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8" r:id="rId5"/>
    <p:sldId id="264" r:id="rId6"/>
    <p:sldId id="272" r:id="rId7"/>
    <p:sldId id="279" r:id="rId8"/>
    <p:sldId id="280" r:id="rId9"/>
    <p:sldId id="1208" r:id="rId10"/>
    <p:sldId id="1209" r:id="rId11"/>
    <p:sldId id="257" r:id="rId12"/>
    <p:sldId id="269" r:id="rId13"/>
    <p:sldId id="273" r:id="rId14"/>
    <p:sldId id="12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8D8"/>
    <a:srgbClr val="81BA28"/>
    <a:srgbClr val="007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012715-C58B-682B-CA35-66D93BE135B4}" v="1074" dt="2026-06-08T13:51:38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75545" autoAdjust="0"/>
  </p:normalViewPr>
  <p:slideViewPr>
    <p:cSldViewPr snapToGrid="0">
      <p:cViewPr varScale="1">
        <p:scale>
          <a:sx n="83" d="100"/>
          <a:sy n="83" d="100"/>
        </p:scale>
        <p:origin x="13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BE5048-B1CE-9F32-4108-96DB8B0C32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99857-7B87-83A8-E911-E47DE7747D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39368-EE09-4558-A9FE-43874F23C54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9BC03-1F73-17F3-1C04-F06833A16D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07BF8-08CA-8AC7-D911-FD67AD0E38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1AEB0-B6BE-42FF-8565-F5ECA3E406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922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03E23-D20A-4168-8486-4807E910930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01F9B-EE22-440E-835A-F948B6126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39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“What signs might tell us someone is struggling emotionally, even if they don’t say it directly?”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01F9B-EE22-440E-835A-F948B6126B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33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2DDEB-2B93-F00D-F8D0-950BB04CD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5993A-9014-AF52-1F69-9A22864639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056FC1-DB3D-E037-AE5E-088C6A7B1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“What helps you reset after a difficult interaction?”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DC043-454F-9B0F-581A-B28A98A97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01F9B-EE22-440E-835A-F948B6126B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Website lay out - How to access a Champion and support for self, teams and managers/leaders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A45FF-2180-46F7-B0F9-E4ED0EA76C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0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 well programme – Dr Rachel </a:t>
            </a:r>
            <a:r>
              <a:rPr lang="en-GB"/>
              <a:t>Morris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A45FF-2180-46F7-B0F9-E4ED0EA76C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45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VIVUP – EAP and lifestyle savings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A45FF-2180-46F7-B0F9-E4ED0EA76C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40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“We are not expected to manage complex mental health needs alone - knowing where to signpost is part of good care.”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01F9B-EE22-440E-835A-F948B6126B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08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0C3C5-55FE-84B8-E127-9D8EB4F09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88724E-1F69-3906-FA1F-9CAABA0779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A34B65-93DA-0A4D-3254-53A28A594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“What helps you reset after a difficult interaction?”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EA105-BA8B-6FA6-5556-E34A43039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01F9B-EE22-440E-835A-F948B6126B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57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AEEC53-76FB-DC1D-015E-82A3D2A747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7F756-EA60-F7DA-AC31-EB9A7997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E376-3A07-475E-9C3B-A8AEF2E00A2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E071D-346B-71DE-B8B1-3D4A1C63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2269-C0EA-225C-6E02-ADC6D968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1FBB-2F97-4BC6-8362-FF3076AE1C8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36AD3952-83A9-FF91-5BCE-D0F6F0825B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5627" y="-1221990"/>
            <a:ext cx="9514342" cy="959578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1037DD-9942-E76C-00B6-0971646929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658" y="2640468"/>
            <a:ext cx="5196113" cy="1280884"/>
          </a:xfr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Slide (1a)	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43CBFEA-CE2D-4546-5BF2-C0C5DD894D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7658" y="3921352"/>
            <a:ext cx="519611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1a. Blue background with single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21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Style66/30L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55D91-8C7E-9D1F-805B-364AA7A6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A5CAF-E11A-5A56-F552-A578358A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450" y="1924050"/>
            <a:ext cx="6991350" cy="3843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915D5-55EA-901C-D25D-2753B6A3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EE19-8E1E-4F01-9EAE-BB3483FA33C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EE42D-84BD-C8D7-C6B4-A6D9115A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59555-C24C-5EFB-2489-7EEA51AE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1646-B302-4E8C-8202-CCBD6C747EE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0EFA8CE6-1804-18C5-E8F2-42D35221C0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213" y="1992256"/>
            <a:ext cx="3731173" cy="4018075"/>
          </a:xfrm>
          <a:prstGeom prst="roundRect">
            <a:avLst>
              <a:gd name="adj" fmla="val 19619"/>
            </a:avLst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ckground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41FD-7613-F999-FE1E-363766F01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320314" cy="1325563"/>
          </a:xfrm>
        </p:spPr>
        <p:txBody>
          <a:bodyPr/>
          <a:lstStyle/>
          <a:p>
            <a:r>
              <a:rPr lang="en-US" dirty="0"/>
              <a:t>Add your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8480D-E1D2-8D7F-789D-9ED898DA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E376-3A07-475E-9C3B-A8AEF2E00A2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E2871-15C8-E21E-9A9F-931E4D34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5792B-ADDA-2A06-4443-B38DE4A9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1FBB-2F97-4BC6-8362-FF3076AE1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16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ckground_50/5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41FD-7613-F999-FE1E-363766F01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8320314" cy="825046"/>
          </a:xfrm>
        </p:spPr>
        <p:txBody>
          <a:bodyPr/>
          <a:lstStyle/>
          <a:p>
            <a:r>
              <a:rPr lang="en-US" dirty="0"/>
              <a:t>Add your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8480D-E1D2-8D7F-789D-9ED898DA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E376-3A07-475E-9C3B-A8AEF2E00A2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E2871-15C8-E21E-9A9F-931E4D34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5792B-ADDA-2A06-4443-B38DE4A9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1FBB-2F97-4BC6-8362-FF3076AE1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21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41FD-7613-F999-FE1E-363766F01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8320314" cy="825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8480D-E1D2-8D7F-789D-9ED898DA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E376-3A07-475E-9C3B-A8AEF2E00A2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E2871-15C8-E21E-9A9F-931E4D34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5792B-ADDA-2A06-4443-B38DE4A9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1FBB-2F97-4BC6-8362-FF3076AE1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13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8480D-E1D2-8D7F-789D-9ED898DA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E376-3A07-475E-9C3B-A8AEF2E00A2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E2871-15C8-E21E-9A9F-931E4D34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5792B-ADDA-2A06-4443-B38DE4A9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1FBB-2F97-4BC6-8362-FF3076AE1C8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3D7154-0175-D623-0A0E-829DB9C2C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8320314" cy="825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88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Slide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0">
            <a:extLst>
              <a:ext uri="{FF2B5EF4-FFF2-40B4-BE49-F238E27FC236}">
                <a16:creationId xmlns:a16="http://schemas.microsoft.com/office/drawing/2014/main" id="{52D181F9-CB45-B5D7-FD07-70AA215EE9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AB9E"/>
          </a:solidFill>
          <a:ln w="12700">
            <a:solidFill>
              <a:srgbClr val="00AB9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30" name="Image 0" descr="/sessions/admiring-magical-turing/docx-work/cwth_logo_white.png">
            <a:extLst>
              <a:ext uri="{FF2B5EF4-FFF2-40B4-BE49-F238E27FC236}">
                <a16:creationId xmlns:a16="http://schemas.microsoft.com/office/drawing/2014/main" id="{C086117E-36DD-26A6-56D9-51637D0A0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880" y="109728"/>
            <a:ext cx="2103120" cy="612648"/>
          </a:xfrm>
          <a:prstGeom prst="rect">
            <a:avLst/>
          </a:prstGeom>
        </p:spPr>
      </p:pic>
      <p:sp>
        <p:nvSpPr>
          <p:cNvPr id="32" name="Text 1">
            <a:extLst>
              <a:ext uri="{FF2B5EF4-FFF2-40B4-BE49-F238E27FC236}">
                <a16:creationId xmlns:a16="http://schemas.microsoft.com/office/drawing/2014/main" id="{6CA7B213-4DC9-E2C2-B7B4-A970E637FFA4}"/>
              </a:ext>
            </a:extLst>
          </p:cNvPr>
          <p:cNvSpPr/>
          <p:nvPr userDrawn="1"/>
        </p:nvSpPr>
        <p:spPr>
          <a:xfrm>
            <a:off x="6515100" y="2835783"/>
            <a:ext cx="5257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Coventry and Warwickshire Training Hub Offer</a:t>
            </a:r>
            <a:endParaRPr lang="en-US" sz="3200" dirty="0"/>
          </a:p>
        </p:txBody>
      </p:sp>
      <p:sp>
        <p:nvSpPr>
          <p:cNvPr id="34" name="Text 3">
            <a:extLst>
              <a:ext uri="{FF2B5EF4-FFF2-40B4-BE49-F238E27FC236}">
                <a16:creationId xmlns:a16="http://schemas.microsoft.com/office/drawing/2014/main" id="{B16AF52E-4BA3-FF88-5B34-641DBB393385}"/>
              </a:ext>
            </a:extLst>
          </p:cNvPr>
          <p:cNvSpPr/>
          <p:nvPr userDrawn="1"/>
        </p:nvSpPr>
        <p:spPr>
          <a:xfrm>
            <a:off x="6515100" y="4187761"/>
            <a:ext cx="2924175" cy="1188720"/>
          </a:xfrm>
          <a:prstGeom prst="rect">
            <a:avLst/>
          </a:prstGeom>
          <a:noFill/>
          <a:ln/>
        </p:spPr>
        <p:txBody>
          <a:bodyPr wrap="square" lIns="0" tIns="76200" rIns="0" bIns="0" rtlCol="0" anchor="ctr"/>
          <a:lstStyle/>
          <a:p>
            <a:pPr marL="342900" indent="-342900">
              <a:spcAft>
                <a:spcPts val="100"/>
              </a:spcAft>
              <a:buSzPct val="100000"/>
              <a:buChar char="•"/>
            </a:pPr>
            <a:endParaRPr lang="en-US" sz="16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offer support to everyone in General Practice:</a:t>
            </a:r>
            <a:endParaRPr lang="en-US" sz="1600" dirty="0"/>
          </a:p>
          <a:p>
            <a:pPr marL="0" indent="0">
              <a:spcAft>
                <a:spcPts val="100"/>
              </a:spcAft>
              <a:buSzPct val="100000"/>
              <a:buNone/>
            </a:pPr>
            <a:endParaRPr lang="en-US" sz="16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 and Wellbeing</a:t>
            </a:r>
            <a:endParaRPr lang="en-US" sz="16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Education and CPD</a:t>
            </a:r>
            <a:endParaRPr lang="en-US" sz="16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Coaching and Mentoring</a:t>
            </a:r>
            <a:endParaRPr lang="en-US" sz="16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 Specific Support</a:t>
            </a:r>
            <a:endParaRPr lang="en-US" sz="16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Placements</a:t>
            </a:r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Peer Networking Opportunities</a:t>
            </a:r>
            <a:endParaRPr lang="en-US" sz="16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Development Programmes</a:t>
            </a:r>
            <a:endParaRPr lang="en-US" sz="1600" dirty="0"/>
          </a:p>
          <a:p>
            <a:pPr marL="342900" indent="-342900">
              <a:spcAft>
                <a:spcPts val="100"/>
              </a:spcAft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more</a:t>
            </a:r>
            <a:endParaRPr lang="en-US" sz="1600" dirty="0"/>
          </a:p>
        </p:txBody>
      </p:sp>
      <p:sp>
        <p:nvSpPr>
          <p:cNvPr id="36" name="Shape 5">
            <a:extLst>
              <a:ext uri="{FF2B5EF4-FFF2-40B4-BE49-F238E27FC236}">
                <a16:creationId xmlns:a16="http://schemas.microsoft.com/office/drawing/2014/main" id="{D05E3EF3-6D60-91BC-E8B9-500D4773BBEA}"/>
              </a:ext>
            </a:extLst>
          </p:cNvPr>
          <p:cNvSpPr/>
          <p:nvPr userDrawn="1"/>
        </p:nvSpPr>
        <p:spPr>
          <a:xfrm>
            <a:off x="-365760" y="-274320"/>
            <a:ext cx="1097280" cy="1097280"/>
          </a:xfrm>
          <a:prstGeom prst="roundRect">
            <a:avLst>
              <a:gd name="adj" fmla="val 50000"/>
            </a:avLst>
          </a:prstGeom>
          <a:solidFill>
            <a:srgbClr val="00AB9E">
              <a:alpha val="70000"/>
            </a:srgbClr>
          </a:solidFill>
          <a:ln w="12700">
            <a:solidFill>
              <a:srgbClr val="00AB9E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7" name="Text 6">
            <a:extLst>
              <a:ext uri="{FF2B5EF4-FFF2-40B4-BE49-F238E27FC236}">
                <a16:creationId xmlns:a16="http://schemas.microsoft.com/office/drawing/2014/main" id="{5D81D807-B0F5-B196-ECE3-E573D83EED20}"/>
              </a:ext>
            </a:extLst>
          </p:cNvPr>
          <p:cNvSpPr/>
          <p:nvPr userDrawn="1"/>
        </p:nvSpPr>
        <p:spPr>
          <a:xfrm>
            <a:off x="384048" y="1133856"/>
            <a:ext cx="504520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400" dirty="0">
                <a:solidFill>
                  <a:srgbClr val="1B78C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are the</a:t>
            </a:r>
            <a:endParaRPr lang="en-US" sz="5400" dirty="0"/>
          </a:p>
        </p:txBody>
      </p:sp>
      <p:sp>
        <p:nvSpPr>
          <p:cNvPr id="38" name="Text 7">
            <a:extLst>
              <a:ext uri="{FF2B5EF4-FFF2-40B4-BE49-F238E27FC236}">
                <a16:creationId xmlns:a16="http://schemas.microsoft.com/office/drawing/2014/main" id="{7264BB7B-3798-43BA-7294-1FFDCD492354}"/>
              </a:ext>
            </a:extLst>
          </p:cNvPr>
          <p:cNvSpPr/>
          <p:nvPr userDrawn="1"/>
        </p:nvSpPr>
        <p:spPr>
          <a:xfrm>
            <a:off x="384047" y="1755648"/>
            <a:ext cx="504520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600" b="1" dirty="0">
                <a:solidFill>
                  <a:srgbClr val="1B78C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Hub?</a:t>
            </a:r>
            <a:endParaRPr lang="en-US" sz="6600" dirty="0"/>
          </a:p>
        </p:txBody>
      </p:sp>
      <p:sp>
        <p:nvSpPr>
          <p:cNvPr id="39" name="Text 8">
            <a:extLst>
              <a:ext uri="{FF2B5EF4-FFF2-40B4-BE49-F238E27FC236}">
                <a16:creationId xmlns:a16="http://schemas.microsoft.com/office/drawing/2014/main" id="{280EC484-21C8-2D81-0977-BB300BD9D191}"/>
              </a:ext>
            </a:extLst>
          </p:cNvPr>
          <p:cNvSpPr/>
          <p:nvPr userDrawn="1"/>
        </p:nvSpPr>
        <p:spPr>
          <a:xfrm>
            <a:off x="496824" y="4242816"/>
            <a:ext cx="4389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Coventry and Warwickshire Training Hub is your 'go to' place for information, education and support.</a:t>
            </a:r>
          </a:p>
          <a:p>
            <a:pPr marL="0" indent="0">
              <a:buNone/>
            </a:pPr>
            <a:endParaRPr lang="en-US" sz="1800" dirty="0">
              <a:solidFill>
                <a:srgbClr val="2A2A2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Working across General Practice, Primary Care Networks (PCNs) and the wider primary care team, we aim to attract, support, develop and retain the whole primary care workforce.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2A2A2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provide locally and nationally developed </a:t>
            </a:r>
            <a:r>
              <a:rPr lang="en-US" sz="1800" dirty="0" err="1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programmes</a:t>
            </a:r>
            <a:r>
              <a:rPr lang="en-US" sz="180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to support every member of your team, at every stage of their career.</a:t>
            </a: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2" name="Shape 11">
            <a:extLst>
              <a:ext uri="{FF2B5EF4-FFF2-40B4-BE49-F238E27FC236}">
                <a16:creationId xmlns:a16="http://schemas.microsoft.com/office/drawing/2014/main" id="{5491C7CA-63F2-7E9B-3FAE-EAA2F594EA7B}"/>
              </a:ext>
            </a:extLst>
          </p:cNvPr>
          <p:cNvSpPr/>
          <p:nvPr userDrawn="1"/>
        </p:nvSpPr>
        <p:spPr>
          <a:xfrm>
            <a:off x="384048" y="6023991"/>
            <a:ext cx="5407152" cy="457200"/>
          </a:xfrm>
          <a:prstGeom prst="roundRect">
            <a:avLst>
              <a:gd name="adj" fmla="val 16000"/>
            </a:avLst>
          </a:prstGeom>
          <a:solidFill>
            <a:srgbClr val="00AB9E"/>
          </a:solidFill>
          <a:ln w="12700">
            <a:solidFill>
              <a:srgbClr val="00AB9E"/>
            </a:solidFill>
            <a:prstDash val="solid"/>
          </a:ln>
        </p:spPr>
        <p:txBody>
          <a:bodyPr/>
          <a:lstStyle/>
          <a:p>
            <a:endParaRPr lang="en-GB" dirty="0"/>
          </a:p>
        </p:txBody>
      </p:sp>
      <p:sp>
        <p:nvSpPr>
          <p:cNvPr id="43" name="Text 12">
            <a:extLst>
              <a:ext uri="{FF2B5EF4-FFF2-40B4-BE49-F238E27FC236}">
                <a16:creationId xmlns:a16="http://schemas.microsoft.com/office/drawing/2014/main" id="{32C2E31D-FFD0-2AD3-60B6-FFE5914CCB70}"/>
              </a:ext>
            </a:extLst>
          </p:cNvPr>
          <p:cNvSpPr/>
          <p:nvPr userDrawn="1"/>
        </p:nvSpPr>
        <p:spPr>
          <a:xfrm>
            <a:off x="496824" y="6023991"/>
            <a:ext cx="52166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GB" sz="1200" b="1" dirty="0">
                <a:solidFill>
                  <a:schemeClr val="bg1"/>
                </a:solidFill>
              </a:rPr>
              <a:t>Supporting thousands of colleagues across general practice to learn, grow and stay in their roles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4" name="Text 13">
            <a:extLst>
              <a:ext uri="{FF2B5EF4-FFF2-40B4-BE49-F238E27FC236}">
                <a16:creationId xmlns:a16="http://schemas.microsoft.com/office/drawing/2014/main" id="{CD013484-1F8E-AA7D-0015-9F31056DDEEB}"/>
              </a:ext>
            </a:extLst>
          </p:cNvPr>
          <p:cNvSpPr/>
          <p:nvPr userDrawn="1"/>
        </p:nvSpPr>
        <p:spPr>
          <a:xfrm>
            <a:off x="1515618" y="6500241"/>
            <a:ext cx="4389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more information, visit cwtraininghub.co.uk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716C3DA4-149E-3526-59AA-6B5FC7768D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6096000" y="1133475"/>
            <a:ext cx="6096000" cy="1308100"/>
          </a:xfrm>
          <a:ln>
            <a:noFill/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026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Slide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0">
            <a:extLst>
              <a:ext uri="{FF2B5EF4-FFF2-40B4-BE49-F238E27FC236}">
                <a16:creationId xmlns:a16="http://schemas.microsoft.com/office/drawing/2014/main" id="{52D181F9-CB45-B5D7-FD07-70AA215EE90D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AB9E"/>
          </a:solidFill>
          <a:ln w="12700">
            <a:solidFill>
              <a:srgbClr val="00AB9E"/>
            </a:solidFill>
            <a:prstDash val="solid"/>
          </a:ln>
        </p:spPr>
        <p:txBody>
          <a:bodyPr/>
          <a:lstStyle/>
          <a:p>
            <a:endParaRPr lang="en-GB" sz="1350"/>
          </a:p>
        </p:txBody>
      </p:sp>
      <p:pic>
        <p:nvPicPr>
          <p:cNvPr id="30" name="Image 0" descr="/sessions/admiring-magical-turing/docx-work/cwth_logo_white.png">
            <a:extLst>
              <a:ext uri="{FF2B5EF4-FFF2-40B4-BE49-F238E27FC236}">
                <a16:creationId xmlns:a16="http://schemas.microsoft.com/office/drawing/2014/main" id="{C086117E-36DD-26A6-56D9-51637D0A0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2880" y="109728"/>
            <a:ext cx="2103120" cy="612648"/>
          </a:xfrm>
          <a:prstGeom prst="rect">
            <a:avLst/>
          </a:prstGeom>
        </p:spPr>
      </p:pic>
      <p:sp>
        <p:nvSpPr>
          <p:cNvPr id="32" name="Text 1">
            <a:extLst>
              <a:ext uri="{FF2B5EF4-FFF2-40B4-BE49-F238E27FC236}">
                <a16:creationId xmlns:a16="http://schemas.microsoft.com/office/drawing/2014/main" id="{6CA7B213-4DC9-E2C2-B7B4-A970E637FFA4}"/>
              </a:ext>
            </a:extLst>
          </p:cNvPr>
          <p:cNvSpPr>
            <a:spLocks/>
          </p:cNvSpPr>
          <p:nvPr userDrawn="1"/>
        </p:nvSpPr>
        <p:spPr>
          <a:xfrm>
            <a:off x="419100" y="2835783"/>
            <a:ext cx="5257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Health and Wellbeing Offer</a:t>
            </a:r>
            <a:endParaRPr lang="en-US" sz="2400" dirty="0"/>
          </a:p>
        </p:txBody>
      </p:sp>
      <p:sp>
        <p:nvSpPr>
          <p:cNvPr id="34" name="Text 3">
            <a:extLst>
              <a:ext uri="{FF2B5EF4-FFF2-40B4-BE49-F238E27FC236}">
                <a16:creationId xmlns:a16="http://schemas.microsoft.com/office/drawing/2014/main" id="{B16AF52E-4BA3-FF88-5B34-641DBB393385}"/>
              </a:ext>
            </a:extLst>
          </p:cNvPr>
          <p:cNvSpPr>
            <a:spLocks/>
          </p:cNvSpPr>
          <p:nvPr userDrawn="1"/>
        </p:nvSpPr>
        <p:spPr>
          <a:xfrm>
            <a:off x="419102" y="4413122"/>
            <a:ext cx="2924175" cy="1188720"/>
          </a:xfrm>
          <a:prstGeom prst="rect">
            <a:avLst/>
          </a:prstGeom>
          <a:noFill/>
          <a:ln/>
        </p:spPr>
        <p:txBody>
          <a:bodyPr wrap="square" lIns="0" tIns="57150" rIns="0" bIns="0" rtlCol="0" anchor="ctr"/>
          <a:lstStyle/>
          <a:p>
            <a:pPr marL="257175" indent="-257175">
              <a:spcAft>
                <a:spcPts val="75"/>
              </a:spcAft>
              <a:buSzPct val="100000"/>
              <a:buChar char="•"/>
            </a:pPr>
            <a:endParaRPr lang="en-US" sz="12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offer wellbeing support to everyone in General Practice:</a:t>
            </a:r>
            <a:endParaRPr lang="en-US" sz="1200" dirty="0"/>
          </a:p>
          <a:p>
            <a:pPr marL="0" indent="0">
              <a:spcAft>
                <a:spcPts val="75"/>
              </a:spcAft>
              <a:buSzPct val="100000"/>
              <a:buNone/>
            </a:pPr>
            <a:endParaRPr lang="en-US" sz="12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57175" indent="-257175">
              <a:spcAft>
                <a:spcPts val="75"/>
              </a:spcAft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Drop-in services</a:t>
            </a:r>
          </a:p>
          <a:p>
            <a:pPr marL="257175" indent="-257175">
              <a:spcAft>
                <a:spcPts val="75"/>
              </a:spcAft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1:1 support</a:t>
            </a:r>
          </a:p>
          <a:p>
            <a:pPr marL="257175" indent="-257175">
              <a:spcAft>
                <a:spcPts val="75"/>
              </a:spcAft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Bespoke wellbeing offers </a:t>
            </a:r>
          </a:p>
          <a:p>
            <a:pPr marL="257175" indent="-257175">
              <a:spcAft>
                <a:spcPts val="75"/>
              </a:spcAft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Employee Assistance </a:t>
            </a:r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</a:p>
          <a:p>
            <a:pPr marL="257175" indent="-257175">
              <a:spcAft>
                <a:spcPts val="75"/>
              </a:spcAft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24/7 counselling support via </a:t>
            </a:r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PerkBox</a:t>
            </a:r>
            <a:endParaRPr lang="en-US" sz="12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57175" indent="-257175">
              <a:spcAft>
                <a:spcPts val="75"/>
              </a:spcAft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Shapes Toolkit </a:t>
            </a:r>
          </a:p>
          <a:p>
            <a:pPr marL="257175" indent="-257175">
              <a:spcAft>
                <a:spcPts val="75"/>
              </a:spcAft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more</a:t>
            </a:r>
            <a:endParaRPr lang="en-US" sz="1200" dirty="0"/>
          </a:p>
        </p:txBody>
      </p:sp>
      <p:sp>
        <p:nvSpPr>
          <p:cNvPr id="36" name="Shape 5">
            <a:extLst>
              <a:ext uri="{FF2B5EF4-FFF2-40B4-BE49-F238E27FC236}">
                <a16:creationId xmlns:a16="http://schemas.microsoft.com/office/drawing/2014/main" id="{D05E3EF3-6D60-91BC-E8B9-500D4773BBEA}"/>
              </a:ext>
            </a:extLst>
          </p:cNvPr>
          <p:cNvSpPr/>
          <p:nvPr userDrawn="1"/>
        </p:nvSpPr>
        <p:spPr>
          <a:xfrm>
            <a:off x="11488489" y="-274320"/>
            <a:ext cx="1097280" cy="1097280"/>
          </a:xfrm>
          <a:prstGeom prst="roundRect">
            <a:avLst>
              <a:gd name="adj" fmla="val 50000"/>
            </a:avLst>
          </a:prstGeom>
          <a:solidFill>
            <a:srgbClr val="00AB9E">
              <a:alpha val="70000"/>
            </a:srgbClr>
          </a:solidFill>
          <a:ln w="12700">
            <a:solidFill>
              <a:srgbClr val="00AB9E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GB" sz="135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716C3DA4-149E-3526-59AA-6B5FC7768D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33475"/>
            <a:ext cx="6096000" cy="1308100"/>
          </a:xfrm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ext 6">
            <a:extLst>
              <a:ext uri="{FF2B5EF4-FFF2-40B4-BE49-F238E27FC236}">
                <a16:creationId xmlns:a16="http://schemas.microsoft.com/office/drawing/2014/main" id="{5D81D807-B0F5-B196-ECE3-E573D83EED20}"/>
              </a:ext>
            </a:extLst>
          </p:cNvPr>
          <p:cNvSpPr/>
          <p:nvPr userDrawn="1"/>
        </p:nvSpPr>
        <p:spPr>
          <a:xfrm>
            <a:off x="6537343" y="164592"/>
            <a:ext cx="5045203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1B78C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our</a:t>
            </a:r>
            <a:endParaRPr lang="en-US" sz="3000" dirty="0"/>
          </a:p>
        </p:txBody>
      </p:sp>
      <p:sp>
        <p:nvSpPr>
          <p:cNvPr id="3" name="Text 7">
            <a:extLst>
              <a:ext uri="{FF2B5EF4-FFF2-40B4-BE49-F238E27FC236}">
                <a16:creationId xmlns:a16="http://schemas.microsoft.com/office/drawing/2014/main" id="{7264BB7B-3798-43BA-7294-1FFDCD492354}"/>
              </a:ext>
            </a:extLst>
          </p:cNvPr>
          <p:cNvSpPr/>
          <p:nvPr userDrawn="1"/>
        </p:nvSpPr>
        <p:spPr>
          <a:xfrm>
            <a:off x="6537344" y="940604"/>
            <a:ext cx="504520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1B78C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 and Wellbeing offer?</a:t>
            </a:r>
            <a:endParaRPr lang="en-US" sz="3300" dirty="0"/>
          </a:p>
        </p:txBody>
      </p:sp>
      <p:sp>
        <p:nvSpPr>
          <p:cNvPr id="4" name="Text 8">
            <a:extLst>
              <a:ext uri="{FF2B5EF4-FFF2-40B4-BE49-F238E27FC236}">
                <a16:creationId xmlns:a16="http://schemas.microsoft.com/office/drawing/2014/main" id="{280EC484-21C8-2D81-0977-BB300BD9D191}"/>
              </a:ext>
            </a:extLst>
          </p:cNvPr>
          <p:cNvSpPr/>
          <p:nvPr userDrawn="1"/>
        </p:nvSpPr>
        <p:spPr>
          <a:xfrm>
            <a:off x="6537342" y="4187761"/>
            <a:ext cx="5235559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 practice faces a retention crisis. Burnout, stress and unsupported teams are driving experienced colleagues out of our system, just as we can’t afford to lose them. Our Health and Wellbeing offer is a structured response to this reality, providing accessible support that treats workforce wellbeing as a core issue facing general practice.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2A2A2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Drop in services </a:t>
            </a:r>
            <a:r>
              <a:rPr lang="en-US" sz="105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 Regular, accessible sessions facilitated by our Health and Wellbeing Champions, covering topics such as menopause, stress, healthy lifestyles and wellbeing</a:t>
            </a:r>
            <a:br>
              <a:rPr lang="en-US" sz="105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endParaRPr lang="en-US" sz="1050" dirty="0">
              <a:solidFill>
                <a:srgbClr val="2A2A2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1:1 Support </a:t>
            </a:r>
            <a:r>
              <a:rPr lang="en-US" sz="105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 bookable individual sessions with a Wellbeing Champion, available at your surgery or online, providing personalised support at the point you need it.</a:t>
            </a:r>
            <a:br>
              <a:rPr lang="en-US" sz="105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endParaRPr lang="en-US" sz="1050" dirty="0">
              <a:solidFill>
                <a:srgbClr val="2A2A2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Bespoke Offer </a:t>
            </a:r>
            <a:r>
              <a:rPr lang="en-US" sz="1050" dirty="0">
                <a:solidFill>
                  <a:srgbClr val="2A2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 tailored wellbeing support designed around your team’s specific needs, including team events, away days and targeted wellbeing initiatives</a:t>
            </a:r>
            <a:endParaRPr lang="en-US" sz="1050" dirty="0"/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 dirty="0"/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00301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576C-3F9C-907A-DB9D-D046F082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8A559-C99E-B096-D1E6-9CF56218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F8F-17AF-4819-BBBF-8EC15F435FAF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D08E5-4BB2-3248-4712-99D166BEE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003C2-FC1B-C183-F4FE-3E116AFE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C42D-4C26-431C-92A0-16BD7611B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D93D-3FD2-FB1E-08BF-3F116B5C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08C2E-6866-0571-E719-9948FD612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ED80C-A27C-E4D9-2F36-4FCC8EED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9F8F-17AF-4819-BBBF-8EC15F435FAF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A67F6-5C93-6580-D9DF-6F09FDF4E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FDF39-9F28-0206-4533-20448D97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C42D-4C26-431C-92A0-16BD7611B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69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L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AEEC53-76FB-DC1D-015E-82A3D2A747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36EF52-E578-2EDB-C153-BCEB842ED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658" y="2640468"/>
            <a:ext cx="5196113" cy="1280884"/>
          </a:xfr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61459-5D75-097A-4653-CAABF2F51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58" y="3921352"/>
            <a:ext cx="519611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7F756-EA60-F7DA-AC31-EB9A7997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E376-3A07-475E-9C3B-A8AEF2E00A2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E071D-346B-71DE-B8B1-3D4A1C63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2269-C0EA-225C-6E02-ADC6D968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1FBB-2F97-4BC6-8362-FF3076AE1C8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AE35A434-21F4-7352-EC12-BFC327E620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5627" y="-1221990"/>
            <a:ext cx="9514342" cy="959578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34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L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AEEC53-76FB-DC1D-015E-82A3D2A747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7F756-EA60-F7DA-AC31-EB9A7997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E376-3A07-475E-9C3B-A8AEF2E00A2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E071D-346B-71DE-B8B1-3D4A1C63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2269-C0EA-225C-6E02-ADC6D968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1FBB-2F97-4BC6-8362-FF3076AE1C8F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6259156-C01C-21C9-86E9-B1E3BFB00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658" y="2640468"/>
            <a:ext cx="5196113" cy="1280884"/>
          </a:xfr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926035A4-7DB4-912A-5AC1-780044010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58" y="3921352"/>
            <a:ext cx="519611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BF07FB8E-1550-4EF0-0800-E349B80188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5627" y="-1221990"/>
            <a:ext cx="9514342" cy="959578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3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AEEC53-76FB-DC1D-015E-82A3D2A747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7F756-EA60-F7DA-AC31-EB9A7997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E376-3A07-475E-9C3B-A8AEF2E00A2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E071D-346B-71DE-B8B1-3D4A1C63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2269-C0EA-225C-6E02-ADC6D968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1FBB-2F97-4BC6-8362-FF3076AE1C8F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DBD1D0-8D2B-8343-F7C4-2CEF53E2D355}"/>
              </a:ext>
            </a:extLst>
          </p:cNvPr>
          <p:cNvSpPr/>
          <p:nvPr userDrawn="1"/>
        </p:nvSpPr>
        <p:spPr>
          <a:xfrm>
            <a:off x="7126512" y="580912"/>
            <a:ext cx="858803" cy="858803"/>
          </a:xfrm>
          <a:prstGeom prst="ellipse">
            <a:avLst/>
          </a:prstGeom>
          <a:solidFill>
            <a:srgbClr val="0073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1037DD-9942-E76C-00B6-097164692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658" y="2640468"/>
            <a:ext cx="5196113" cy="1280884"/>
          </a:xfr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43CBFEA-CE2D-4546-5BF2-C0C5DD894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58" y="3921352"/>
            <a:ext cx="519611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D9AA36FA-2232-C7ED-5B85-4F0ED55636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80567" y="-1113393"/>
            <a:ext cx="7270976" cy="7333219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63ECC452-6C17-DE9D-28F5-D1F4CB1661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1" y="3755510"/>
            <a:ext cx="2743200" cy="2766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0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L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AEEC53-76FB-DC1D-015E-82A3D2A747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7F756-EA60-F7DA-AC31-EB9A7997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E376-3A07-475E-9C3B-A8AEF2E00A2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E071D-346B-71DE-B8B1-3D4A1C63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2269-C0EA-225C-6E02-ADC6D968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1FBB-2F97-4BC6-8362-FF3076AE1C8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36AD3952-83A9-FF91-5BCE-D0F6F0825B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80567" y="-1113393"/>
            <a:ext cx="7270976" cy="7333219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DBD1D0-8D2B-8343-F7C4-2CEF53E2D355}"/>
              </a:ext>
            </a:extLst>
          </p:cNvPr>
          <p:cNvSpPr/>
          <p:nvPr userDrawn="1"/>
        </p:nvSpPr>
        <p:spPr>
          <a:xfrm>
            <a:off x="7126512" y="580912"/>
            <a:ext cx="858803" cy="858803"/>
          </a:xfrm>
          <a:prstGeom prst="ellipse">
            <a:avLst/>
          </a:prstGeom>
          <a:solidFill>
            <a:srgbClr val="81BA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1037DD-9942-E76C-00B6-097164692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658" y="2640468"/>
            <a:ext cx="5196113" cy="1280884"/>
          </a:xfr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43CBFEA-CE2D-4546-5BF2-C0C5DD894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58" y="3921352"/>
            <a:ext cx="519611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Picture Placeholder 16">
            <a:extLst>
              <a:ext uri="{FF2B5EF4-FFF2-40B4-BE49-F238E27FC236}">
                <a16:creationId xmlns:a16="http://schemas.microsoft.com/office/drawing/2014/main" id="{01CE3FAE-0B1D-385F-2D71-25936EFE61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1" y="3755510"/>
            <a:ext cx="2743200" cy="2766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6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AEEC53-76FB-DC1D-015E-82A3D2A747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7F756-EA60-F7DA-AC31-EB9A7997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E376-3A07-475E-9C3B-A8AEF2E00A2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E071D-346B-71DE-B8B1-3D4A1C63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2269-C0EA-225C-6E02-ADC6D968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1FBB-2F97-4BC6-8362-FF3076AE1C8F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DBD1D0-8D2B-8343-F7C4-2CEF53E2D355}"/>
              </a:ext>
            </a:extLst>
          </p:cNvPr>
          <p:cNvSpPr/>
          <p:nvPr userDrawn="1"/>
        </p:nvSpPr>
        <p:spPr>
          <a:xfrm>
            <a:off x="7126512" y="580912"/>
            <a:ext cx="858803" cy="858803"/>
          </a:xfrm>
          <a:prstGeom prst="ellipse">
            <a:avLst/>
          </a:prstGeom>
          <a:solidFill>
            <a:srgbClr val="5AB8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1037DD-9942-E76C-00B6-097164692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658" y="2640468"/>
            <a:ext cx="5196113" cy="1280884"/>
          </a:xfr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43CBFEA-CE2D-4546-5BF2-C0C5DD894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58" y="3921352"/>
            <a:ext cx="519611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D7658FE6-485C-EAE0-EC79-4AB6EAC9EC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80567" y="-1113393"/>
            <a:ext cx="7270976" cy="7333219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41F3B241-5814-7DF1-8C0A-77FB26ED01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1" y="3755510"/>
            <a:ext cx="2743200" cy="2766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2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Style505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55D91-8C7E-9D1F-805B-364AA7A6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A5CAF-E11A-5A56-F552-A578358A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9675" cy="352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9BA8FD-9DD0-6661-3201-E93C6A3D12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34125" y="1825625"/>
            <a:ext cx="5019675" cy="352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97B57F3-DCB5-EF98-2E8A-A782A75A52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0824" y="5562599"/>
            <a:ext cx="1114425" cy="11144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9DE9530-8FDE-9959-92D9-218E4E734D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6753" y="5562599"/>
            <a:ext cx="1114425" cy="1114425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E373C10C-2A74-865B-390E-08D57ED916BB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6072981" y="1825624"/>
            <a:ext cx="46038" cy="4851400"/>
          </a:xfrm>
          <a:solidFill>
            <a:srgbClr val="0073BF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1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StyleTextIm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55D91-8C7E-9D1F-805B-364AA7A6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A5CAF-E11A-5A56-F552-A578358A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31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915D5-55EA-901C-D25D-2753B6A3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EE19-8E1E-4F01-9EAE-BB3483FA33C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EE42D-84BD-C8D7-C6B4-A6D9115A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59555-C24C-5EFB-2489-7EEA51AE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1646-B302-4E8C-8202-CCBD6C747EE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7EAF3CA-A8F4-C414-D0AE-CA9008D1C0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8113" y="1870075"/>
            <a:ext cx="4865687" cy="3933825"/>
          </a:xfrm>
          <a:prstGeom prst="roundRect">
            <a:avLst>
              <a:gd name="adj" fmla="val 19619"/>
            </a:avLst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20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Style66/30R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55D91-8C7E-9D1F-805B-364AA7A6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A5CAF-E11A-5A56-F552-A578358A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13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915D5-55EA-901C-D25D-2753B6A3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EE19-8E1E-4F01-9EAE-BB3483FA33C8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EE42D-84BD-C8D7-C6B4-A6D9115A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59555-C24C-5EFB-2489-7EEA51AE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1646-B302-4E8C-8202-CCBD6C747EE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B82BB896-763B-113C-2B78-15E578CEE4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2627" y="1992256"/>
            <a:ext cx="3731173" cy="4018075"/>
          </a:xfrm>
          <a:prstGeom prst="roundRect">
            <a:avLst>
              <a:gd name="adj" fmla="val 19619"/>
            </a:avLst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0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D17AF-18F2-027F-F32D-B952E939E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F6033-3E03-8ECA-C67A-7C689D5CC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DCE95-A019-0B9E-EFFC-47FB4DD82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5CE376-3A07-475E-9C3B-A8AEF2E00A24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C62D6-CFF4-400D-F5B6-CFF521D6B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7D753-B6E1-3596-4B4F-9D7268CCF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CA1FBB-2F97-4BC6-8362-FF3076AE1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9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85" r:id="rId7"/>
    <p:sldLayoutId id="2147483682" r:id="rId8"/>
    <p:sldLayoutId id="2147483683" r:id="rId9"/>
    <p:sldLayoutId id="2147483684" r:id="rId10"/>
    <p:sldLayoutId id="2147483694" r:id="rId11"/>
    <p:sldLayoutId id="2147483695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3BF"/>
          </a:solidFill>
          <a:latin typeface="Arial (heading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cw.traininghub@nhs.net" TargetMode="External"/><Relationship Id="rId5" Type="http://schemas.openxmlformats.org/officeDocument/2006/relationships/hyperlink" Target="http://www.cwthwellbeing.com/" TargetMode="Externa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ipc.vivup.co.uk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1D93B-60A2-CB97-61E9-0B2CAAB7B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181207-7299-7983-3A3C-83F02C6D57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557" y="4444999"/>
            <a:ext cx="1599943" cy="1599943"/>
          </a:xfrm>
          <a:prstGeom prst="rect">
            <a:avLst/>
          </a:prstGeom>
        </p:spPr>
      </p:pic>
      <p:pic>
        <p:nvPicPr>
          <p:cNvPr id="6" name="Picture Placeholder 5" descr="A group of women sitting at a table&#10;&#10;AI-generated content may be incorrect.">
            <a:extLst>
              <a:ext uri="{FF2B5EF4-FFF2-40B4-BE49-F238E27FC236}">
                <a16:creationId xmlns:a16="http://schemas.microsoft.com/office/drawing/2014/main" id="{B25100B1-3555-0D9D-F18F-C8FB0B0964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3895" b="33895"/>
          <a:stretch/>
        </p:blipFill>
        <p:spPr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89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C760-8F83-803D-4338-6DF5E6166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B9E6-00F2-CD46-336B-273AE01E168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591300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A chance for you to ask any questions you may have in a safe open environment.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1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F5570-9F08-A480-43B8-41917C58C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E8C6-162C-BDCA-675D-120FF67C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AA82-DA71-4196-F6CD-E86E63B281D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80034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Small compassionate interactions matter. </a:t>
            </a:r>
          </a:p>
          <a:p>
            <a:pPr marL="0" indent="0">
              <a:buNone/>
            </a:pPr>
            <a:r>
              <a:rPr lang="en-GB" dirty="0"/>
              <a:t>We don’t need to have all the answers…</a:t>
            </a:r>
          </a:p>
          <a:p>
            <a:r>
              <a:rPr lang="en-GB" dirty="0"/>
              <a:t>being present</a:t>
            </a:r>
          </a:p>
          <a:p>
            <a:r>
              <a:rPr lang="en-GB" dirty="0"/>
              <a:t>listening</a:t>
            </a:r>
          </a:p>
          <a:p>
            <a:r>
              <a:rPr lang="en-GB" dirty="0"/>
              <a:t>and connecting people with support </a:t>
            </a:r>
          </a:p>
          <a:p>
            <a:pPr marL="0" indent="0">
              <a:buNone/>
            </a:pPr>
            <a:r>
              <a:rPr lang="en-GB" dirty="0"/>
              <a:t>…can make a real difference.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29EEE-179F-5EFF-4D87-547CB12CFE06}"/>
              </a:ext>
            </a:extLst>
          </p:cNvPr>
          <p:cNvSpPr txBox="1"/>
          <p:nvPr/>
        </p:nvSpPr>
        <p:spPr>
          <a:xfrm>
            <a:off x="8252749" y="4873255"/>
            <a:ext cx="3201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5AB8D8"/>
                </a:solidFill>
              </a:rPr>
              <a:t>What is one thing you might try differently after today?</a:t>
            </a:r>
          </a:p>
        </p:txBody>
      </p:sp>
    </p:spTree>
    <p:extLst>
      <p:ext uri="{BB962C8B-B14F-4D97-AF65-F5344CB8AC3E}">
        <p14:creationId xmlns:p14="http://schemas.microsoft.com/office/powerpoint/2010/main" val="21522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2041-F2D5-F22F-CA52-C90E7F2D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4C77E-5A44-09B5-8086-0C5D2B7C0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19" y="1533017"/>
            <a:ext cx="5019675" cy="4851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Practical approaches to supporting patient mental health and staff wellbeing in primary care:</a:t>
            </a:r>
          </a:p>
          <a:p>
            <a:r>
              <a:rPr lang="en-GB" dirty="0"/>
              <a:t>Supporting Patients</a:t>
            </a:r>
          </a:p>
          <a:p>
            <a:r>
              <a:rPr lang="en-GB" dirty="0"/>
              <a:t>Supporting Ourselves</a:t>
            </a:r>
          </a:p>
          <a:p>
            <a:r>
              <a:rPr lang="en-GB" dirty="0"/>
              <a:t>Accessing Support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42D0C901-5DD5-246B-6627-6F6183B525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 descr="Paper people pyramid">
            <a:extLst>
              <a:ext uri="{FF2B5EF4-FFF2-40B4-BE49-F238E27FC236}">
                <a16:creationId xmlns:a16="http://schemas.microsoft.com/office/drawing/2014/main" id="{12677815-F6D6-ECC9-47BE-07B77A7341A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675804" y="1823402"/>
            <a:ext cx="4883150" cy="366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3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AD70-2706-885F-3CBC-993AF84E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F2453-DF2E-E25E-4E02-1ECC976FC26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800344" cy="55123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Pharmacy technicians may notice: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0AB57A-8E23-C07E-9F6E-D77F36343B6D}"/>
              </a:ext>
            </a:extLst>
          </p:cNvPr>
          <p:cNvSpPr txBox="1"/>
          <p:nvPr/>
        </p:nvSpPr>
        <p:spPr>
          <a:xfrm>
            <a:off x="841168" y="2662052"/>
            <a:ext cx="57298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400" dirty="0"/>
              <a:t>Changes in presentation </a:t>
            </a:r>
            <a:r>
              <a:rPr lang="en-GB" sz="2400"/>
              <a:t>or behaviour</a:t>
            </a:r>
            <a:endParaRPr lang="en-US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FFA5C-F057-90F6-4ECB-7EF36EF34C1D}"/>
              </a:ext>
            </a:extLst>
          </p:cNvPr>
          <p:cNvSpPr txBox="1"/>
          <p:nvPr/>
        </p:nvSpPr>
        <p:spPr>
          <a:xfrm>
            <a:off x="841169" y="3250870"/>
            <a:ext cx="60960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400" b="0" i="0" u="none" strike="noStrike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Frequent visits or </a:t>
            </a:r>
            <a:r>
              <a:rPr lang="en-GB" sz="240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increased reassurance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 seeking</a:t>
            </a:r>
            <a:endParaRPr lang="en-GB" sz="2400" dirty="0"/>
          </a:p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6732B-D6DF-4D10-FC72-B379E513BFF3}"/>
              </a:ext>
            </a:extLst>
          </p:cNvPr>
          <p:cNvSpPr txBox="1"/>
          <p:nvPr/>
        </p:nvSpPr>
        <p:spPr>
          <a:xfrm>
            <a:off x="841167" y="5403273"/>
            <a:ext cx="55022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GB" sz="2400" b="0" i="0" u="none" strike="noStrike" baseline="0">
                <a:solidFill>
                  <a:srgbClr val="000000"/>
                </a:solidFill>
                <a:latin typeface="Aptos"/>
              </a:rPr>
              <a:t>Medication adherence concerns</a:t>
            </a:r>
            <a:endParaRPr lang="en-GB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355A90-A7DF-7F04-3E24-21BDDF495ED2}"/>
              </a:ext>
            </a:extLst>
          </p:cNvPr>
          <p:cNvSpPr txBox="1"/>
          <p:nvPr/>
        </p:nvSpPr>
        <p:spPr>
          <a:xfrm>
            <a:off x="841168" y="4938155"/>
            <a:ext cx="57298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400"/>
              <a:t>Social isolation or caring pressures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2DF57-24DF-D307-3B43-DD55A8355141}"/>
              </a:ext>
            </a:extLst>
          </p:cNvPr>
          <p:cNvSpPr txBox="1"/>
          <p:nvPr/>
        </p:nvSpPr>
        <p:spPr>
          <a:xfrm>
            <a:off x="841168" y="4126675"/>
            <a:ext cx="602672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400" dirty="0"/>
              <a:t>Low mood, anxiety, </a:t>
            </a:r>
            <a:r>
              <a:rPr lang="en-GB" sz="2400"/>
              <a:t>overwhelm, frustration</a:t>
            </a:r>
            <a:endParaRPr lang="en-US" sz="2400" dirty="0" err="1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3CC609-D31E-5682-C44E-CBDB79A1ED9A}"/>
              </a:ext>
            </a:extLst>
          </p:cNvPr>
          <p:cNvSpPr/>
          <p:nvPr/>
        </p:nvSpPr>
        <p:spPr>
          <a:xfrm>
            <a:off x="7855032" y="3028728"/>
            <a:ext cx="3988129" cy="3018311"/>
          </a:xfrm>
          <a:prstGeom prst="roundRect">
            <a:avLst/>
          </a:prstGeom>
          <a:solidFill>
            <a:srgbClr val="5AB8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CD0A5B-B18E-C4E3-7620-15F8D602DB9C}"/>
              </a:ext>
            </a:extLst>
          </p:cNvPr>
          <p:cNvSpPr txBox="1"/>
          <p:nvPr/>
        </p:nvSpPr>
        <p:spPr>
          <a:xfrm>
            <a:off x="7994620" y="3107116"/>
            <a:ext cx="384958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/>
              <a:t>Can you think of a difficult patient you have encountered recently?</a:t>
            </a:r>
          </a:p>
        </p:txBody>
      </p:sp>
    </p:spTree>
    <p:extLst>
      <p:ext uri="{BB962C8B-B14F-4D97-AF65-F5344CB8AC3E}">
        <p14:creationId xmlns:p14="http://schemas.microsoft.com/office/powerpoint/2010/main" val="41356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3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7FCB0-B614-C19A-6B11-6D02CB584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9A15CB-92A8-171E-4F15-A20F2E55D5A2}"/>
              </a:ext>
            </a:extLst>
          </p:cNvPr>
          <p:cNvSpPr/>
          <p:nvPr/>
        </p:nvSpPr>
        <p:spPr>
          <a:xfrm>
            <a:off x="8131992" y="3139799"/>
            <a:ext cx="3278605" cy="2105526"/>
          </a:xfrm>
          <a:prstGeom prst="roundRect">
            <a:avLst/>
          </a:prstGeom>
          <a:solidFill>
            <a:srgbClr val="5AB8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842CD-69C8-6BA0-2746-415F6270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Ourselves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2B0B4-D3EB-FBDC-83EB-84FCE9AEBE6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800344" cy="83210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Repeated exposure to distress can </a:t>
            </a:r>
            <a:r>
              <a:rPr lang="en-GB"/>
              <a:t>lead to: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B0C08-AE62-DF7A-C4E7-38B3767ED7C7}"/>
              </a:ext>
            </a:extLst>
          </p:cNvPr>
          <p:cNvSpPr txBox="1"/>
          <p:nvPr/>
        </p:nvSpPr>
        <p:spPr>
          <a:xfrm>
            <a:off x="8271766" y="3307930"/>
            <a:ext cx="299694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/>
              <a:t>What aspects of your role do you find most emotionally draining?​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A4B52-E5BD-CBD0-032F-A12ABAA526CC}"/>
              </a:ext>
            </a:extLst>
          </p:cNvPr>
          <p:cNvSpPr txBox="1"/>
          <p:nvPr/>
        </p:nvSpPr>
        <p:spPr>
          <a:xfrm>
            <a:off x="992606" y="2857501"/>
            <a:ext cx="364957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400"/>
              <a:t>Compassion fatigue</a:t>
            </a: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40ACE1-F1F1-DAFE-B954-26A1533F9CEC}"/>
              </a:ext>
            </a:extLst>
          </p:cNvPr>
          <p:cNvSpPr txBox="1"/>
          <p:nvPr/>
        </p:nvSpPr>
        <p:spPr>
          <a:xfrm>
            <a:off x="992605" y="3428999"/>
            <a:ext cx="31883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400"/>
              <a:t>Stress / Burnout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00E4C0-2757-5BA8-997D-F00A1A2D7C1B}"/>
              </a:ext>
            </a:extLst>
          </p:cNvPr>
          <p:cNvSpPr txBox="1"/>
          <p:nvPr/>
        </p:nvSpPr>
        <p:spPr>
          <a:xfrm>
            <a:off x="992605" y="3960394"/>
            <a:ext cx="34891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400"/>
              <a:t>Reduced empathy</a:t>
            </a: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24596-C4E2-27E7-9506-610C37C68FA0}"/>
              </a:ext>
            </a:extLst>
          </p:cNvPr>
          <p:cNvSpPr txBox="1"/>
          <p:nvPr/>
        </p:nvSpPr>
        <p:spPr>
          <a:xfrm>
            <a:off x="992604" y="4471736"/>
            <a:ext cx="42411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400"/>
              <a:t>Feeling overwhelmed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67F864-7FE8-6E80-0632-5E13C0F7E866}"/>
              </a:ext>
            </a:extLst>
          </p:cNvPr>
          <p:cNvSpPr txBox="1"/>
          <p:nvPr/>
        </p:nvSpPr>
        <p:spPr>
          <a:xfrm>
            <a:off x="992604" y="5023184"/>
            <a:ext cx="486276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400" dirty="0"/>
              <a:t>Carrying conversations </a:t>
            </a:r>
            <a:r>
              <a:rPr lang="en-GB" sz="2400"/>
              <a:t>home mentally</a:t>
            </a:r>
            <a:endParaRPr lang="en-US" sz="2400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2B11DE-1684-2EB8-7527-E8422948C87D}"/>
              </a:ext>
            </a:extLst>
          </p:cNvPr>
          <p:cNvSpPr txBox="1"/>
          <p:nvPr/>
        </p:nvSpPr>
        <p:spPr>
          <a:xfrm>
            <a:off x="8273143" y="4294909"/>
            <a:ext cx="27412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How do you deal with thes</a:t>
            </a:r>
            <a:r>
              <a:rPr lang="en-GB"/>
              <a:t>e?</a:t>
            </a:r>
          </a:p>
        </p:txBody>
      </p:sp>
    </p:spTree>
    <p:extLst>
      <p:ext uri="{BB962C8B-B14F-4D97-AF65-F5344CB8AC3E}">
        <p14:creationId xmlns:p14="http://schemas.microsoft.com/office/powerpoint/2010/main" val="284691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1F7D6-E03B-D46D-EBE9-57D9CDB00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A04C91A-E58C-A638-5CD6-535BB2DE3A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8" b="50000"/>
          <a:stretch>
            <a:fillRect/>
          </a:stretch>
        </p:blipFill>
        <p:spPr>
          <a:xfrm>
            <a:off x="0" y="1133474"/>
            <a:ext cx="6096000" cy="130810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8A667E-0458-3BDB-E3E8-16274D0C0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68" y="4416166"/>
            <a:ext cx="2267465" cy="22674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EE0522-F7E1-36BE-56D8-32253C958665}"/>
              </a:ext>
            </a:extLst>
          </p:cNvPr>
          <p:cNvSpPr/>
          <p:nvPr/>
        </p:nvSpPr>
        <p:spPr>
          <a:xfrm>
            <a:off x="6487026" y="3068052"/>
            <a:ext cx="5514473" cy="932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73A963-6EFB-0D7D-F809-A4F5B2729015}"/>
              </a:ext>
            </a:extLst>
          </p:cNvPr>
          <p:cNvSpPr txBox="1"/>
          <p:nvPr/>
        </p:nvSpPr>
        <p:spPr>
          <a:xfrm>
            <a:off x="6812945" y="2834452"/>
            <a:ext cx="5076701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/>
              <a:t>Burnout, stress and unsupported teams are driving experienced colleagues out of our system, just as we cant afford to lose them. Our health and wellbeing offer is a structured response to this reality, providing </a:t>
            </a:r>
            <a:r>
              <a:rPr lang="en-GB" sz="1400" b="1"/>
              <a:t>accessible</a:t>
            </a:r>
            <a:r>
              <a:rPr lang="en-GB" sz="1400" b="1" dirty="0"/>
              <a:t> </a:t>
            </a:r>
            <a:r>
              <a:rPr lang="en-GB" sz="1400" b="1"/>
              <a:t>support that treats workforce wellbeing as a core issue.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7319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D73712-6D46-7112-4762-A3BABF6AC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95" y="-1"/>
            <a:ext cx="10367977" cy="4542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A070B-1B6A-EEE6-0240-939043116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95" y="3087329"/>
            <a:ext cx="10365607" cy="36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1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9D6C75-EF89-3728-45B9-A9223E476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44" y="148305"/>
            <a:ext cx="5014395" cy="6561389"/>
          </a:xfrm>
          <a:prstGeom prst="rect">
            <a:avLst/>
          </a:prstGeom>
        </p:spPr>
      </p:pic>
      <p:pic>
        <p:nvPicPr>
          <p:cNvPr id="5" name="Picture 4" descr="People in office">
            <a:extLst>
              <a:ext uri="{FF2B5EF4-FFF2-40B4-BE49-F238E27FC236}">
                <a16:creationId xmlns:a16="http://schemas.microsoft.com/office/drawing/2014/main" id="{1279E1B8-6064-8C90-B0E6-82AF8F9C5FD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8" r="4686"/>
          <a:stretch>
            <a:fillRect/>
          </a:stretch>
        </p:blipFill>
        <p:spPr>
          <a:xfrm>
            <a:off x="5441739" y="3050209"/>
            <a:ext cx="6505751" cy="3659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C67758-D2FC-BF3D-5C03-C5F2BF1AEDE7}"/>
              </a:ext>
            </a:extLst>
          </p:cNvPr>
          <p:cNvSpPr txBox="1"/>
          <p:nvPr/>
        </p:nvSpPr>
        <p:spPr>
          <a:xfrm>
            <a:off x="5840882" y="763674"/>
            <a:ext cx="57074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Please get in touch:</a:t>
            </a:r>
          </a:p>
          <a:p>
            <a:endParaRPr lang="en-GB" dirty="0"/>
          </a:p>
          <a:p>
            <a:pPr algn="ctr"/>
            <a:r>
              <a:rPr lang="en-GB" sz="2400" dirty="0"/>
              <a:t>Wellbeing Helping Hub  </a:t>
            </a:r>
            <a:r>
              <a:rPr lang="en-GB" sz="2400" dirty="0">
                <a:hlinkClick r:id="rId5" tooltip="http://www.cwthwellbeing.com/"/>
              </a:rPr>
              <a:t>www.cwthwellbeing.com</a:t>
            </a:r>
            <a:endParaRPr lang="en-GB" sz="2400" dirty="0"/>
          </a:p>
          <a:p>
            <a:pPr algn="ctr"/>
            <a:r>
              <a:rPr lang="en-US" sz="2400" dirty="0">
                <a:hlinkClick r:id="rId6"/>
              </a:rPr>
              <a:t>cw.traininghub@nhs.net</a:t>
            </a:r>
            <a:endParaRPr lang="en-US" sz="2400" dirty="0"/>
          </a:p>
          <a:p>
            <a:pPr algn="ctr"/>
            <a:r>
              <a:rPr lang="en-GB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87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4C0A4443-C0F9-AE51-B7C6-0EFCE475A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5" y="4066855"/>
            <a:ext cx="2604977" cy="2624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4430E8-03D0-D447-A617-2653ECABA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82460"/>
            <a:ext cx="4694203" cy="6634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F238E4-4B96-91BA-3853-DE7B11ABF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8" y="82460"/>
            <a:ext cx="6787404" cy="38179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F94961-3C9F-C281-5632-DC7565C0C1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3183" y="4528482"/>
            <a:ext cx="1700931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EEFD2-3DFA-1FDB-057E-DDE11845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28949" cy="1325563"/>
          </a:xfrm>
        </p:spPr>
        <p:txBody>
          <a:bodyPr/>
          <a:lstStyle/>
          <a:p>
            <a:r>
              <a:rPr lang="en-GB" dirty="0"/>
              <a:t>MDT &amp; Community support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FF1EE-C9FC-7806-EB9F-E713DC6E6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GP/practice teams</a:t>
            </a:r>
          </a:p>
          <a:p>
            <a:r>
              <a:rPr lang="en-GB" dirty="0"/>
              <a:t>Social prescribers</a:t>
            </a:r>
          </a:p>
          <a:p>
            <a:r>
              <a:rPr lang="en-GB" dirty="0"/>
              <a:t>Health coaches</a:t>
            </a:r>
          </a:p>
          <a:p>
            <a:r>
              <a:rPr lang="en-GB" dirty="0"/>
              <a:t>Mental health practitioners</a:t>
            </a:r>
          </a:p>
          <a:p>
            <a:r>
              <a:rPr lang="en-GB" dirty="0"/>
              <a:t>Carer support services</a:t>
            </a:r>
          </a:p>
          <a:p>
            <a:r>
              <a:rPr lang="en-GB" dirty="0"/>
              <a:t>Local voluntary/community groups</a:t>
            </a:r>
          </a:p>
          <a:p>
            <a:r>
              <a:rPr lang="en-GB" dirty="0"/>
              <a:t>NHS talking therapies</a:t>
            </a:r>
          </a:p>
          <a:p>
            <a:r>
              <a:rPr lang="en-GB" dirty="0"/>
              <a:t>Crisis pathways where appropriate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D38F029-474E-6DDC-A3D0-D31B0D42A6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8" r="19128"/>
          <a:stretch>
            <a:fillRect/>
          </a:stretch>
        </p:blipFill>
        <p:spPr>
          <a:prstGeom prst="roundRect">
            <a:avLst>
              <a:gd name="adj" fmla="val 19619"/>
            </a:avLst>
          </a:prstGeom>
        </p:spPr>
      </p:pic>
    </p:spTree>
    <p:extLst>
      <p:ext uri="{BB962C8B-B14F-4D97-AF65-F5344CB8AC3E}">
        <p14:creationId xmlns:p14="http://schemas.microsoft.com/office/powerpoint/2010/main" val="383898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Style_PPT_CWTH_Dec2025V2" id="{BB116264-6869-459A-BC51-821BEA3C6E79}" vid="{21BA6B97-4CE1-4CF0-A317-C24A38DF7B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9455203EFD754587AFAF45EA95EA4D" ma:contentTypeVersion="12" ma:contentTypeDescription="Create a new document." ma:contentTypeScope="" ma:versionID="8fc57210a0f8ec377c25e240e4b6d8fa">
  <xsd:schema xmlns:xsd="http://www.w3.org/2001/XMLSchema" xmlns:xs="http://www.w3.org/2001/XMLSchema" xmlns:p="http://schemas.microsoft.com/office/2006/metadata/properties" xmlns:ns2="a5061eb9-788b-4562-9f20-6e5d9d9e8562" xmlns:ns3="eebb8df1-73b3-4b7c-8578-abf4e2624cb6" targetNamespace="http://schemas.microsoft.com/office/2006/metadata/properties" ma:root="true" ma:fieldsID="82963ae404a06c7515de865a0207638d" ns2:_="" ns3:_="">
    <xsd:import namespace="a5061eb9-788b-4562-9f20-6e5d9d9e8562"/>
    <xsd:import namespace="eebb8df1-73b3-4b7c-8578-abf4e2624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61eb9-788b-4562-9f20-6e5d9d9e8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d1a2239-4d62-4afb-8c44-53d54b9472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8df1-73b3-4b7c-8578-abf4e2624cb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684868-ec15-4eef-937f-d25c7548c6c2}" ma:internalName="TaxCatchAll" ma:showField="CatchAllData" ma:web="eebb8df1-73b3-4b7c-8578-abf4e2624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061eb9-788b-4562-9f20-6e5d9d9e8562">
      <Terms xmlns="http://schemas.microsoft.com/office/infopath/2007/PartnerControls"/>
    </lcf76f155ced4ddcb4097134ff3c332f>
    <TaxCatchAll xmlns="eebb8df1-73b3-4b7c-8578-abf4e2624cb6" xsi:nil="true"/>
  </documentManagement>
</p:properties>
</file>

<file path=customXml/itemProps1.xml><?xml version="1.0" encoding="utf-8"?>
<ds:datastoreItem xmlns:ds="http://schemas.openxmlformats.org/officeDocument/2006/customXml" ds:itemID="{963EF397-1BBF-4C40-8816-62C7AFDE80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C4D7FB-8C76-4982-A679-584AB0C445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061eb9-788b-4562-9f20-6e5d9d9e8562"/>
    <ds:schemaRef ds:uri="eebb8df1-73b3-4b7c-8578-abf4e2624c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2E21B9-CF96-4155-BD7B-DC60F3F8C522}">
  <ds:schemaRefs>
    <ds:schemaRef ds:uri="http://schemas.microsoft.com/office/2006/metadata/properties"/>
    <ds:schemaRef ds:uri="http://schemas.microsoft.com/office/infopath/2007/PartnerControls"/>
    <ds:schemaRef ds:uri="a5061eb9-788b-4562-9f20-6e5d9d9e8562"/>
    <ds:schemaRef ds:uri="eebb8df1-73b3-4b7c-8578-abf4e2624cb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</Words>
  <Application>Microsoft Office PowerPoint</Application>
  <PresentationFormat>Widescreen</PresentationFormat>
  <Paragraphs>61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Arial (body)</vt:lpstr>
      <vt:lpstr>Arial (headings</vt:lpstr>
      <vt:lpstr>Calibri</vt:lpstr>
      <vt:lpstr>Office Theme</vt:lpstr>
      <vt:lpstr>PowerPoint Presentation</vt:lpstr>
      <vt:lpstr>Aims</vt:lpstr>
      <vt:lpstr>Supporting Patients</vt:lpstr>
      <vt:lpstr>Supporting Ourselves</vt:lpstr>
      <vt:lpstr>PowerPoint Presentation</vt:lpstr>
      <vt:lpstr>PowerPoint Presentation</vt:lpstr>
      <vt:lpstr>PowerPoint Presentation</vt:lpstr>
      <vt:lpstr>PowerPoint Presentation</vt:lpstr>
      <vt:lpstr>MDT &amp; Community support options</vt:lpstr>
      <vt:lpstr>Questions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Berisford</dc:creator>
  <cp:lastModifiedBy>TOWERS, Donna (COVENTRY &amp; RUGBY GP ALLIANCE LIMITED)</cp:lastModifiedBy>
  <cp:revision>238</cp:revision>
  <dcterms:created xsi:type="dcterms:W3CDTF">2025-11-29T14:57:17Z</dcterms:created>
  <dcterms:modified xsi:type="dcterms:W3CDTF">2026-06-10T08:15:13Z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0x0101006F9455203EFD754587AFAF45EA95EA4D</vt:lpwstr>
  </property>
  <property fmtid="{D5CDD505-2E9C-101B-9397-08002B2CF9AE}" pid="3" name="MediaServiceImageTags">
    <vt:lpwstr/>
  </property>
</Properties>
</file>