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33" r:id="rId4"/>
    <p:sldMasterId id="2147483888" r:id="rId5"/>
    <p:sldMasterId id="2147483880" r:id="rId6"/>
  </p:sldMasterIdLst>
  <p:notesMasterIdLst>
    <p:notesMasterId r:id="rId34"/>
  </p:notesMasterIdLst>
  <p:sldIdLst>
    <p:sldId id="12583" r:id="rId7"/>
    <p:sldId id="12630" r:id="rId8"/>
    <p:sldId id="12684" r:id="rId9"/>
    <p:sldId id="12696" r:id="rId10"/>
    <p:sldId id="12697" r:id="rId11"/>
    <p:sldId id="12698" r:id="rId12"/>
    <p:sldId id="12699" r:id="rId13"/>
    <p:sldId id="12700" r:id="rId14"/>
    <p:sldId id="12701" r:id="rId15"/>
    <p:sldId id="12702" r:id="rId16"/>
    <p:sldId id="12703" r:id="rId17"/>
    <p:sldId id="12704" r:id="rId18"/>
    <p:sldId id="12705" r:id="rId19"/>
    <p:sldId id="12706" r:id="rId20"/>
    <p:sldId id="12707" r:id="rId21"/>
    <p:sldId id="12708" r:id="rId22"/>
    <p:sldId id="12709" r:id="rId23"/>
    <p:sldId id="12686" r:id="rId24"/>
    <p:sldId id="12711" r:id="rId25"/>
    <p:sldId id="12712" r:id="rId26"/>
    <p:sldId id="12710" r:id="rId27"/>
    <p:sldId id="12713" r:id="rId28"/>
    <p:sldId id="12714" r:id="rId29"/>
    <p:sldId id="12715" r:id="rId30"/>
    <p:sldId id="12716" r:id="rId31"/>
    <p:sldId id="12717" r:id="rId32"/>
    <p:sldId id="12689" r:id="rId33"/>
  </p:sldIdLst>
  <p:sldSz cx="9144000" cy="5143500" type="screen16x9"/>
  <p:notesSz cx="6797675" cy="9926638"/>
  <p:custDataLst>
    <p:tags r:id="rId35"/>
  </p:custDataLst>
  <p:defaultTextStyle>
    <a:defPPr>
      <a:defRPr lang="en-US"/>
    </a:defPPr>
    <a:lvl1pPr marL="0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1pPr>
    <a:lvl2pPr marL="338622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2pPr>
    <a:lvl3pPr marL="677243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3pPr>
    <a:lvl4pPr marL="1015865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4pPr>
    <a:lvl5pPr marL="1354488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5pPr>
    <a:lvl6pPr marL="1693109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6pPr>
    <a:lvl7pPr marL="2031731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7pPr>
    <a:lvl8pPr marL="2370352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8pPr>
    <a:lvl9pPr marL="2708974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cky Taylor" initials="BT" lastIdx="1" clrIdx="0">
    <p:extLst>
      <p:ext uri="{19B8F6BF-5375-455C-9EA6-DF929625EA0E}">
        <p15:presenceInfo xmlns:p15="http://schemas.microsoft.com/office/powerpoint/2012/main" userId="S::becky.taylor@carnallfarrar.com::cac820a6-a7f1-4729-8277-b9a2d00c4de6" providerId="AD"/>
      </p:ext>
    </p:extLst>
  </p:cmAuthor>
  <p:cmAuthor id="2" name="CALLOW, Andy (KETTERING GENERAL HOSPITAL NHS FOUNDATION TRUST)" initials="CA(GHNFT" lastIdx="3" clrIdx="1">
    <p:extLst>
      <p:ext uri="{19B8F6BF-5375-455C-9EA6-DF929625EA0E}">
        <p15:presenceInfo xmlns:p15="http://schemas.microsoft.com/office/powerpoint/2012/main" userId="CALLOW, Andy (KETTERING GENERAL HOSPITAL NHS FOUNDATION TRUST)" providerId="None"/>
      </p:ext>
    </p:extLst>
  </p:cmAuthor>
  <p:cmAuthor id="3" name="CHARE, Natasha (KETTERING GENERAL HOSPITAL NHS FOUNDATION TRUST)" initials="CT" lastIdx="2" clrIdx="2">
    <p:extLst>
      <p:ext uri="{19B8F6BF-5375-455C-9EA6-DF929625EA0E}">
        <p15:presenceInfo xmlns:p15="http://schemas.microsoft.com/office/powerpoint/2012/main" userId="S::natasha.chare_nhs.net#ext#@carnallfarrar.com::96e5577f-350e-45d2-8767-3e28c8d67a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98"/>
    <a:srgbClr val="44257D"/>
    <a:srgbClr val="910C32"/>
    <a:srgbClr val="FFFFFF"/>
    <a:srgbClr val="37487D"/>
    <a:srgbClr val="008ECA"/>
    <a:srgbClr val="5298CC"/>
    <a:srgbClr val="D9EAF5"/>
    <a:srgbClr val="D7EAF6"/>
    <a:srgbClr val="5A5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095" autoAdjust="0"/>
  </p:normalViewPr>
  <p:slideViewPr>
    <p:cSldViewPr snapToGrid="0">
      <p:cViewPr varScale="1">
        <p:scale>
          <a:sx n="137" d="100"/>
          <a:sy n="137" d="100"/>
        </p:scale>
        <p:origin x="696" y="120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50D03-58E6-D34F-85AD-1500D8224FF5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63D80-706E-B947-B0E0-8A1E5CEB39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40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1pPr>
    <a:lvl2pPr marL="311033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2pPr>
    <a:lvl3pPr marL="622066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3pPr>
    <a:lvl4pPr marL="933099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4pPr>
    <a:lvl5pPr marL="1244133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5pPr>
    <a:lvl6pPr marL="1555166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6pPr>
    <a:lvl7pPr marL="1866199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7pPr>
    <a:lvl8pPr marL="2177232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8pPr>
    <a:lvl9pPr marL="2488265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0D4FE-3FFC-4C94-71A9-2BA32475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B663CC5-0559-9B47-8E2B-D19EF20DA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051" y="3056562"/>
            <a:ext cx="3347621" cy="40634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6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9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7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 Name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5B1936-0BAB-9F40-B19A-79B1FEE478DE}"/>
              </a:ext>
            </a:extLst>
          </p:cNvPr>
          <p:cNvCxnSpPr>
            <a:cxnSpLocks/>
          </p:cNvCxnSpPr>
          <p:nvPr userDrawn="1"/>
        </p:nvCxnSpPr>
        <p:spPr>
          <a:xfrm>
            <a:off x="566833" y="2710899"/>
            <a:ext cx="328083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C69B708-2403-B649-9A71-671A1524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615" y="163285"/>
            <a:ext cx="3375058" cy="2291444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presentation title here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CFAFAB-B35B-5342-B798-AC5D732346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51" y="2804496"/>
            <a:ext cx="3347621" cy="252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 algn="ctr">
              <a:buNone/>
              <a:defRPr sz="1500"/>
            </a:lvl2pPr>
            <a:lvl3pPr marL="685860" indent="0" algn="ctr">
              <a:buNone/>
              <a:defRPr sz="1351"/>
            </a:lvl3pPr>
            <a:lvl4pPr marL="1028790" indent="0" algn="ctr">
              <a:buNone/>
              <a:defRPr sz="1200"/>
            </a:lvl4pPr>
            <a:lvl5pPr marL="1371720" indent="0" algn="ctr">
              <a:buNone/>
              <a:defRPr sz="1200"/>
            </a:lvl5pPr>
            <a:lvl6pPr marL="1714650" indent="0" algn="ctr">
              <a:buNone/>
              <a:defRPr sz="1200"/>
            </a:lvl6pPr>
            <a:lvl7pPr marL="2057579" indent="0" algn="ctr">
              <a:buNone/>
              <a:defRPr sz="1200"/>
            </a:lvl7pPr>
            <a:lvl8pPr marL="2400510" indent="0" algn="ctr">
              <a:buNone/>
              <a:defRPr sz="1200"/>
            </a:lvl8pPr>
            <a:lvl9pPr marL="2743439" indent="0" algn="ctr">
              <a:buNone/>
              <a:defRPr sz="1200"/>
            </a:lvl9pPr>
          </a:lstStyle>
          <a:p>
            <a:r>
              <a:rPr lang="en-GB" dirty="0"/>
              <a:t>XX Month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95038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" y="2065"/>
            <a:ext cx="9140327" cy="51414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4A288162-B348-A926-0B9D-9C18AFEC2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3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CC6CE-DC27-A09B-B9B8-5BDB1D46C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B82C5BE-4D78-8762-71A0-2FC4E9F5B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45926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" y="2065"/>
            <a:ext cx="9140327" cy="51414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C7891CD4-3DCC-B32F-B26D-579E3EDE0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4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8616C5-2861-7A20-FCB5-4901AF424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32E4CEA-D085-AE43-B3F4-AAEAD058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12370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41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A8DEF92-7BAD-6C56-2D48-4C9B83EBB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C7891CD4-3DCC-B32F-B26D-579E3EDE0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182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8616C5-2861-7A20-FCB5-4901AF424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32E4CEA-D085-AE43-B3F4-AAEAD058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12370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62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" y="2065"/>
            <a:ext cx="9140327" cy="51414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4E082148-AB9A-11FB-1012-10A3D11867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56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8616C5-2861-7A20-FCB5-4901AF424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32E4CEA-D085-AE43-B3F4-AAEAD058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12370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82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ect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" y="2067"/>
            <a:ext cx="9140327" cy="51414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A2FA9A9-19DE-13AD-B299-6950EB7A8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76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ect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E1713-278D-152C-02F5-A2DFF5A5C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36D34D2-E42A-061D-1B26-AEA05156E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3804649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0D4FE-3FFC-4C94-71A9-2BA32475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B663CC5-0559-9B47-8E2B-D19EF20DA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051" y="3056562"/>
            <a:ext cx="3347621" cy="40634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6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9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7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 Name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5B1936-0BAB-9F40-B19A-79B1FEE478DE}"/>
              </a:ext>
            </a:extLst>
          </p:cNvPr>
          <p:cNvCxnSpPr>
            <a:cxnSpLocks/>
          </p:cNvCxnSpPr>
          <p:nvPr userDrawn="1"/>
        </p:nvCxnSpPr>
        <p:spPr>
          <a:xfrm>
            <a:off x="566833" y="2710899"/>
            <a:ext cx="328083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C69B708-2403-B649-9A71-671A1524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615" y="163285"/>
            <a:ext cx="3375058" cy="2291444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presentation title here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CFAFAB-B35B-5342-B798-AC5D732346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51" y="2804496"/>
            <a:ext cx="3347621" cy="252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 algn="ctr">
              <a:buNone/>
              <a:defRPr sz="1500"/>
            </a:lvl2pPr>
            <a:lvl3pPr marL="685860" indent="0" algn="ctr">
              <a:buNone/>
              <a:defRPr sz="1351"/>
            </a:lvl3pPr>
            <a:lvl4pPr marL="1028790" indent="0" algn="ctr">
              <a:buNone/>
              <a:defRPr sz="1200"/>
            </a:lvl4pPr>
            <a:lvl5pPr marL="1371720" indent="0" algn="ctr">
              <a:buNone/>
              <a:defRPr sz="1200"/>
            </a:lvl5pPr>
            <a:lvl6pPr marL="1714650" indent="0" algn="ctr">
              <a:buNone/>
              <a:defRPr sz="1200"/>
            </a:lvl6pPr>
            <a:lvl7pPr marL="2057579" indent="0" algn="ctr">
              <a:buNone/>
              <a:defRPr sz="1200"/>
            </a:lvl7pPr>
            <a:lvl8pPr marL="2400510" indent="0" algn="ctr">
              <a:buNone/>
              <a:defRPr sz="1200"/>
            </a:lvl8pPr>
            <a:lvl9pPr marL="2743439" indent="0" algn="ctr">
              <a:buNone/>
              <a:defRPr sz="1200"/>
            </a:lvl9pPr>
          </a:lstStyle>
          <a:p>
            <a:r>
              <a:rPr lang="en-GB" dirty="0"/>
              <a:t>XX Month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4409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ect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80DA76-C49E-5F83-9B9C-D8C504386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A2FA9A9-19DE-13AD-B299-6950EB7A8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528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ect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E1713-278D-152C-02F5-A2DFF5A5C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36D34D2-E42A-061D-1B26-AEA05156E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3804649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082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ect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" y="2065"/>
            <a:ext cx="9140325" cy="51414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E066765-7E9F-0BBE-0F4B-6211B2903E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06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" y="2065"/>
            <a:ext cx="9140325" cy="51414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6319E023-6E33-EA17-BB1F-3DF2D7B94A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87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511BF-6DC2-5BDA-43A6-B2CB6C171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19B7DAC-2688-3ED2-2734-85EC91BE8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645258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00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7C804F9-60A1-D35D-6829-14D28AEE0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6319E023-6E33-EA17-BB1F-3DF2D7B94A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73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511BF-6DC2-5BDA-43A6-B2CB6C171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19B7DAC-2688-3ED2-2734-85EC91BE8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645258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91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" y="2065"/>
            <a:ext cx="9140325" cy="51414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B06496E4-EC07-4027-EE86-D24D1ECFB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71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511BF-6DC2-5BDA-43A6-B2CB6C171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19B7DAC-2688-3ED2-2734-85EC91BE8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645258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44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" y="2065"/>
            <a:ext cx="9140325" cy="51414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C83841A4-5249-3AE7-761D-CF0FC9F0E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64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0D4FE-3FFC-4C94-71A9-2BA32475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B663CC5-0559-9B47-8E2B-D19EF20DA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051" y="3056562"/>
            <a:ext cx="3347621" cy="40634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6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9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7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 Name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5B1936-0BAB-9F40-B19A-79B1FEE478DE}"/>
              </a:ext>
            </a:extLst>
          </p:cNvPr>
          <p:cNvCxnSpPr>
            <a:cxnSpLocks/>
          </p:cNvCxnSpPr>
          <p:nvPr userDrawn="1"/>
        </p:nvCxnSpPr>
        <p:spPr>
          <a:xfrm>
            <a:off x="566833" y="2710899"/>
            <a:ext cx="328083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C69B708-2403-B649-9A71-671A1524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615" y="163285"/>
            <a:ext cx="3375058" cy="2291444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presentation title here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CFAFAB-B35B-5342-B798-AC5D732346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51" y="2804496"/>
            <a:ext cx="3347621" cy="252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 algn="ctr">
              <a:buNone/>
              <a:defRPr sz="1500"/>
            </a:lvl2pPr>
            <a:lvl3pPr marL="685860" indent="0" algn="ctr">
              <a:buNone/>
              <a:defRPr sz="1351"/>
            </a:lvl3pPr>
            <a:lvl4pPr marL="1028790" indent="0" algn="ctr">
              <a:buNone/>
              <a:defRPr sz="1200"/>
            </a:lvl4pPr>
            <a:lvl5pPr marL="1371720" indent="0" algn="ctr">
              <a:buNone/>
              <a:defRPr sz="1200"/>
            </a:lvl5pPr>
            <a:lvl6pPr marL="1714650" indent="0" algn="ctr">
              <a:buNone/>
              <a:defRPr sz="1200"/>
            </a:lvl6pPr>
            <a:lvl7pPr marL="2057579" indent="0" algn="ctr">
              <a:buNone/>
              <a:defRPr sz="1200"/>
            </a:lvl7pPr>
            <a:lvl8pPr marL="2400510" indent="0" algn="ctr">
              <a:buNone/>
              <a:defRPr sz="1200"/>
            </a:lvl8pPr>
            <a:lvl9pPr marL="2743439" indent="0" algn="ctr">
              <a:buNone/>
              <a:defRPr sz="1200"/>
            </a:lvl9pPr>
          </a:lstStyle>
          <a:p>
            <a:r>
              <a:rPr lang="en-GB" dirty="0"/>
              <a:t>XX Month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35823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DD0AAA-4EFC-CBD1-290E-711652B0F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4217132-B9D6-1FB9-008D-B3E203C9F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967844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28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E33075-90A0-2759-6D1E-52DC1241C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C83841A4-5249-3AE7-761D-CF0FC9F0E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22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DD0AAA-4EFC-CBD1-290E-711652B0F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4217132-B9D6-1FB9-008D-B3E203C9F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967844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52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8" y="2065"/>
            <a:ext cx="9140323" cy="51414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1D33F025-4557-D057-1C51-A59043C99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68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DD0AAA-4EFC-CBD1-290E-711652B0F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4217132-B9D6-1FB9-008D-B3E203C9F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967844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84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9"/>
            <a:ext cx="6659075" cy="5388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0023B9-0D24-234F-B429-7E5A7A31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4" y="997138"/>
            <a:ext cx="8539359" cy="3169034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57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997136"/>
            <a:ext cx="4013197" cy="3169035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116977-B777-FD4C-A63B-200F5A19E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4001" y="997136"/>
            <a:ext cx="4292162" cy="3169035"/>
          </a:xfrm>
          <a:prstGeom prst="rect">
            <a:avLst/>
          </a:prstGeom>
        </p:spPr>
        <p:txBody>
          <a:bodyPr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A9F17A-9A10-5647-9284-AD94077A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70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53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997138"/>
            <a:ext cx="4013197" cy="372783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8311" y="997139"/>
            <a:ext cx="4287851" cy="2845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0" y="3842535"/>
            <a:ext cx="4287851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69519-EA2B-CA4A-B056-6CFDFFB4F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8"/>
            <a:ext cx="6659076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72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46251" y="997136"/>
            <a:ext cx="4299911" cy="324497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46253" y="3871566"/>
            <a:ext cx="4299909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69519-EA2B-CA4A-B056-6CFDFFB4F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7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 i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FD2467C-DA4E-0C41-B60E-032B680DBB8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09897" y="997136"/>
            <a:ext cx="4010103" cy="324497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785C48-2A88-6947-95C9-D9B3CE4D126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9898" y="3871566"/>
            <a:ext cx="4010102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3353218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har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8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39A303EC-4BEB-AD4E-A261-C3AC11663F16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06804" y="997136"/>
            <a:ext cx="8539359" cy="276574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536" y="3872838"/>
            <a:ext cx="8537576" cy="273526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Graph Title / Caption</a:t>
            </a:r>
          </a:p>
        </p:txBody>
      </p:sp>
    </p:spTree>
    <p:extLst>
      <p:ext uri="{BB962C8B-B14F-4D97-AF65-F5344CB8AC3E}">
        <p14:creationId xmlns:p14="http://schemas.microsoft.com/office/powerpoint/2010/main" val="134804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0D4FE-3FFC-4C94-71A9-2BA32475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B663CC5-0559-9B47-8E2B-D19EF20DA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051" y="3056562"/>
            <a:ext cx="3347621" cy="40634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6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9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7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 Name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5B1936-0BAB-9F40-B19A-79B1FEE478DE}"/>
              </a:ext>
            </a:extLst>
          </p:cNvPr>
          <p:cNvCxnSpPr>
            <a:cxnSpLocks/>
          </p:cNvCxnSpPr>
          <p:nvPr userDrawn="1"/>
        </p:nvCxnSpPr>
        <p:spPr>
          <a:xfrm>
            <a:off x="566833" y="2710899"/>
            <a:ext cx="328083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C69B708-2403-B649-9A71-671A1524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615" y="163285"/>
            <a:ext cx="3375058" cy="2291444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presentation title here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CFAFAB-B35B-5342-B798-AC5D732346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51" y="2804496"/>
            <a:ext cx="3347621" cy="252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 algn="ctr">
              <a:buNone/>
              <a:defRPr sz="1500"/>
            </a:lvl2pPr>
            <a:lvl3pPr marL="685860" indent="0" algn="ctr">
              <a:buNone/>
              <a:defRPr sz="1351"/>
            </a:lvl3pPr>
            <a:lvl4pPr marL="1028790" indent="0" algn="ctr">
              <a:buNone/>
              <a:defRPr sz="1200"/>
            </a:lvl4pPr>
            <a:lvl5pPr marL="1371720" indent="0" algn="ctr">
              <a:buNone/>
              <a:defRPr sz="1200"/>
            </a:lvl5pPr>
            <a:lvl6pPr marL="1714650" indent="0" algn="ctr">
              <a:buNone/>
              <a:defRPr sz="1200"/>
            </a:lvl6pPr>
            <a:lvl7pPr marL="2057579" indent="0" algn="ctr">
              <a:buNone/>
              <a:defRPr sz="1200"/>
            </a:lvl7pPr>
            <a:lvl8pPr marL="2400510" indent="0" algn="ctr">
              <a:buNone/>
              <a:defRPr sz="1200"/>
            </a:lvl8pPr>
            <a:lvl9pPr marL="2743439" indent="0" algn="ctr">
              <a:buNone/>
              <a:defRPr sz="1200"/>
            </a:lvl9pPr>
          </a:lstStyle>
          <a:p>
            <a:r>
              <a:rPr lang="en-GB" dirty="0"/>
              <a:t>XX Month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02403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abl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2784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487" y="3897849"/>
            <a:ext cx="8539359" cy="248514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 b="0" i="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Table Title / Caption</a:t>
            </a:r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53019374-431F-3549-B01B-2C0E83846EF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06804" y="997137"/>
            <a:ext cx="8539359" cy="282998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18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0023B9-0D24-234F-B429-7E5A7A31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3" y="1086750"/>
            <a:ext cx="8540802" cy="3703100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78616A-9EF2-1748-98AB-82F59609D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62093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74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0"/>
            <a:ext cx="4013197" cy="326350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116977-B777-FD4C-A63B-200F5A19E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4001" y="1086750"/>
            <a:ext cx="4293604" cy="3263503"/>
          </a:xfrm>
          <a:prstGeom prst="rect">
            <a:avLst/>
          </a:prstGeom>
        </p:spPr>
        <p:txBody>
          <a:bodyPr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BB0F77-B9CC-A94A-A388-18CC9238A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91957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50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0"/>
            <a:ext cx="4013197" cy="326350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86750"/>
            <a:ext cx="4293604" cy="2808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979712"/>
            <a:ext cx="4293602" cy="250939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B3AE14-F6B8-C64D-B794-AEDE36122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595611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047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FD2467C-DA4E-0C41-B60E-032B680DBB8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06804" y="1086750"/>
            <a:ext cx="4013197" cy="2808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785C48-2A88-6947-95C9-D9B3CE4D126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6805" y="3979712"/>
            <a:ext cx="4013195" cy="250939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133330-1A8B-D145-B602-5BF5A2C17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2029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422A3C5-366E-214D-99A5-7FB1F2DD011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86750"/>
            <a:ext cx="4293604" cy="2808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B931AF-36C1-4E45-86F5-18BA708755E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979712"/>
            <a:ext cx="4293602" cy="250939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973477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39A303EC-4BEB-AD4E-A261-C3AC11663F16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06803" y="1086751"/>
            <a:ext cx="8540802" cy="2724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534" y="3946618"/>
            <a:ext cx="8539018" cy="200260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Graph Title /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465974-6491-5F4A-9757-3F4BD582C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15067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5886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486" y="3946618"/>
            <a:ext cx="8540802" cy="200258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Table Title / Caption</a:t>
            </a:r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53019374-431F-3549-B01B-2C0E83846EF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06803" y="1086751"/>
            <a:ext cx="8540802" cy="2724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table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9C010-552F-6B40-AFFC-7CB9332ED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788941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80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 memb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7815EB2-0607-4A48-85F0-D8BADF9C7C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317" y="411751"/>
            <a:ext cx="5381625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655BBCD-003E-5848-8A2C-E07A2024F0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317" y="1640476"/>
            <a:ext cx="5381625" cy="685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B2A4713-B501-D949-B73F-FC0487C1F5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317" y="907051"/>
            <a:ext cx="5381625" cy="42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Team Name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0509F1-B14E-DB47-A9AB-13CD9477AE35}"/>
              </a:ext>
            </a:extLst>
          </p:cNvPr>
          <p:cNvCxnSpPr>
            <a:cxnSpLocks/>
          </p:cNvCxnSpPr>
          <p:nvPr/>
        </p:nvCxnSpPr>
        <p:spPr>
          <a:xfrm>
            <a:off x="538317" y="1502363"/>
            <a:ext cx="53816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B4B9776-1E0B-9B41-8B45-41D2ACC0D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317" y="2440575"/>
            <a:ext cx="5381625" cy="2000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9503170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9"/>
            <a:ext cx="6659075" cy="5388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0023B9-0D24-234F-B429-7E5A7A31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4" y="997138"/>
            <a:ext cx="8539359" cy="3169034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663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997136"/>
            <a:ext cx="4013197" cy="3169035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116977-B777-FD4C-A63B-200F5A19E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4001" y="997136"/>
            <a:ext cx="4292162" cy="3169035"/>
          </a:xfrm>
          <a:prstGeom prst="rect">
            <a:avLst/>
          </a:prstGeom>
        </p:spPr>
        <p:txBody>
          <a:bodyPr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A9F17A-9A10-5647-9284-AD94077A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70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7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9E00BD-3744-744C-AD17-26C47A2CAD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B663CC5-0559-9B47-8E2B-D19EF20DA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915" y="2848619"/>
            <a:ext cx="3347621" cy="40634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6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9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7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 Name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5B1936-0BAB-9F40-B19A-79B1FEE478DE}"/>
              </a:ext>
            </a:extLst>
          </p:cNvPr>
          <p:cNvCxnSpPr>
            <a:cxnSpLocks/>
          </p:cNvCxnSpPr>
          <p:nvPr userDrawn="1"/>
        </p:nvCxnSpPr>
        <p:spPr>
          <a:xfrm>
            <a:off x="566833" y="2500282"/>
            <a:ext cx="5066853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C69B708-2403-B649-9A71-671A1524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3819" y="41228"/>
            <a:ext cx="5179867" cy="2291444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presentation title here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CFAFAB-B35B-5342-B798-AC5D732346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4915" y="2597264"/>
            <a:ext cx="3347621" cy="252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 algn="ctr">
              <a:buNone/>
              <a:defRPr sz="1500"/>
            </a:lvl2pPr>
            <a:lvl3pPr marL="685860" indent="0" algn="ctr">
              <a:buNone/>
              <a:defRPr sz="1351"/>
            </a:lvl3pPr>
            <a:lvl4pPr marL="1028790" indent="0" algn="ctr">
              <a:buNone/>
              <a:defRPr sz="1200"/>
            </a:lvl4pPr>
            <a:lvl5pPr marL="1371720" indent="0" algn="ctr">
              <a:buNone/>
              <a:defRPr sz="1200"/>
            </a:lvl5pPr>
            <a:lvl6pPr marL="1714650" indent="0" algn="ctr">
              <a:buNone/>
              <a:defRPr sz="1200"/>
            </a:lvl6pPr>
            <a:lvl7pPr marL="2057579" indent="0" algn="ctr">
              <a:buNone/>
              <a:defRPr sz="1200"/>
            </a:lvl7pPr>
            <a:lvl8pPr marL="2400510" indent="0" algn="ctr">
              <a:buNone/>
              <a:defRPr sz="1200"/>
            </a:lvl8pPr>
            <a:lvl9pPr marL="2743439" indent="0" algn="ctr">
              <a:buNone/>
              <a:defRPr sz="1200"/>
            </a:lvl9pPr>
          </a:lstStyle>
          <a:p>
            <a:r>
              <a:rPr lang="en-GB" dirty="0"/>
              <a:t>XX Month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6026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997138"/>
            <a:ext cx="4013197" cy="372783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8311" y="997139"/>
            <a:ext cx="4287851" cy="2845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0" y="3842535"/>
            <a:ext cx="4287851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69519-EA2B-CA4A-B056-6CFDFFB4F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8"/>
            <a:ext cx="6659076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05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46251" y="997136"/>
            <a:ext cx="4299911" cy="324497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46253" y="3871566"/>
            <a:ext cx="4299909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69519-EA2B-CA4A-B056-6CFDFFB4F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7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 i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FD2467C-DA4E-0C41-B60E-032B680DBB8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09897" y="997136"/>
            <a:ext cx="4010103" cy="324497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785C48-2A88-6947-95C9-D9B3CE4D126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9898" y="3871566"/>
            <a:ext cx="4010102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3927597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har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8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39A303EC-4BEB-AD4E-A261-C3AC11663F16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06804" y="997136"/>
            <a:ext cx="8539359" cy="276574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536" y="3872838"/>
            <a:ext cx="8537576" cy="273526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Graph Title / Caption</a:t>
            </a:r>
          </a:p>
        </p:txBody>
      </p:sp>
    </p:spTree>
    <p:extLst>
      <p:ext uri="{BB962C8B-B14F-4D97-AF65-F5344CB8AC3E}">
        <p14:creationId xmlns:p14="http://schemas.microsoft.com/office/powerpoint/2010/main" val="517967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abl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2784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487" y="3897849"/>
            <a:ext cx="8539359" cy="248514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 b="0" i="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Table Title / Caption</a:t>
            </a:r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53019374-431F-3549-B01B-2C0E83846EF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06804" y="997137"/>
            <a:ext cx="8539359" cy="282998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87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0023B9-0D24-234F-B429-7E5A7A31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3" y="1081525"/>
            <a:ext cx="8540802" cy="3056788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78616A-9EF2-1748-98AB-82F59609D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67318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13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4013197" cy="3020212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116977-B777-FD4C-A63B-200F5A19E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4001" y="1086751"/>
            <a:ext cx="4293604" cy="3020212"/>
          </a:xfrm>
          <a:prstGeom prst="rect">
            <a:avLst/>
          </a:prstGeom>
        </p:spPr>
        <p:txBody>
          <a:bodyPr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BB0F77-B9CC-A94A-A388-18CC9238A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88219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064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0"/>
            <a:ext cx="4013197" cy="326350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86750"/>
            <a:ext cx="4293604" cy="2649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817732"/>
            <a:ext cx="4293602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B3AE14-F6B8-C64D-B794-AEDE36122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72543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828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FD2467C-DA4E-0C41-B60E-032B680DBB8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06804" y="1086750"/>
            <a:ext cx="4013197" cy="2808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785C48-2A88-6947-95C9-D9B3CE4D126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6805" y="4030393"/>
            <a:ext cx="4013195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133330-1A8B-D145-B602-5BF5A2C17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914344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422A3C5-366E-214D-99A5-7FB1F2DD011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86750"/>
            <a:ext cx="4293604" cy="259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B931AF-36C1-4E45-86F5-18BA708755E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760256"/>
            <a:ext cx="4293602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431059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39A303EC-4BEB-AD4E-A261-C3AC11663F16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06803" y="1086752"/>
            <a:ext cx="8540802" cy="2539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534" y="3686206"/>
            <a:ext cx="8539018" cy="370542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Graph Title /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465974-6491-5F4A-9757-3F4BD582C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91957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67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486" y="3777160"/>
            <a:ext cx="8540802" cy="370542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Table Title / Caption</a:t>
            </a:r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53019374-431F-3549-B01B-2C0E83846EF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06803" y="1086751"/>
            <a:ext cx="8540802" cy="2596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table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9C010-552F-6B40-AFFC-7CB9332ED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62093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92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" y="2065"/>
            <a:ext cx="9140328" cy="51414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509D26C1-C41B-9742-9D96-806F9E3B5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703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ff memb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7815EB2-0607-4A48-85F0-D8BADF9C7C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317" y="411751"/>
            <a:ext cx="5381625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655BBCD-003E-5848-8A2C-E07A2024F0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317" y="1640476"/>
            <a:ext cx="5381625" cy="685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C8CE104-AAF7-CB4E-B0E5-8F8E6EFFE3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5359" y="1640476"/>
            <a:ext cx="2600325" cy="2428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B2A4713-B501-D949-B73F-FC0487C1F5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317" y="907051"/>
            <a:ext cx="5381625" cy="42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Team Name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0509F1-B14E-DB47-A9AB-13CD9477AE35}"/>
              </a:ext>
            </a:extLst>
          </p:cNvPr>
          <p:cNvCxnSpPr>
            <a:cxnSpLocks/>
          </p:cNvCxnSpPr>
          <p:nvPr/>
        </p:nvCxnSpPr>
        <p:spPr>
          <a:xfrm>
            <a:off x="538317" y="1502363"/>
            <a:ext cx="53816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B4B9776-1E0B-9B41-8B45-41D2ACC0D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317" y="2440575"/>
            <a:ext cx="5381625" cy="2000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413569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0023B9-0D24-234F-B429-7E5A7A31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3" y="1091975"/>
            <a:ext cx="6862093" cy="3056788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78616A-9EF2-1748-98AB-82F59609D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281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5" y="1086750"/>
            <a:ext cx="3094764" cy="305156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116977-B777-FD4C-A63B-200F5A19E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8973" y="1086750"/>
            <a:ext cx="3461368" cy="3051563"/>
          </a:xfrm>
          <a:prstGeom prst="rect">
            <a:avLst/>
          </a:prstGeom>
        </p:spPr>
        <p:txBody>
          <a:bodyPr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BB0F77-B9CC-A94A-A388-18CC9238A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546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0"/>
            <a:ext cx="4013197" cy="326350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91975"/>
            <a:ext cx="3325514" cy="2518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686208"/>
            <a:ext cx="2776872" cy="20652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B3AE14-F6B8-C64D-B794-AEDE36122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76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FD2467C-DA4E-0C41-B60E-032B680DBB8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06804" y="1086750"/>
            <a:ext cx="4013197" cy="2544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785C48-2A88-6947-95C9-D9B3CE4D126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6805" y="3739356"/>
            <a:ext cx="4013195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133330-1A8B-D145-B602-5BF5A2C17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422A3C5-366E-214D-99A5-7FB1F2DD011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86750"/>
            <a:ext cx="3184436" cy="2544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B931AF-36C1-4E45-86F5-18BA708755E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739356"/>
            <a:ext cx="3184434" cy="142925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855407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39A303EC-4BEB-AD4E-A261-C3AC11663F16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06803" y="1086752"/>
            <a:ext cx="7577938" cy="2555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534" y="3718410"/>
            <a:ext cx="7001441" cy="370542"/>
          </a:xfrm>
          <a:prstGeom prst="rect">
            <a:avLst/>
          </a:prstGeom>
        </p:spPr>
        <p:txBody>
          <a:bodyPr lIns="0" tIns="0" rIns="0" bIns="0"/>
          <a:lstStyle>
            <a:lvl1pPr algn="l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Graph Title /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465974-6491-5F4A-9757-3F4BD582C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28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486" y="3676607"/>
            <a:ext cx="7053740" cy="370542"/>
          </a:xfrm>
          <a:prstGeom prst="rect">
            <a:avLst/>
          </a:prstGeom>
        </p:spPr>
        <p:txBody>
          <a:bodyPr lIns="0" tIns="0" rIns="0" bIns="0"/>
          <a:lstStyle>
            <a:lvl1pPr algn="l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Table Title / Caption</a:t>
            </a:r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53019374-431F-3549-B01B-2C0E83846EF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06803" y="1086751"/>
            <a:ext cx="7562262" cy="2508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table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9C010-552F-6B40-AFFC-7CB9332ED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803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ff memb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7815EB2-0607-4A48-85F0-D8BADF9C7C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317" y="411751"/>
            <a:ext cx="5381625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655BBCD-003E-5848-8A2C-E07A2024F0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317" y="1640476"/>
            <a:ext cx="5381625" cy="685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C8CE104-AAF7-CB4E-B0E5-8F8E6EFFE3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5359" y="411751"/>
            <a:ext cx="2600325" cy="2428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B2A4713-B501-D949-B73F-FC0487C1F5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317" y="907051"/>
            <a:ext cx="5381625" cy="42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Team Name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0509F1-B14E-DB47-A9AB-13CD9477AE35}"/>
              </a:ext>
            </a:extLst>
          </p:cNvPr>
          <p:cNvCxnSpPr>
            <a:cxnSpLocks/>
          </p:cNvCxnSpPr>
          <p:nvPr/>
        </p:nvCxnSpPr>
        <p:spPr>
          <a:xfrm>
            <a:off x="538317" y="1502363"/>
            <a:ext cx="53816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B4B9776-1E0B-9B41-8B45-41D2ACC0D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317" y="2440575"/>
            <a:ext cx="5381625" cy="2000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4846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CC6CE-DC27-A09B-B9B8-5BDB1D46C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B82C5BE-4D78-8762-71A0-2FC4E9F5B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45926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4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venn diagram&#10;&#10;Description automatically generated">
            <a:extLst>
              <a:ext uri="{FF2B5EF4-FFF2-40B4-BE49-F238E27FC236}">
                <a16:creationId xmlns:a16="http://schemas.microsoft.com/office/drawing/2014/main" id="{092CBE47-37FC-9F11-A994-96A4AF4399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509D26C1-C41B-9742-9D96-806F9E3B5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3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CC6CE-DC27-A09B-B9B8-5BDB1D46C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B82C5BE-4D78-8762-71A0-2FC4E9F5B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45926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4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6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3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E7AEFAE-B9C4-F641-31C7-200EA8F83B5B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6" r:id="rId3"/>
    <p:sldLayoutId id="2147483965" r:id="rId4"/>
    <p:sldLayoutId id="2147483797" r:id="rId5"/>
    <p:sldLayoutId id="2147483774" r:id="rId6"/>
    <p:sldLayoutId id="2147483953" r:id="rId7"/>
    <p:sldLayoutId id="2147483947" r:id="rId8"/>
    <p:sldLayoutId id="2147483796" r:id="rId9"/>
    <p:sldLayoutId id="2147483795" r:id="rId10"/>
    <p:sldLayoutId id="2147483954" r:id="rId11"/>
    <p:sldLayoutId id="2147483798" r:id="rId12"/>
    <p:sldLayoutId id="2147483816" r:id="rId13"/>
    <p:sldLayoutId id="2147483949" r:id="rId14"/>
    <p:sldLayoutId id="2147483955" r:id="rId15"/>
    <p:sldLayoutId id="2147483799" r:id="rId16"/>
    <p:sldLayoutId id="2147483956" r:id="rId17"/>
    <p:sldLayoutId id="2147483800" r:id="rId18"/>
    <p:sldLayoutId id="2147483817" r:id="rId19"/>
    <p:sldLayoutId id="2147483950" r:id="rId20"/>
    <p:sldLayoutId id="2147483957" r:id="rId21"/>
    <p:sldLayoutId id="2147483801" r:id="rId22"/>
    <p:sldLayoutId id="2147483802" r:id="rId23"/>
    <p:sldLayoutId id="2147483818" r:id="rId24"/>
    <p:sldLayoutId id="2147483946" r:id="rId25"/>
    <p:sldLayoutId id="2147483958" r:id="rId26"/>
    <p:sldLayoutId id="2147483803" r:id="rId27"/>
    <p:sldLayoutId id="2147483959" r:id="rId28"/>
    <p:sldLayoutId id="2147483804" r:id="rId29"/>
    <p:sldLayoutId id="2147483819" r:id="rId30"/>
    <p:sldLayoutId id="2147483948" r:id="rId31"/>
    <p:sldLayoutId id="2147483960" r:id="rId32"/>
    <p:sldLayoutId id="2147483805" r:id="rId33"/>
    <p:sldLayoutId id="2147483961" r:id="rId34"/>
    <p:sldLayoutId id="2147483734" r:id="rId35"/>
    <p:sldLayoutId id="2147483735" r:id="rId36"/>
    <p:sldLayoutId id="2147483736" r:id="rId37"/>
    <p:sldLayoutId id="2147483737" r:id="rId38"/>
    <p:sldLayoutId id="2147483738" r:id="rId39"/>
    <p:sldLayoutId id="2147483739" r:id="rId40"/>
    <p:sldLayoutId id="2147483786" r:id="rId41"/>
    <p:sldLayoutId id="2147483787" r:id="rId42"/>
    <p:sldLayoutId id="2147483788" r:id="rId43"/>
    <p:sldLayoutId id="2147483789" r:id="rId44"/>
    <p:sldLayoutId id="2147483790" r:id="rId45"/>
    <p:sldLayoutId id="2147483791" r:id="rId46"/>
    <p:sldLayoutId id="2147483792" r:id="rId47"/>
  </p:sldLayoutIdLst>
  <p:txStyles>
    <p:titleStyle>
      <a:lvl1pPr algn="l" defTabSz="685860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5" indent="-171465" algn="l" defTabSz="685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9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2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5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18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611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904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7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90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3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6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9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2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65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57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51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43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FD29ACB-D461-E1B5-28B3-DB7AACB9284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</p:sldLayoutIdLst>
  <p:txStyles>
    <p:titleStyle>
      <a:lvl1pPr algn="l" defTabSz="685860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5" indent="-171465" algn="l" defTabSz="685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9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2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5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18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611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904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7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90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3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6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9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2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65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57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51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43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43831E81-74F9-5C30-EAC3-72228915EBB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0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</p:sldLayoutIdLst>
  <p:txStyles>
    <p:titleStyle>
      <a:lvl1pPr algn="l" defTabSz="685860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5" indent="-171465" algn="l" defTabSz="685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9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2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5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18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611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904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7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90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3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6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9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2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65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57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51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43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ks.nice.org.uk/topics/depression/prescribing-information/switching-antidepressants/" TargetMode="Externa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p.org.uk/guidelines" TargetMode="External"/><Relationship Id="rId2" Type="http://schemas.openxmlformats.org/officeDocument/2006/relationships/hyperlink" Target="https://www.rcpsych.ac.uk/mental-health/treatments-and-wellbeing/stopping-antidepressants" TargetMode="Externa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1497134/" TargetMode="External"/><Relationship Id="rId2" Type="http://schemas.openxmlformats.org/officeDocument/2006/relationships/hyperlink" Target="https://www.bap.org.uk/guidelines" TargetMode="Externa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ED92FB-5641-7746-8E02-9D981413D3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Tracy Ewing</a:t>
            </a:r>
          </a:p>
          <a:p>
            <a:r>
              <a:rPr lang="en-US" dirty="0"/>
              <a:t>Clinical Governance Pharmacist, CWPT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2A2D4-4FC1-31E1-B5F0-AD6DE2D796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Depression</a:t>
            </a:r>
            <a:br>
              <a:rPr lang="en-US" dirty="0"/>
            </a:br>
            <a:r>
              <a:rPr lang="en-US" sz="1400" dirty="0"/>
              <a:t>Symptom, Diagnosis &amp;Treatment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27FA4-9ECC-7831-5263-18B64F8531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US" sz="1800" dirty="0"/>
              <a:t>June 2026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92177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B3A12-FEB8-10BE-AAF0-DBD5B4EDD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D771B1-D7F5-BAEB-DEAE-5DF021D74E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533B9-31CD-A148-FDF2-B876286D3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693" y="915300"/>
            <a:ext cx="8341419" cy="3722013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Tricyclic Antidepressants (TCAs)</a:t>
            </a:r>
          </a:p>
          <a:p>
            <a:pPr marL="0" indent="0">
              <a:buNone/>
            </a:pPr>
            <a:r>
              <a:rPr lang="en-GB" sz="1400" dirty="0"/>
              <a:t>TCAs licensed in UK:</a:t>
            </a:r>
          </a:p>
          <a:p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Amitriptyline</a:t>
            </a:r>
            <a:r>
              <a:rPr lang="en-GB" dirty="0"/>
              <a:t> </a:t>
            </a:r>
          </a:p>
          <a:p>
            <a:r>
              <a:rPr lang="en-GB" dirty="0">
                <a:solidFill>
                  <a:srgbClr val="00B050"/>
                </a:solidFill>
              </a:rPr>
              <a:t>Clomipramine</a:t>
            </a:r>
            <a:r>
              <a:rPr lang="en-GB" dirty="0"/>
              <a:t> </a:t>
            </a:r>
          </a:p>
          <a:p>
            <a:r>
              <a:rPr lang="en-GB" dirty="0"/>
              <a:t>Dosulepin </a:t>
            </a:r>
          </a:p>
          <a:p>
            <a:r>
              <a:rPr lang="en-GB" dirty="0"/>
              <a:t>Doxepin </a:t>
            </a:r>
          </a:p>
          <a:p>
            <a:r>
              <a:rPr lang="en-GB" dirty="0">
                <a:solidFill>
                  <a:srgbClr val="00B050"/>
                </a:solidFill>
              </a:rPr>
              <a:t>Imipramine </a:t>
            </a:r>
          </a:p>
          <a:p>
            <a:r>
              <a:rPr lang="en-GB" dirty="0">
                <a:solidFill>
                  <a:srgbClr val="00B050"/>
                </a:solidFill>
              </a:rPr>
              <a:t>Lofepramine </a:t>
            </a:r>
          </a:p>
          <a:p>
            <a:r>
              <a:rPr lang="en-GB" dirty="0"/>
              <a:t>Nortriptyline </a:t>
            </a:r>
          </a:p>
          <a:p>
            <a:r>
              <a:rPr lang="en-GB" dirty="0"/>
              <a:t>Trimipramine </a:t>
            </a:r>
          </a:p>
          <a:p>
            <a:pPr marL="0" indent="0">
              <a:buNone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3214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EB2C0-8386-CF41-D2F5-BF129112A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C1F64-53D9-BE62-C64B-B17B4FCCEF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549E99-88C7-9AD0-E3AA-B6263ECC3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693" y="685800"/>
            <a:ext cx="8341419" cy="3951513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Tricyclic Antidepressants (TCAs) – Safety</a:t>
            </a:r>
            <a:endParaRPr lang="en-GB" dirty="0"/>
          </a:p>
          <a:p>
            <a:r>
              <a:rPr lang="en-GB" dirty="0"/>
              <a:t>Toxicity in overdose </a:t>
            </a:r>
          </a:p>
          <a:p>
            <a:r>
              <a:rPr lang="en-GB" dirty="0"/>
              <a:t>Cardiac toxicity – impair electrical conduction in heart (prolonged PR,QRS &amp;QT intervals on ECG) can result in arrythmias &amp; heart block</a:t>
            </a:r>
          </a:p>
          <a:p>
            <a:r>
              <a:rPr lang="en-GB" dirty="0"/>
              <a:t>Behavioural toxicity – sedation, concentration difficulties &amp; postural hypotension</a:t>
            </a:r>
          </a:p>
          <a:p>
            <a:r>
              <a:rPr lang="en-GB" dirty="0"/>
              <a:t>Hepatotoxicity – metabolised by liver and therefore should be avoided in severe hepatic impairment</a:t>
            </a:r>
          </a:p>
          <a:p>
            <a:r>
              <a:rPr lang="en-GB" dirty="0"/>
              <a:t>Proconvulsant effect – lower convulsive threshold so should be avoided in epilepsy</a:t>
            </a:r>
          </a:p>
          <a:p>
            <a:r>
              <a:rPr lang="en-GB" dirty="0"/>
              <a:t>Use in the elderly – due behavioural and cardiac toxicity use should be avoided</a:t>
            </a:r>
          </a:p>
          <a:p>
            <a:r>
              <a:rPr lang="en-GB" dirty="0"/>
              <a:t>Drug interactions </a:t>
            </a:r>
          </a:p>
          <a:p>
            <a:pPr marL="0" indent="0">
              <a:buNone/>
            </a:pPr>
            <a:r>
              <a:rPr lang="en-GB" sz="1600" b="1" dirty="0"/>
              <a:t>Side Effects:</a:t>
            </a:r>
          </a:p>
          <a:p>
            <a:r>
              <a:rPr lang="en-GB" sz="1200" dirty="0"/>
              <a:t>Dry mouth – try sugar free chewing gum or artificial saliva spray</a:t>
            </a:r>
          </a:p>
          <a:p>
            <a:r>
              <a:rPr lang="en-GB" sz="1200" dirty="0"/>
              <a:t>Sedation – take all at night if possible</a:t>
            </a:r>
          </a:p>
          <a:p>
            <a:r>
              <a:rPr lang="en-GB" sz="1200" dirty="0"/>
              <a:t>Constipation – stimulant laxative may be needed in long term</a:t>
            </a:r>
          </a:p>
          <a:p>
            <a:r>
              <a:rPr lang="en-GB" sz="1200" dirty="0"/>
              <a:t>Weight gain – dietary &amp; exercise</a:t>
            </a:r>
          </a:p>
          <a:p>
            <a:pPr marL="0" indent="0">
              <a:buNone/>
            </a:pPr>
            <a:endParaRPr lang="en-GB" sz="1400" dirty="0"/>
          </a:p>
          <a:p>
            <a:endParaRPr lang="en-GB" dirty="0"/>
          </a:p>
          <a:p>
            <a:pPr marL="0" indent="0">
              <a:buNone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30883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6D40E-D447-6294-C83A-69481E835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8D6D52-54C3-AD45-C194-183FF508C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B65F-58F4-7F42-FB86-7952B87E0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693" y="685800"/>
            <a:ext cx="8341419" cy="3951513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Selective Serotonin Reuptake Inhibitors (SSRIs)</a:t>
            </a:r>
          </a:p>
          <a:p>
            <a:pPr marL="0" indent="0">
              <a:buNone/>
            </a:pPr>
            <a:r>
              <a:rPr lang="en-GB" dirty="0"/>
              <a:t>SSRIs in the UK include: </a:t>
            </a:r>
          </a:p>
          <a:p>
            <a:r>
              <a:rPr lang="en-GB" sz="1200" dirty="0">
                <a:solidFill>
                  <a:srgbClr val="00B050"/>
                </a:solidFill>
              </a:rPr>
              <a:t>Citalopram</a:t>
            </a:r>
            <a:r>
              <a:rPr lang="en-GB" sz="1200" dirty="0"/>
              <a:t> </a:t>
            </a:r>
          </a:p>
          <a:p>
            <a:r>
              <a:rPr lang="en-GB" sz="1200" dirty="0">
                <a:solidFill>
                  <a:srgbClr val="00B050"/>
                </a:solidFill>
              </a:rPr>
              <a:t>Escitalopram</a:t>
            </a:r>
            <a:r>
              <a:rPr lang="en-GB" sz="1200" dirty="0"/>
              <a:t> </a:t>
            </a:r>
          </a:p>
          <a:p>
            <a:r>
              <a:rPr lang="en-GB" sz="1200" dirty="0">
                <a:solidFill>
                  <a:srgbClr val="00B050"/>
                </a:solidFill>
              </a:rPr>
              <a:t>Fluoxetine </a:t>
            </a:r>
          </a:p>
          <a:p>
            <a:r>
              <a:rPr lang="en-GB" sz="1200" dirty="0"/>
              <a:t>Paroxetine (specialist advice before prescribing)</a:t>
            </a:r>
          </a:p>
          <a:p>
            <a:r>
              <a:rPr lang="en-GB" sz="1200" dirty="0">
                <a:solidFill>
                  <a:srgbClr val="00B050"/>
                </a:solidFill>
              </a:rPr>
              <a:t>Sertraline</a:t>
            </a:r>
            <a:r>
              <a:rPr lang="en-GB" sz="1200" dirty="0"/>
              <a:t> </a:t>
            </a:r>
          </a:p>
          <a:p>
            <a:endParaRPr lang="en-GB" sz="1200" dirty="0"/>
          </a:p>
          <a:p>
            <a:pPr marL="0" indent="0">
              <a:buNone/>
            </a:pPr>
            <a:r>
              <a:rPr lang="en-GB" sz="1200" dirty="0"/>
              <a:t>All very similar in efficacy, toxicity, side effects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1400" dirty="0"/>
          </a:p>
          <a:p>
            <a:endParaRPr lang="en-GB" dirty="0"/>
          </a:p>
          <a:p>
            <a:pPr marL="0" indent="0">
              <a:buNone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9008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52759-1574-141E-C914-0BCC2775A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A5B2F7-CF0A-01C5-CB1A-663D6CADE6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C10AD-F1FD-4F02-B851-BDA2A2A62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6803" y="685800"/>
            <a:ext cx="8731061" cy="4106636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Selective Serotonin Reuptake Inhibitors (SSRIs) – Side effects</a:t>
            </a:r>
            <a:endParaRPr lang="en-GB" sz="1400" dirty="0"/>
          </a:p>
          <a:p>
            <a:r>
              <a:rPr lang="en-GB" sz="1300" b="1" dirty="0"/>
              <a:t>Nausea &amp; diarrhoea </a:t>
            </a:r>
            <a:r>
              <a:rPr lang="en-GB" sz="1300" dirty="0"/>
              <a:t>– usually transient</a:t>
            </a:r>
          </a:p>
          <a:p>
            <a:r>
              <a:rPr lang="en-GB" sz="1300" b="1" dirty="0"/>
              <a:t>Bleeding disorders </a:t>
            </a:r>
            <a:r>
              <a:rPr lang="en-GB" sz="1300" dirty="0"/>
              <a:t>– following injury, serotonin is released to promote platelet aggregation. SSRIs block serotonin transport molecules on platelets therefore depleting platelet serotonin stores – increasing the risk of bruising, purpura &amp; nose bleeds. Also increased risk of perioperative bleeding &amp; cerebral haemorrhage. In older population GI risk and people co-prescribed aspirin or NSAIDs (NICE CG91 – if unavoidable  PPI to be prescribed)</a:t>
            </a:r>
          </a:p>
          <a:p>
            <a:r>
              <a:rPr lang="en-GB" sz="1300" b="1" dirty="0"/>
              <a:t>Hyponatremia</a:t>
            </a:r>
            <a:r>
              <a:rPr lang="en-GB" sz="1300" dirty="0"/>
              <a:t> – especially in elderly – look out for drowsiness, confusion, fatigue, muscle cramps or sleep problems</a:t>
            </a:r>
          </a:p>
          <a:p>
            <a:r>
              <a:rPr lang="en-GB" sz="1300" b="1" dirty="0"/>
              <a:t>Sexual dysfunction </a:t>
            </a:r>
            <a:r>
              <a:rPr lang="en-GB" sz="1300" dirty="0"/>
              <a:t>– erectile difficulties common – patients should be made aware before starting therapy</a:t>
            </a:r>
          </a:p>
          <a:p>
            <a:r>
              <a:rPr lang="en-GB" sz="1300" b="1" dirty="0"/>
              <a:t>Loss of libido </a:t>
            </a:r>
            <a:r>
              <a:rPr lang="en-GB" sz="1300" dirty="0"/>
              <a:t>– occurs in both sexes, common in depression but if still persistent when all other symptoms have lifted more likely to be medication induced. May also raise prolactin</a:t>
            </a:r>
          </a:p>
          <a:p>
            <a:r>
              <a:rPr lang="en-GB" sz="1300" b="1" dirty="0"/>
              <a:t>Motor symptoms </a:t>
            </a:r>
            <a:r>
              <a:rPr lang="en-GB" sz="1300" dirty="0"/>
              <a:t>– Parkinsonian side effects</a:t>
            </a:r>
          </a:p>
          <a:p>
            <a:r>
              <a:rPr lang="en-GB" sz="1300" b="1" dirty="0"/>
              <a:t>Nocturnal teeth grinding </a:t>
            </a:r>
            <a:r>
              <a:rPr lang="en-GB" sz="1300" dirty="0"/>
              <a:t>- often presents with a dull persistent headache in the morning and the patient may complain of jaw pain </a:t>
            </a:r>
          </a:p>
          <a:p>
            <a:r>
              <a:rPr lang="en-GB" sz="1300" b="1" dirty="0"/>
              <a:t>Anxiety</a:t>
            </a:r>
            <a:r>
              <a:rPr lang="en-GB" sz="1300" dirty="0"/>
              <a:t> – exacerbation of anxiety, especially in early days of treatment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683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953F3-7690-9641-A9C3-7B50F07AC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9BED07-0C64-D739-E3EF-4F5276C2D7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BEF00E-AB55-B11A-0B87-933330055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6803" y="685800"/>
            <a:ext cx="8731061" cy="4106636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Selective Serotonin Reuptake Inhibitors (SSRIs) – Safety</a:t>
            </a:r>
          </a:p>
          <a:p>
            <a:pPr marL="0" indent="0">
              <a:buNone/>
            </a:pPr>
            <a:r>
              <a:rPr lang="en-GB" sz="1600" b="1" u="sng" dirty="0"/>
              <a:t>Serotonin Syndrome:</a:t>
            </a:r>
            <a:endParaRPr lang="en-GB" dirty="0"/>
          </a:p>
          <a:p>
            <a:r>
              <a:rPr lang="en-GB" sz="1200" dirty="0"/>
              <a:t>Potential risk with any medicine which increases serotonergic transmission, especially high dose SSRIs, and when antidepressants are used in combination with lithium </a:t>
            </a:r>
          </a:p>
          <a:p>
            <a:r>
              <a:rPr lang="en-GB" sz="1200" dirty="0"/>
              <a:t>If mild can be managed by dosage reduction or medication withdrawal plus benzodiazepines</a:t>
            </a:r>
          </a:p>
          <a:p>
            <a:r>
              <a:rPr lang="en-GB" sz="1200" dirty="0"/>
              <a:t>If severe, patient will require major supportive measures and can result in multiple organ failure and death </a:t>
            </a:r>
          </a:p>
          <a:p>
            <a:r>
              <a:rPr lang="en-GB" sz="1200" dirty="0"/>
              <a:t>Symptoms include:</a:t>
            </a:r>
          </a:p>
          <a:p>
            <a:pPr lvl="1"/>
            <a:r>
              <a:rPr lang="en-GB" sz="1200" dirty="0"/>
              <a:t>Agitation, restlessness</a:t>
            </a:r>
          </a:p>
          <a:p>
            <a:pPr lvl="1"/>
            <a:r>
              <a:rPr lang="en-GB" sz="1200" dirty="0"/>
              <a:t>Sweating, fever</a:t>
            </a:r>
          </a:p>
          <a:p>
            <a:pPr lvl="1"/>
            <a:r>
              <a:rPr lang="en-GB" sz="1200" dirty="0"/>
              <a:t>Diarrhoea, nausea, vomiting</a:t>
            </a:r>
          </a:p>
          <a:p>
            <a:pPr lvl="1"/>
            <a:r>
              <a:rPr lang="en-GB" sz="1200" dirty="0"/>
              <a:t>Poor coordination, confusion, hypermania</a:t>
            </a:r>
          </a:p>
          <a:p>
            <a:pPr lvl="1"/>
            <a:r>
              <a:rPr lang="en-GB" sz="1200" dirty="0"/>
              <a:t>Hypertension</a:t>
            </a:r>
          </a:p>
          <a:p>
            <a:pPr lvl="1"/>
            <a:r>
              <a:rPr lang="en-GB" sz="1200" dirty="0"/>
              <a:t>Tachycardia</a:t>
            </a:r>
          </a:p>
          <a:p>
            <a:pPr lvl="1"/>
            <a:r>
              <a:rPr lang="en-GB" sz="1200" dirty="0"/>
              <a:t>Convulsions</a:t>
            </a:r>
          </a:p>
          <a:p>
            <a:r>
              <a:rPr lang="en-GB" sz="1200" dirty="0"/>
              <a:t>Onset usually within a few hours of medication/dose changes and usually resolves within 24 hours after withdrawal</a:t>
            </a:r>
          </a:p>
          <a:p>
            <a:pPr lvl="1"/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8498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9BCCC-6BBA-EB64-67D2-E21702EDB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0A00E1-4E09-D680-82D7-9307500D8B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FB0543-C398-967E-77B2-B0B08E786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6803" y="685800"/>
            <a:ext cx="8731061" cy="4106636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Selective Serotonin Reuptake Inhibitors (SSRIs) – Safety</a:t>
            </a: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r>
              <a:rPr lang="en-GB" sz="1200" b="1" dirty="0"/>
              <a:t>Reduced Bone Density: </a:t>
            </a:r>
            <a:r>
              <a:rPr lang="en-GB" sz="1200" dirty="0"/>
              <a:t>SSRIs associated with bone density reduction and increased risk of fractures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1200" b="1" dirty="0"/>
              <a:t>QT interval prolongation</a:t>
            </a:r>
            <a:r>
              <a:rPr lang="en-GB" sz="1200" dirty="0"/>
              <a:t>: Citalopram &amp; escitalopram associated with clinically relevant prolongation of QT interval which led to changes in licensing:</a:t>
            </a:r>
          </a:p>
          <a:p>
            <a:pPr marL="0" indent="0">
              <a:buNone/>
            </a:pPr>
            <a:endParaRPr lang="en-GB" sz="1200" dirty="0"/>
          </a:p>
          <a:p>
            <a:pPr lvl="1"/>
            <a:r>
              <a:rPr lang="en-GB" sz="1200" dirty="0"/>
              <a:t>Max dose for citalopram reduced to 40mg (20mg in older adults &amp; reduced hepatic function)</a:t>
            </a:r>
          </a:p>
          <a:p>
            <a:pPr lvl="1"/>
            <a:r>
              <a:rPr lang="en-GB" sz="1200" dirty="0"/>
              <a:t>Max dose escitalopram for 65 years+ is 10mg OD</a:t>
            </a:r>
          </a:p>
          <a:p>
            <a:pPr lvl="1"/>
            <a:r>
              <a:rPr lang="en-GB" sz="1200" dirty="0"/>
              <a:t>Contraindicated in congenital/known QT prolongation syndrome</a:t>
            </a:r>
          </a:p>
          <a:p>
            <a:pPr lvl="1"/>
            <a:r>
              <a:rPr lang="en-GB" sz="1200" dirty="0"/>
              <a:t>Contraindicated with other medicines known to prolong QT interval</a:t>
            </a:r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8882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3F870-E8CB-D9EB-125D-00530668B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82ACE-B13F-D0BE-6744-58D91937A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DF1A8-1C2C-D62E-1F15-ACD7F17C4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6803" y="685800"/>
            <a:ext cx="8731061" cy="4106636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Monoamine Oxidase Inhibitors (MOAIs)</a:t>
            </a:r>
          </a:p>
          <a:p>
            <a:r>
              <a:rPr lang="en-GB" sz="1600" dirty="0"/>
              <a:t>Specialist only</a:t>
            </a:r>
          </a:p>
          <a:p>
            <a:r>
              <a:rPr lang="en-GB" sz="1600" dirty="0"/>
              <a:t>Not first line</a:t>
            </a:r>
          </a:p>
          <a:p>
            <a:r>
              <a:rPr lang="en-GB" sz="1600" dirty="0"/>
              <a:t>Similar side effect profile to TCAs</a:t>
            </a:r>
          </a:p>
          <a:p>
            <a:r>
              <a:rPr lang="en-GB" sz="1600" dirty="0"/>
              <a:t>Life threatening interaction with tyrosine &amp; tyramine containing foods (aged/mature cheeses, cured or aged meats, fermented or pickled food, yeast &amp; meat extracts) – ‘Cheese Syndrome’</a:t>
            </a:r>
          </a:p>
          <a:p>
            <a:r>
              <a:rPr lang="en-GB" sz="1600" dirty="0"/>
              <a:t>Patient should carry a warning card</a:t>
            </a:r>
          </a:p>
          <a:p>
            <a:endParaRPr lang="en-GB" sz="1600" b="1" dirty="0"/>
          </a:p>
          <a:p>
            <a:pPr marL="0" indent="0">
              <a:buNone/>
            </a:pPr>
            <a:r>
              <a:rPr lang="en-GB" b="1" dirty="0"/>
              <a:t>Reversible Inhibitor of Monoamine Oxidase-A (RIMA) </a:t>
            </a:r>
            <a:endParaRPr lang="en-GB" sz="1600" b="1" dirty="0"/>
          </a:p>
          <a:p>
            <a:r>
              <a:rPr lang="en-GB" sz="1600" dirty="0"/>
              <a:t>Moclobemide </a:t>
            </a:r>
          </a:p>
          <a:p>
            <a:pPr lvl="1"/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415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C94D6-E423-4D61-2AED-BA546B137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FABB7D-D2F6-F662-7494-68E1F20C7C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674A43-83EE-6631-8D66-764B2EC3F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6803" y="685800"/>
            <a:ext cx="8731061" cy="4106636"/>
          </a:xfrm>
        </p:spPr>
        <p:txBody>
          <a:bodyPr/>
          <a:lstStyle/>
          <a:p>
            <a:pPr marL="0" indent="0">
              <a:buNone/>
            </a:pPr>
            <a:r>
              <a:rPr lang="en-GB" sz="1200" b="1" dirty="0"/>
              <a:t>Serotonin and Noradrenaline Reuptake Inhibitors (SNRI</a:t>
            </a:r>
            <a:r>
              <a:rPr lang="en-GB" sz="1200" dirty="0"/>
              <a:t>) </a:t>
            </a:r>
          </a:p>
          <a:p>
            <a:pPr marL="0" indent="0">
              <a:buNone/>
            </a:pPr>
            <a:r>
              <a:rPr lang="en-GB" sz="1200" b="1" dirty="0"/>
              <a:t>Venlafaxine:</a:t>
            </a:r>
          </a:p>
          <a:p>
            <a:r>
              <a:rPr lang="en-GB" sz="1200" dirty="0"/>
              <a:t> shown to increase blood pressure and heart rate – caution in patients with established cardiac disease (e.g. recent myocardial infarction)</a:t>
            </a:r>
          </a:p>
          <a:p>
            <a:r>
              <a:rPr lang="en-GB" sz="1200" dirty="0"/>
              <a:t>Periodic blood pressure monitoring recommended. If BP increased sustained – reduce dose or discontinue</a:t>
            </a:r>
          </a:p>
          <a:p>
            <a:pPr marL="0" indent="0">
              <a:buNone/>
            </a:pPr>
            <a:r>
              <a:rPr lang="en-GB" sz="1200" b="1" dirty="0"/>
              <a:t>Duloxetine:</a:t>
            </a:r>
          </a:p>
          <a:p>
            <a:r>
              <a:rPr lang="en-GB" sz="1200" dirty="0"/>
              <a:t>Optimal dose 60mg OD</a:t>
            </a:r>
          </a:p>
          <a:p>
            <a:r>
              <a:rPr lang="en-GB" sz="1200" dirty="0"/>
              <a:t>Can increase BP so monitoring required in patients with hypertension or other cardiac disease</a:t>
            </a:r>
          </a:p>
          <a:p>
            <a:pPr marL="0" indent="0">
              <a:buNone/>
            </a:pPr>
            <a:r>
              <a:rPr lang="en-GB" sz="1200" b="1" dirty="0"/>
              <a:t>Other Antidepressants:</a:t>
            </a:r>
          </a:p>
          <a:p>
            <a:pPr marL="0" indent="0">
              <a:buNone/>
            </a:pPr>
            <a:r>
              <a:rPr lang="en-GB" sz="1200" b="1" dirty="0"/>
              <a:t>Trazodone:</a:t>
            </a:r>
          </a:p>
          <a:p>
            <a:r>
              <a:rPr lang="en-GB" sz="1200" dirty="0"/>
              <a:t>Trazodone has a low incidence of anticholinergic side effects but is associated with nausea and vomiting and anorexia as well as postural hypotension. </a:t>
            </a:r>
          </a:p>
          <a:p>
            <a:r>
              <a:rPr lang="en-GB" sz="1200" dirty="0"/>
              <a:t>Trazodone is regarded as safe in the elderly, appears not particularly cardiotoxic and has not been associated with reducing platelet serotonin content.</a:t>
            </a:r>
          </a:p>
          <a:p>
            <a:pPr marL="0" indent="0">
              <a:buNone/>
            </a:pPr>
            <a:r>
              <a:rPr lang="en-GB" sz="1200" b="1" dirty="0"/>
              <a:t>Agomelatine:</a:t>
            </a:r>
          </a:p>
          <a:p>
            <a:r>
              <a:rPr lang="en-GB" sz="1200" dirty="0"/>
              <a:t>Contraindicated in hepatic impairment. LFTs recommended for all patients </a:t>
            </a:r>
          </a:p>
          <a:p>
            <a:pPr marL="0" indent="0">
              <a:buNone/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19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FBDF18-AB93-390C-BCB5-D774DC1914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4013197" cy="3020212"/>
          </a:xfrm>
        </p:spPr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NICE provides guidance on switching</a:t>
            </a:r>
            <a:r>
              <a:rPr lang="en-GB" dirty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51D9C-CEFF-A8B3-4F03-641836EE45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76"/>
          <a:stretch>
            <a:fillRect/>
          </a:stretch>
        </p:blipFill>
        <p:spPr>
          <a:xfrm>
            <a:off x="4554001" y="1086751"/>
            <a:ext cx="4293604" cy="30202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D098AD6-B8C9-4157-E34D-14E27E2FD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88219" cy="540000"/>
          </a:xfrm>
        </p:spPr>
        <p:txBody>
          <a:bodyPr anchor="ctr">
            <a:normAutofit/>
          </a:bodyPr>
          <a:lstStyle/>
          <a:p>
            <a:r>
              <a:rPr lang="en-GB" dirty="0"/>
              <a:t>Switching Antidepressants</a:t>
            </a:r>
          </a:p>
        </p:txBody>
      </p:sp>
    </p:spTree>
    <p:extLst>
      <p:ext uri="{BB962C8B-B14F-4D97-AF65-F5344CB8AC3E}">
        <p14:creationId xmlns:p14="http://schemas.microsoft.com/office/powerpoint/2010/main" val="1379351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81E9C-7A0E-8E24-1772-9ABA210F0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C85213-F03F-9F64-F7E0-F51BA5B4B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4013197" cy="3020212"/>
          </a:xfrm>
        </p:spPr>
        <p:txBody>
          <a:bodyPr>
            <a:normAutofit/>
          </a:bodyPr>
          <a:lstStyle/>
          <a:p>
            <a:r>
              <a:rPr lang="en-GB" dirty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FDA0A2-9169-3AFE-71F3-417AB70C5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88219" cy="540000"/>
          </a:xfrm>
        </p:spPr>
        <p:txBody>
          <a:bodyPr anchor="ctr">
            <a:normAutofit/>
          </a:bodyPr>
          <a:lstStyle/>
          <a:p>
            <a:r>
              <a:rPr lang="en-GB" dirty="0"/>
              <a:t>Switching Antidepressants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D4869-9FBC-BE08-0F61-7D652466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41" y="1086751"/>
            <a:ext cx="4157359" cy="25586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56CE3A-3D68-CF1B-89D8-8A335700A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85" y="1086750"/>
            <a:ext cx="3950211" cy="25586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8903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30DC6-1282-0E37-817E-4A8C693DB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997136"/>
            <a:ext cx="8037996" cy="3169035"/>
          </a:xfrm>
        </p:spPr>
        <p:txBody>
          <a:bodyPr/>
          <a:lstStyle/>
          <a:p>
            <a:r>
              <a:rPr lang="en-US" dirty="0"/>
              <a:t>Awareness and understanding of the:</a:t>
            </a:r>
          </a:p>
          <a:p>
            <a:pPr lvl="1"/>
            <a:r>
              <a:rPr lang="en-US" dirty="0"/>
              <a:t>Symptoms of depression</a:t>
            </a:r>
          </a:p>
          <a:p>
            <a:pPr lvl="1"/>
            <a:r>
              <a:rPr lang="en-US" dirty="0"/>
              <a:t>Diagnosis of depression</a:t>
            </a:r>
          </a:p>
          <a:p>
            <a:pPr lvl="1"/>
            <a:r>
              <a:rPr lang="en-US" dirty="0"/>
              <a:t>Medicines used to depression</a:t>
            </a:r>
          </a:p>
          <a:p>
            <a:pPr lvl="1"/>
            <a:r>
              <a:rPr lang="en-US" dirty="0"/>
              <a:t>Switching antidepressant treatment</a:t>
            </a:r>
          </a:p>
          <a:p>
            <a:pPr lvl="1"/>
            <a:r>
              <a:rPr lang="en-US" dirty="0"/>
              <a:t>Discontinuation symptoms</a:t>
            </a:r>
          </a:p>
          <a:p>
            <a:pPr lvl="1"/>
            <a:r>
              <a:rPr lang="en-US" dirty="0"/>
              <a:t>Hyperbolic tapering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4047D-8A67-4ECC-E893-8731226340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02154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373A6-403D-56F7-F29A-0F230E60E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74EB40-C374-DCD8-A038-B0CF9837ED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4013197" cy="3020212"/>
          </a:xfrm>
        </p:spPr>
        <p:txBody>
          <a:bodyPr>
            <a:normAutofit/>
          </a:bodyPr>
          <a:lstStyle/>
          <a:p>
            <a:r>
              <a:rPr lang="en-GB" dirty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936656-A62C-C5E9-B558-F6D65D24F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88219" cy="540000"/>
          </a:xfrm>
        </p:spPr>
        <p:txBody>
          <a:bodyPr anchor="ctr">
            <a:normAutofit/>
          </a:bodyPr>
          <a:lstStyle/>
          <a:p>
            <a:r>
              <a:rPr lang="en-GB" dirty="0"/>
              <a:t>Switching Antidepressants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24038-E787-9C16-CBF7-D9BA8001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90" y="1086750"/>
            <a:ext cx="3950211" cy="25586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88EB3E-5ABC-F091-BE70-E7C62C5B6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01" y="1086751"/>
            <a:ext cx="3727510" cy="25586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4051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9BFDF-331E-02D9-4245-B7AF51639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56170F-B269-E8DA-B493-1E46F69F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8641752" cy="3020212"/>
          </a:xfrm>
        </p:spPr>
        <p:txBody>
          <a:bodyPr/>
          <a:lstStyle/>
          <a:p>
            <a:endParaRPr lang="en-GB" sz="1100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AAC5F0-0713-DDB9-FA7D-043E50AD3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Discontinuing Antidepressants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7F53913-A628-83F4-D205-F73717F63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6803" y="685800"/>
            <a:ext cx="8731061" cy="4106636"/>
          </a:xfrm>
        </p:spPr>
        <p:txBody>
          <a:bodyPr/>
          <a:lstStyle/>
          <a:p>
            <a:r>
              <a:rPr lang="en-GB" sz="1200" dirty="0"/>
              <a:t>Antidepressants can cause problems not only at initiation and during the maintenance phase but also when they are stopped suddenly, or when doses are missed or reduced too quickly. </a:t>
            </a:r>
          </a:p>
          <a:p>
            <a:r>
              <a:rPr lang="en-GB" sz="1200" dirty="0"/>
              <a:t>Patients may be concerned that antidepressants are addictive </a:t>
            </a:r>
          </a:p>
          <a:p>
            <a:r>
              <a:rPr lang="en-GB" sz="1200" dirty="0"/>
              <a:t>While discontinuation (or withdrawal) phenomena are associated with almost all antidepressants and these can result in very unpleasant and prolonged effects they do not fulfil the criteria for drug dependence</a:t>
            </a:r>
          </a:p>
          <a:p>
            <a:r>
              <a:rPr lang="en-GB" sz="1200" dirty="0"/>
              <a:t>The discontinuation reaction seems to be a consequence of an abrupt drop in transmitter levels in central and perhaps also peripheral synapses </a:t>
            </a:r>
          </a:p>
          <a:p>
            <a:pPr marL="0" indent="0">
              <a:buNone/>
            </a:pPr>
            <a:r>
              <a:rPr lang="en-GB" sz="1200" b="1" dirty="0"/>
              <a:t>Consequences of discontinuation symptoms:</a:t>
            </a:r>
            <a:endParaRPr lang="en-GB" b="1" dirty="0"/>
          </a:p>
          <a:p>
            <a:r>
              <a:rPr lang="en-GB" sz="1200" dirty="0"/>
              <a:t>May impair a patient’s quality of life </a:t>
            </a:r>
          </a:p>
          <a:p>
            <a:r>
              <a:rPr lang="en-GB" sz="1200" dirty="0"/>
              <a:t>Misinterpretation as a relapse of depression may result in an unnecessary extension of treatment </a:t>
            </a:r>
          </a:p>
          <a:p>
            <a:r>
              <a:rPr lang="en-GB" sz="1200" dirty="0"/>
              <a:t>Unnecessary clinical investigations may be ordered </a:t>
            </a:r>
          </a:p>
          <a:p>
            <a:r>
              <a:rPr lang="en-GB" sz="1200" dirty="0"/>
              <a:t>Unnecessary treatments for the symptoms may be prescribed </a:t>
            </a:r>
          </a:p>
          <a:p>
            <a:r>
              <a:rPr lang="en-GB" sz="1200" dirty="0"/>
              <a:t>They may have a negative influence on compliance – possibly adding to patient fears that antidepressants are addictive </a:t>
            </a:r>
          </a:p>
          <a:p>
            <a:pPr marL="0" indent="0">
              <a:buNone/>
            </a:pPr>
            <a:r>
              <a:rPr lang="en-GB" sz="1200" dirty="0"/>
              <a:t>NICE NG222: withdrawal effects and concerns about stopping medication should be discussed with a person when starting on antidepressant medication </a:t>
            </a:r>
          </a:p>
        </p:txBody>
      </p:sp>
    </p:spTree>
    <p:extLst>
      <p:ext uri="{BB962C8B-B14F-4D97-AF65-F5344CB8AC3E}">
        <p14:creationId xmlns:p14="http://schemas.microsoft.com/office/powerpoint/2010/main" val="206010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9E8B8-EC0F-2DFA-827F-D526CA4BD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A58E35-1F01-9FF2-868E-8A61017B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8641752" cy="3020212"/>
          </a:xfrm>
        </p:spPr>
        <p:txBody>
          <a:bodyPr/>
          <a:lstStyle/>
          <a:p>
            <a:endParaRPr lang="en-GB" sz="1100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F9C4FF-5CB1-1D96-4DE1-FE0CBE13EE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Discontinuing Antidepressants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C65D81-885E-C7E0-593A-6498928D0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6803" y="685800"/>
            <a:ext cx="8731061" cy="4106636"/>
          </a:xfrm>
        </p:spPr>
        <p:txBody>
          <a:bodyPr/>
          <a:lstStyle/>
          <a:p>
            <a:pPr marL="0" indent="0">
              <a:buNone/>
            </a:pPr>
            <a:r>
              <a:rPr lang="en-GB" sz="1400" b="1" dirty="0"/>
              <a:t>Recognition of discontinuation symptoms</a:t>
            </a:r>
          </a:p>
          <a:p>
            <a:r>
              <a:rPr lang="en-GB" sz="1400" dirty="0"/>
              <a:t>Usually occur with 72 hours of abrupt discontinuation or rapid dose reduction</a:t>
            </a:r>
          </a:p>
          <a:p>
            <a:r>
              <a:rPr lang="en-GB" sz="1400" dirty="0"/>
              <a:t>All classes of antidepressants have potential to cause discontinuation symptoms but are more common with shorter elimination half lives</a:t>
            </a:r>
          </a:p>
          <a:p>
            <a:r>
              <a:rPr lang="en-GB" sz="1400" dirty="0"/>
              <a:t>Tapered withdrawal not necessary if been taken for less than 4 weeks</a:t>
            </a:r>
          </a:p>
          <a:p>
            <a:r>
              <a:rPr lang="en-GB" sz="1400" dirty="0"/>
              <a:t>Characteristic symptom profiles.</a:t>
            </a:r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r>
              <a:rPr lang="en-GB" sz="1400" b="1" dirty="0"/>
              <a:t>Discontinuation symptoms with TCAs</a:t>
            </a:r>
            <a:endParaRPr lang="en-GB" dirty="0"/>
          </a:p>
          <a:p>
            <a:r>
              <a:rPr lang="en-GB" dirty="0"/>
              <a:t>Gastrointestinal complaints </a:t>
            </a:r>
          </a:p>
          <a:p>
            <a:r>
              <a:rPr lang="en-GB" dirty="0"/>
              <a:t>Abdominal pain, nausea, diarrhoea </a:t>
            </a:r>
          </a:p>
          <a:p>
            <a:r>
              <a:rPr lang="en-GB" dirty="0"/>
              <a:t>Flu-like symptoms </a:t>
            </a:r>
          </a:p>
          <a:p>
            <a:r>
              <a:rPr lang="en-GB" dirty="0"/>
              <a:t>Fatigue </a:t>
            </a:r>
          </a:p>
          <a:p>
            <a:r>
              <a:rPr lang="en-GB" dirty="0"/>
              <a:t>Anxiety and agitation </a:t>
            </a:r>
          </a:p>
          <a:p>
            <a:r>
              <a:rPr lang="en-GB" dirty="0"/>
              <a:t>Sleep disturbances including nightmares </a:t>
            </a:r>
          </a:p>
          <a:p>
            <a:endParaRPr lang="en-GB" sz="1400" b="1" dirty="0"/>
          </a:p>
          <a:p>
            <a:pPr marL="0" indent="0">
              <a:buNone/>
            </a:pP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38910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034A6-E624-FFBD-0DA5-0B6F04A24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599B58-449B-F52D-7231-9ABE6FAD3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8641752" cy="3020212"/>
          </a:xfrm>
        </p:spPr>
        <p:txBody>
          <a:bodyPr/>
          <a:lstStyle/>
          <a:p>
            <a:endParaRPr lang="en-GB" sz="1100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C5ECFA-B735-96BC-0092-2AC6741A2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Discontinuing Antidepressants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9D9A51D-FC9F-2170-437C-795380414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6803" y="685800"/>
            <a:ext cx="8731061" cy="4106636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Discontinuation symptoms with SSRIs </a:t>
            </a:r>
          </a:p>
          <a:p>
            <a:r>
              <a:rPr lang="en-GB" dirty="0"/>
              <a:t>Dizziness, light headedness, vertigo, ataxia </a:t>
            </a:r>
          </a:p>
          <a:p>
            <a:r>
              <a:rPr lang="en-GB" dirty="0"/>
              <a:t>Nausea, vomiting, diarrhoea </a:t>
            </a:r>
          </a:p>
          <a:p>
            <a:r>
              <a:rPr lang="en-GB" dirty="0"/>
              <a:t>Lethargy, headache, tremor, sweating, anorexia </a:t>
            </a:r>
          </a:p>
          <a:p>
            <a:r>
              <a:rPr lang="en-GB" dirty="0"/>
              <a:t>Paraesthesia, numbness, “electric shock” – like sensations </a:t>
            </a:r>
          </a:p>
          <a:p>
            <a:r>
              <a:rPr lang="en-GB" dirty="0"/>
              <a:t>Irritability, anxiety, agitation, low mood </a:t>
            </a:r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r>
              <a:rPr lang="en-GB" b="1" dirty="0"/>
              <a:t>Discontinuation symptoms with other antidepressants </a:t>
            </a:r>
          </a:p>
          <a:p>
            <a:r>
              <a:rPr lang="en-GB" dirty="0"/>
              <a:t>Abrupt withdrawal of MAOIs has been associated with seizures, delirium, psychosis and rapid relapse </a:t>
            </a:r>
          </a:p>
          <a:p>
            <a:r>
              <a:rPr lang="en-GB" dirty="0"/>
              <a:t>Tapered withdrawal is recommended for both venlafaxine and duloxetine. Discontinuation symptoms with venlafaxine are likely if it is stopped abruptly due to its short half-life and a longer tapering is recommended than for duloxetine </a:t>
            </a:r>
          </a:p>
          <a:p>
            <a:r>
              <a:rPr lang="en-GB" dirty="0"/>
              <a:t>The SPC states that agomelatine can be withdrawn abruptly, with no need for tapering. </a:t>
            </a:r>
          </a:p>
          <a:p>
            <a:r>
              <a:rPr lang="en-GB" dirty="0"/>
              <a:t>Vortioxetine SPC states that it can be withdrawn abruptly. </a:t>
            </a:r>
            <a:endParaRPr lang="en-GB" sz="1400" b="1" dirty="0"/>
          </a:p>
          <a:p>
            <a:pPr marL="0" indent="0">
              <a:buNone/>
            </a:pP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57105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5ED6B-A3F6-0CBA-B615-A1334EC7C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F99FCD-709B-C459-E6EC-8AD56ABA2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8641752" cy="3020212"/>
          </a:xfrm>
        </p:spPr>
        <p:txBody>
          <a:bodyPr/>
          <a:lstStyle/>
          <a:p>
            <a:endParaRPr lang="en-GB" sz="1100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356D9D-765F-C02F-6E89-1CEA18288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Discontinuing Antidepressants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16FF9D-589E-712B-1C4E-93FCCC617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6803" y="685800"/>
            <a:ext cx="8731061" cy="4106636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Managing Antidepressant Discontinuation</a:t>
            </a:r>
            <a:endParaRPr lang="en-GB" dirty="0"/>
          </a:p>
          <a:p>
            <a:r>
              <a:rPr lang="en-GB" dirty="0"/>
              <a:t>Advise patient to talk to their prescriber if they wish to stop their antidepressant and they should not stop abruptly. The dose should be reduced gradually over time </a:t>
            </a:r>
          </a:p>
          <a:p>
            <a:r>
              <a:rPr lang="en-GB" dirty="0"/>
              <a:t>Many patients who experience discontinuation symptoms require no more than an explanation and reassurance that mild symptoms usually only last a few weeks </a:t>
            </a:r>
          </a:p>
          <a:p>
            <a:r>
              <a:rPr lang="en-GB" dirty="0"/>
              <a:t>Although many cases of discontinuation symptoms are mild, transient and self-remitting, to reduce the risk of the patient experiencing these symptoms, most antidepressants should be withdrawn gradually once treatment is completed, over a minimum of 4 weeks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87821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BE3E9-BC0D-9E14-C186-55D22A4D5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BE643C-81D0-4737-C539-825787012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8641752" cy="3020212"/>
          </a:xfrm>
        </p:spPr>
        <p:txBody>
          <a:bodyPr/>
          <a:lstStyle/>
          <a:p>
            <a:endParaRPr lang="en-GB" sz="1100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03E033-9226-0188-D7A1-047EA664BD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Discontinuing Antidepressants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FB74E76-549E-ACF6-F4FB-B07D559C9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6803" y="685800"/>
            <a:ext cx="8731061" cy="4106636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Hyperbolic (gradual) Tapering</a:t>
            </a:r>
          </a:p>
          <a:p>
            <a:r>
              <a:rPr lang="en-GB" dirty="0"/>
              <a:t>Reducing medications in progressively smaller increments as the dose decreases rather than fixed amounts</a:t>
            </a:r>
          </a:p>
          <a:p>
            <a:r>
              <a:rPr lang="en-GB" dirty="0"/>
              <a:t>Based on the non-linear relationship between medicine dose and its effect on target receptors</a:t>
            </a:r>
          </a:p>
          <a:p>
            <a:r>
              <a:rPr lang="en-GB" dirty="0"/>
              <a:t>Allowing for smaller reductions at lower doses minimise discontinuation/withdrawal symptoms</a:t>
            </a:r>
          </a:p>
          <a:p>
            <a:r>
              <a:rPr lang="en-GB" dirty="0"/>
              <a:t>Reducing the dose by 10-20% of the previous dose</a:t>
            </a:r>
          </a:p>
          <a:p>
            <a:r>
              <a:rPr lang="en-GB" dirty="0"/>
              <a:t>Each dose should be taken for 1-2 weeks (minimum) to monitor patient’s response</a:t>
            </a:r>
          </a:p>
          <a:p>
            <a:r>
              <a:rPr lang="en-GB" dirty="0"/>
              <a:t>Can take months or years to completely discontinue a medicine</a:t>
            </a:r>
          </a:p>
          <a:p>
            <a:r>
              <a:rPr lang="en-GB" dirty="0"/>
              <a:t>Relies on the availability of appropriate formulations tablets/capsules/ liquids</a:t>
            </a:r>
          </a:p>
          <a:p>
            <a:endParaRPr lang="en-GB" dirty="0"/>
          </a:p>
          <a:p>
            <a:pPr marL="0" indent="0">
              <a:buNone/>
            </a:pPr>
            <a:endParaRPr lang="en-GB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D560F1-A9EB-C4ED-3B63-FF2ACCA17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271" y="3028352"/>
            <a:ext cx="3360041" cy="205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C6FED-98F2-2A1D-C98D-E4F18814D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042734-118F-9435-C91B-9AB8EC7AD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8641752" cy="3020212"/>
          </a:xfrm>
        </p:spPr>
        <p:txBody>
          <a:bodyPr/>
          <a:lstStyle/>
          <a:p>
            <a:endParaRPr lang="en-GB" sz="1100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7D523D-AB99-ECB8-6165-4E4BC0A51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Discontinuing Antidepressants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5F1DB4D-7EE5-7E29-FEC9-6814F9DFB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6803" y="685800"/>
            <a:ext cx="8731061" cy="4106636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Hyperbolic (gradual) Tapering: reducing 5% every 2-4 weeks</a:t>
            </a:r>
          </a:p>
          <a:p>
            <a:endParaRPr lang="en-GB" dirty="0"/>
          </a:p>
          <a:p>
            <a:pPr marL="0" indent="0">
              <a:buNone/>
            </a:pPr>
            <a:endParaRPr lang="en-GB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457F95-4A73-58F7-F8E6-C42F18D41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399" y="977596"/>
            <a:ext cx="5576163" cy="37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297001-9142-C259-71CC-A63A9E4BF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8641752" cy="3020212"/>
          </a:xfrm>
        </p:spPr>
        <p:txBody>
          <a:bodyPr/>
          <a:lstStyle/>
          <a:p>
            <a:r>
              <a:rPr lang="en-GB" sz="1200" dirty="0"/>
              <a:t>Patient information Leaflets</a:t>
            </a:r>
          </a:p>
          <a:p>
            <a:r>
              <a:rPr lang="en-GB" sz="1200" dirty="0"/>
              <a:t>NICE Guidance NG222, CSK</a:t>
            </a:r>
          </a:p>
          <a:p>
            <a:r>
              <a:rPr lang="en-GB" sz="1200" dirty="0"/>
              <a:t>Maudsley’s Deprescribing Guidance</a:t>
            </a:r>
          </a:p>
          <a:p>
            <a:r>
              <a:rPr lang="en-GB" sz="1200" dirty="0"/>
              <a:t>Psychotropic Drug Directory : Stephen Bazaire</a:t>
            </a:r>
          </a:p>
          <a:p>
            <a:r>
              <a:rPr lang="en-GB" sz="1200" dirty="0"/>
              <a:t>Coventry &amp;Warwickshire APC documents</a:t>
            </a:r>
          </a:p>
          <a:p>
            <a:r>
              <a:rPr lang="en-GB" sz="1200" dirty="0">
                <a:hlinkClick r:id="rId2"/>
              </a:rPr>
              <a:t>Stopping Antidepressants – Royal College of Psychiatrists</a:t>
            </a:r>
            <a:endParaRPr lang="en-GB" sz="1200" dirty="0"/>
          </a:p>
          <a:p>
            <a:r>
              <a:rPr lang="en-GB" sz="1200" dirty="0">
                <a:hlinkClick r:id="rId3"/>
              </a:rPr>
              <a:t>BAP Guidelines (British Association for Psychopharmacology</a:t>
            </a:r>
            <a:endParaRPr lang="en-GB" sz="1200" dirty="0"/>
          </a:p>
          <a:p>
            <a:endParaRPr lang="en-GB" sz="1100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981AD6-B53C-D72E-9300-ACC5590684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4322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A26675-48DD-261C-EEC1-9848EFFF9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0"/>
            <a:ext cx="5507256" cy="3302369"/>
          </a:xfrm>
        </p:spPr>
        <p:txBody>
          <a:bodyPr/>
          <a:lstStyle/>
          <a:p>
            <a:pPr marL="0" indent="0">
              <a:buNone/>
            </a:pPr>
            <a:r>
              <a:rPr lang="en-GB" sz="1200" b="1" dirty="0"/>
              <a:t>Symptoms can be divided into four main categories:</a:t>
            </a:r>
          </a:p>
          <a:p>
            <a:r>
              <a:rPr lang="en-GB" sz="1200" b="1" dirty="0"/>
              <a:t>Psychological</a:t>
            </a:r>
            <a:r>
              <a:rPr lang="en-GB" sz="1200" dirty="0"/>
              <a:t> (affecting mood &amp; perception)</a:t>
            </a:r>
          </a:p>
          <a:p>
            <a:pPr lvl="1"/>
            <a:r>
              <a:rPr lang="en-GB" sz="1200" dirty="0"/>
              <a:t>Low mood</a:t>
            </a:r>
          </a:p>
          <a:p>
            <a:pPr lvl="1"/>
            <a:r>
              <a:rPr lang="en-GB" sz="1200" dirty="0"/>
              <a:t>Anhedonia  (reduced ability to experience pleasure or a total lack of interest in engaging in previously enjoyable activities)</a:t>
            </a:r>
          </a:p>
          <a:p>
            <a:r>
              <a:rPr lang="en-GB" sz="1200" b="1" dirty="0"/>
              <a:t>Physical</a:t>
            </a:r>
          </a:p>
          <a:p>
            <a:pPr lvl="1"/>
            <a:r>
              <a:rPr lang="en-GB" sz="1200" dirty="0"/>
              <a:t>Sleep disturbances</a:t>
            </a:r>
          </a:p>
          <a:p>
            <a:pPr lvl="1"/>
            <a:r>
              <a:rPr lang="en-GB" sz="1200" dirty="0"/>
              <a:t>Weight change</a:t>
            </a:r>
          </a:p>
          <a:p>
            <a:r>
              <a:rPr lang="en-GB" sz="1200" b="1" dirty="0"/>
              <a:t>Cognitive</a:t>
            </a:r>
          </a:p>
          <a:p>
            <a:pPr lvl="1"/>
            <a:r>
              <a:rPr lang="en-GB" sz="1200" dirty="0"/>
              <a:t>Difficulty in concentrating</a:t>
            </a:r>
          </a:p>
          <a:p>
            <a:pPr lvl="1"/>
            <a:r>
              <a:rPr lang="en-GB" sz="1200" dirty="0"/>
              <a:t>Poor memory</a:t>
            </a:r>
          </a:p>
          <a:p>
            <a:r>
              <a:rPr lang="en-GB" sz="1200" b="1" dirty="0"/>
              <a:t>Behavioural</a:t>
            </a:r>
          </a:p>
          <a:p>
            <a:pPr lvl="1"/>
            <a:r>
              <a:rPr lang="en-GB" sz="1200" dirty="0"/>
              <a:t>Agitation</a:t>
            </a:r>
          </a:p>
          <a:p>
            <a:pPr lvl="1"/>
            <a:r>
              <a:rPr lang="en-GB" sz="1200" dirty="0"/>
              <a:t>Psychomotor retardation</a:t>
            </a:r>
          </a:p>
          <a:p>
            <a:pPr lvl="1"/>
            <a:r>
              <a:rPr lang="en-GB" sz="1200" dirty="0"/>
              <a:t>Self neglect</a:t>
            </a:r>
          </a:p>
          <a:p>
            <a:pPr lvl="1"/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endParaRPr lang="en-GB" sz="1200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80259B-2017-FCAF-D21C-85521CB77B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Symptoms &amp; Diagnosis of Depression</a:t>
            </a:r>
          </a:p>
        </p:txBody>
      </p:sp>
    </p:spTree>
    <p:extLst>
      <p:ext uri="{BB962C8B-B14F-4D97-AF65-F5344CB8AC3E}">
        <p14:creationId xmlns:p14="http://schemas.microsoft.com/office/powerpoint/2010/main" val="28610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05AC7-D36D-84A8-0878-D06D4743A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Symptoms &amp; Diagnosis of Depression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B7233-7027-8618-E49D-4E405297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Depression should always be considered a possible diagnosis in someone who has: </a:t>
            </a:r>
          </a:p>
          <a:p>
            <a:pPr marL="342930" lvl="1" indent="0">
              <a:buNone/>
            </a:pPr>
            <a:r>
              <a:rPr lang="en-GB" dirty="0"/>
              <a:t>• previous episodes of depression </a:t>
            </a:r>
          </a:p>
          <a:p>
            <a:pPr marL="342930" lvl="1" indent="0">
              <a:buNone/>
            </a:pPr>
            <a:r>
              <a:rPr lang="en-GB" dirty="0"/>
              <a:t>• experienced recent life events, e.g., a birth, a death, marriage, redundancy, divorce, pregnancy, termination or miscarriage </a:t>
            </a:r>
          </a:p>
          <a:p>
            <a:pPr marL="342930" lvl="1" indent="0">
              <a:buNone/>
            </a:pPr>
            <a:r>
              <a:rPr lang="en-GB" dirty="0"/>
              <a:t>• had coronary heart disease: post-myocardial infarction – depression is recognised as an independent risk factor for CHD and MI </a:t>
            </a:r>
          </a:p>
          <a:p>
            <a:pPr marL="342930" lvl="1" indent="0">
              <a:buNone/>
            </a:pPr>
            <a:r>
              <a:rPr lang="en-GB" dirty="0"/>
              <a:t>• a family history of depressive illness </a:t>
            </a:r>
          </a:p>
          <a:p>
            <a:pPr marL="342930" lvl="1" indent="0">
              <a:buNone/>
            </a:pPr>
            <a:r>
              <a:rPr lang="en-GB" dirty="0"/>
              <a:t>• a chronic disease state </a:t>
            </a:r>
          </a:p>
          <a:p>
            <a:pPr marL="342930" lvl="1" indent="0">
              <a:buNone/>
            </a:pPr>
            <a:r>
              <a:rPr lang="en-GB" dirty="0"/>
              <a:t>• a history of stroke </a:t>
            </a:r>
          </a:p>
          <a:p>
            <a:pPr marL="0" indent="0">
              <a:buNone/>
            </a:pPr>
            <a:r>
              <a:rPr lang="en-GB" sz="1400" dirty="0"/>
              <a:t>	</a:t>
            </a:r>
          </a:p>
          <a:p>
            <a:pPr marL="34293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86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0ED83-7821-7C9E-E43C-637C7DDF1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BABDA-FC64-A9E7-E508-BB1FCB24A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Symptoms &amp; Diagnosis of Depression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C0F55-A26F-4A59-B723-D473A0FE5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</a:t>
            </a:r>
            <a:r>
              <a:rPr lang="en-GB" b="1" dirty="0"/>
              <a:t> two core features </a:t>
            </a:r>
            <a:r>
              <a:rPr lang="en-GB" dirty="0"/>
              <a:t>of depression are: </a:t>
            </a:r>
          </a:p>
          <a:p>
            <a:pPr marL="0" indent="0">
              <a:buNone/>
            </a:pPr>
            <a:endParaRPr lang="en-GB" dirty="0"/>
          </a:p>
          <a:p>
            <a:pPr marL="685830" lvl="1" indent="-342900">
              <a:buFont typeface="+mj-lt"/>
              <a:buAutoNum type="arabicPeriod"/>
            </a:pPr>
            <a:r>
              <a:rPr lang="en-GB" dirty="0"/>
              <a:t>a persistent low mood </a:t>
            </a:r>
          </a:p>
          <a:p>
            <a:pPr marL="685830" lvl="1" indent="-342900">
              <a:buFont typeface="+mj-lt"/>
              <a:buAutoNum type="arabicPeriod"/>
            </a:pPr>
            <a:endParaRPr lang="en-GB" dirty="0"/>
          </a:p>
          <a:p>
            <a:pPr marL="685830" lvl="1" indent="-342900">
              <a:buFont typeface="+mj-lt"/>
              <a:buAutoNum type="arabicPeriod"/>
            </a:pPr>
            <a:r>
              <a:rPr lang="en-GB" dirty="0"/>
              <a:t>an inability to take an interest in or pleasure from normal activities (called anhedonia) </a:t>
            </a:r>
          </a:p>
          <a:p>
            <a:pPr marL="685830" lvl="1" indent="-342900">
              <a:buFont typeface="+mj-lt"/>
              <a:buAutoNum type="arabicPeriod"/>
            </a:pPr>
            <a:endParaRPr lang="en-GB" dirty="0"/>
          </a:p>
          <a:p>
            <a:pPr marL="34293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sz="1400" dirty="0"/>
              <a:t>	</a:t>
            </a:r>
          </a:p>
          <a:p>
            <a:pPr marL="34293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72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9A0C-B8B7-D7EB-D5FF-88CDF8FFE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4686-D409-9CC8-BC9B-C599B3A16B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Symptoms &amp; Diagnosis of Depression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EC31-1570-DF01-683C-514C1867A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b="1" dirty="0"/>
              <a:t>Screening  &amp; Rating Scales in Depression:</a:t>
            </a:r>
          </a:p>
          <a:p>
            <a:pPr marL="0" indent="0">
              <a:buNone/>
            </a:pPr>
            <a:r>
              <a:rPr lang="en-GB" dirty="0"/>
              <a:t>Both the </a:t>
            </a:r>
            <a:r>
              <a:rPr lang="en-GB" dirty="0">
                <a:hlinkClick r:id="rId2"/>
              </a:rPr>
              <a:t>British Association of Psychopharmacology</a:t>
            </a:r>
            <a:r>
              <a:rPr lang="en-GB" dirty="0"/>
              <a:t> (BAP 2015) and NICE (NG222 2022 &amp; CG91 2009) recommend the following questions to detect depression: </a:t>
            </a:r>
          </a:p>
          <a:p>
            <a:pPr marL="0" indent="0">
              <a:buNone/>
            </a:pPr>
            <a:endParaRPr lang="en-GB" dirty="0"/>
          </a:p>
          <a:p>
            <a:pPr marL="685830" lvl="1" indent="-342900">
              <a:buFont typeface="+mj-lt"/>
              <a:buAutoNum type="arabicPeriod"/>
            </a:pPr>
            <a:r>
              <a:rPr lang="en-GB" sz="1600" dirty="0">
                <a:solidFill>
                  <a:srgbClr val="00B0F0"/>
                </a:solidFill>
              </a:rPr>
              <a:t>During the past month, have you often been bothered by feeling down, depressed or hopeless?</a:t>
            </a:r>
          </a:p>
          <a:p>
            <a:pPr marL="685830" lvl="1" indent="-342900">
              <a:buFont typeface="+mj-lt"/>
              <a:buAutoNum type="arabicPeriod"/>
            </a:pPr>
            <a:r>
              <a:rPr lang="en-GB" sz="1600" dirty="0">
                <a:solidFill>
                  <a:srgbClr val="00B0F0"/>
                </a:solidFill>
              </a:rPr>
              <a:t>During the past month, have you often been bothered by little interest or please in doing things?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B050"/>
                </a:solidFill>
              </a:rPr>
              <a:t>“Yes” to either question is a positive result, </a:t>
            </a:r>
            <a:r>
              <a:rPr lang="en-GB" sz="1600" dirty="0">
                <a:solidFill>
                  <a:srgbClr val="FF0000"/>
                </a:solidFill>
              </a:rPr>
              <a:t>“no” to both questions means depression is highly unlikely</a:t>
            </a:r>
          </a:p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“Yes” to both questions give 96-96% sensitivity at identifying depression</a:t>
            </a: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sz="1400" dirty="0"/>
              <a:t>	</a:t>
            </a:r>
          </a:p>
          <a:p>
            <a:pPr marL="34293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FC6D07-52B0-3AEC-8A29-571998932997}"/>
              </a:ext>
            </a:extLst>
          </p:cNvPr>
          <p:cNvSpPr/>
          <p:nvPr/>
        </p:nvSpPr>
        <p:spPr>
          <a:xfrm>
            <a:off x="306804" y="3992336"/>
            <a:ext cx="8616760" cy="3429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62DAB-0FE1-532D-47CC-B80952562BDE}"/>
              </a:ext>
            </a:extLst>
          </p:cNvPr>
          <p:cNvSpPr txBox="1"/>
          <p:nvPr/>
        </p:nvSpPr>
        <p:spPr>
          <a:xfrm>
            <a:off x="340779" y="3979120"/>
            <a:ext cx="846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Sometimes called Whooley questions</a:t>
            </a:r>
            <a:r>
              <a:rPr lang="en-GB" sz="900" baseline="30000" dirty="0"/>
              <a:t>1</a:t>
            </a:r>
          </a:p>
          <a:p>
            <a:r>
              <a:rPr lang="en-GB" sz="900" dirty="0">
                <a:hlinkClick r:id="rId3"/>
              </a:rPr>
              <a:t>1. Whooley et al. J. Gen Intern. Med. 1997 12 426-445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76590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40A64-CC01-CCDF-5DB2-3C9A273B0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B84012-860C-1870-3283-B86826081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375" y="651322"/>
            <a:ext cx="4013197" cy="32113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5E2AC4-3D9E-2C3B-23D1-8ED8E17F6A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D39BD3-0A4C-B954-2A0B-496F069A7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186" y="1086751"/>
            <a:ext cx="8341419" cy="3020212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Goals of Antidepressant treatment:</a:t>
            </a:r>
            <a:endParaRPr lang="en-GB" dirty="0"/>
          </a:p>
          <a:p>
            <a:r>
              <a:rPr lang="en-GB" dirty="0"/>
              <a:t>Effective treatment must be provided early to reduce mortality and risk </a:t>
            </a:r>
          </a:p>
          <a:p>
            <a:r>
              <a:rPr lang="en-GB" dirty="0"/>
              <a:t>The aim is to return the patient to an asymptomatic or premorbid state </a:t>
            </a:r>
          </a:p>
          <a:p>
            <a:r>
              <a:rPr lang="en-GB" dirty="0"/>
              <a:t>To restore normal functioning </a:t>
            </a:r>
          </a:p>
          <a:p>
            <a:r>
              <a:rPr lang="en-GB" dirty="0"/>
              <a:t>To prevent or reduce the risk of recurrence </a:t>
            </a:r>
          </a:p>
          <a:p>
            <a:r>
              <a:rPr lang="en-GB" dirty="0"/>
              <a:t>To reduce social isolation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600" dirty="0"/>
              <a:t>Efficacy of antidepressants depends on two conditions being met: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/>
              <a:t> minimum effective dose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600" dirty="0"/>
              <a:t>Effective dose continues for an adequate period</a:t>
            </a:r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809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32D5B-5AE7-0F90-F9B0-F3F0AE731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1FA41C-E73C-B8B4-D76A-D768F9C03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18105B-EBFA-827C-D60E-351F4A0B7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693" y="915300"/>
            <a:ext cx="8341419" cy="3722013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Treatment split into 3  phases:</a:t>
            </a:r>
          </a:p>
          <a:p>
            <a:pPr marL="0" indent="0">
              <a:buNone/>
            </a:pPr>
            <a:r>
              <a:rPr lang="en-GB" sz="1600" dirty="0"/>
              <a:t>Acute phase:</a:t>
            </a:r>
            <a:endParaRPr lang="en-GB" dirty="0"/>
          </a:p>
          <a:p>
            <a:r>
              <a:rPr lang="en-GB" sz="1200" dirty="0"/>
              <a:t>Achieving effective minimal dose and maintain for 6 weeks</a:t>
            </a:r>
          </a:p>
          <a:p>
            <a:r>
              <a:rPr lang="en-GB" sz="1200" dirty="0"/>
              <a:t>Antidepressants start to work within 1-2 weeks</a:t>
            </a:r>
          </a:p>
          <a:p>
            <a:r>
              <a:rPr lang="en-GB" sz="1200" dirty="0"/>
              <a:t>NICE 222 recommends if there is no or limited response after 4 weeks, either dose is increased or antidepressant changed (maybe increase in side effects</a:t>
            </a:r>
          </a:p>
          <a:p>
            <a:pPr marL="0" indent="0">
              <a:buNone/>
            </a:pPr>
            <a:r>
              <a:rPr lang="en-GB" sz="1600" dirty="0"/>
              <a:t>Continuation Phase:</a:t>
            </a:r>
          </a:p>
          <a:p>
            <a:r>
              <a:rPr lang="en-GB" sz="1200" dirty="0"/>
              <a:t>Effective dose continued for at least 6 months</a:t>
            </a:r>
          </a:p>
          <a:p>
            <a:r>
              <a:rPr lang="en-GB" sz="1200" dirty="0"/>
              <a:t>Increased risk of relapse</a:t>
            </a:r>
          </a:p>
          <a:p>
            <a:r>
              <a:rPr lang="en-GB" sz="1200" dirty="0"/>
              <a:t>NICE recommend 12 months</a:t>
            </a:r>
          </a:p>
          <a:p>
            <a:pPr marL="0" indent="0">
              <a:buNone/>
            </a:pPr>
            <a:r>
              <a:rPr lang="en-GB" sz="1600" dirty="0"/>
              <a:t>Prophylactic Phase:</a:t>
            </a:r>
          </a:p>
          <a:p>
            <a:r>
              <a:rPr lang="en-GB" sz="1200" dirty="0"/>
              <a:t>If history of recurrent episodes, aim is to prevent further episodes</a:t>
            </a:r>
          </a:p>
          <a:p>
            <a:r>
              <a:rPr lang="en-GB" sz="1200" dirty="0"/>
              <a:t>During long term treatment – physical health must be monitored</a:t>
            </a:r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99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5857A-197D-746E-535B-666AEA9B5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620456-3B40-0AAA-E8FA-9274122D8B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F6A84C-E59F-566B-EFDD-30DE11DDD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693" y="915300"/>
            <a:ext cx="8341419" cy="3722013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Antidepressant Classes:</a:t>
            </a:r>
          </a:p>
          <a:p>
            <a:pPr marL="0" indent="0">
              <a:buNone/>
            </a:pPr>
            <a:endParaRPr lang="en-GB" sz="16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1600" dirty="0"/>
              <a:t> Tricyclic Antidepressants (TCAs)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1600" dirty="0"/>
              <a:t> Selective Serotonin Reuptake Inhibitors (SSRIs)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1600" dirty="0"/>
              <a:t> Monoamine Oxidase Inhibitors (MAOIs)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GB" sz="1600" dirty="0"/>
              <a:t> Serotonin &amp; Noradrenaline Reuptake Inhibitors (SRNIs)</a:t>
            </a:r>
          </a:p>
        </p:txBody>
      </p:sp>
    </p:spTree>
    <p:extLst>
      <p:ext uri="{BB962C8B-B14F-4D97-AF65-F5344CB8AC3E}">
        <p14:creationId xmlns:p14="http://schemas.microsoft.com/office/powerpoint/2010/main" val="5671149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,44,45,46,47,48,49,50,51,52,53,54,55,56,57,58,59,60,61,62,63,64,65,66,67,68,69,70,71,72,73,74,75,76,77,78,79,80,81,82,83,84,85,86,87,88,89,90,91,92,93,94,95,96,97,98,99,100,101,102,103,104,105,106,107,108,109,110,111,112,113,114,115,116,117,118,119,120,121,122,123,124,125,126,127,128,129,130,131,132,133,134,135,136,137,138,139,140,141,142,143,144,145,146,147,148,149,150"/>
</p:tagLst>
</file>

<file path=ppt/theme/theme1.xml><?xml version="1.0" encoding="utf-8"?>
<a:theme xmlns:a="http://schemas.openxmlformats.org/drawingml/2006/main" name="Designed slides - logos at top">
  <a:themeElements>
    <a:clrScheme name="CWPT Colours 1">
      <a:dk1>
        <a:srgbClr val="000000"/>
      </a:dk1>
      <a:lt1>
        <a:srgbClr val="FFFFFF"/>
      </a:lt1>
      <a:dk2>
        <a:srgbClr val="005EB8"/>
      </a:dk2>
      <a:lt2>
        <a:srgbClr val="E8EDEE"/>
      </a:lt2>
      <a:accent1>
        <a:srgbClr val="BF0078"/>
      </a:accent1>
      <a:accent2>
        <a:srgbClr val="0071B9"/>
      </a:accent2>
      <a:accent3>
        <a:srgbClr val="36BCEE"/>
      </a:accent3>
      <a:accent4>
        <a:srgbClr val="65B32E"/>
      </a:accent4>
      <a:accent5>
        <a:srgbClr val="F39000"/>
      </a:accent5>
      <a:accent6>
        <a:srgbClr val="DA291C"/>
      </a:accent6>
      <a:hlink>
        <a:srgbClr val="330072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GH NGH PPT Template" id="{1969A4C2-6E5C-7943-A24E-37F3866DD5D6}" vid="{ADC5BBC7-D4A9-A841-8D4B-6569DEEE194A}"/>
    </a:ext>
  </a:extLst>
</a:theme>
</file>

<file path=ppt/theme/theme2.xml><?xml version="1.0" encoding="utf-8"?>
<a:theme xmlns:a="http://schemas.openxmlformats.org/drawingml/2006/main" name="1_Designed slides - logos at top">
  <a:themeElements>
    <a:clrScheme name="CWPT Colours 1">
      <a:dk1>
        <a:srgbClr val="000000"/>
      </a:dk1>
      <a:lt1>
        <a:srgbClr val="FFFFFF"/>
      </a:lt1>
      <a:dk2>
        <a:srgbClr val="005EB8"/>
      </a:dk2>
      <a:lt2>
        <a:srgbClr val="E8EDEE"/>
      </a:lt2>
      <a:accent1>
        <a:srgbClr val="BF0078"/>
      </a:accent1>
      <a:accent2>
        <a:srgbClr val="0071B9"/>
      </a:accent2>
      <a:accent3>
        <a:srgbClr val="36BCEE"/>
      </a:accent3>
      <a:accent4>
        <a:srgbClr val="65B32E"/>
      </a:accent4>
      <a:accent5>
        <a:srgbClr val="F39000"/>
      </a:accent5>
      <a:accent6>
        <a:srgbClr val="DA291C"/>
      </a:accent6>
      <a:hlink>
        <a:srgbClr val="330072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GH NGH PPT Template" id="{1969A4C2-6E5C-7943-A24E-37F3866DD5D6}" vid="{ADC5BBC7-D4A9-A841-8D4B-6569DEEE194A}"/>
    </a:ext>
  </a:extLst>
</a:theme>
</file>

<file path=ppt/theme/theme3.xml><?xml version="1.0" encoding="utf-8"?>
<a:theme xmlns:a="http://schemas.openxmlformats.org/drawingml/2006/main" name="2_Plain slides">
  <a:themeElements>
    <a:clrScheme name="CWPT Colours 1">
      <a:dk1>
        <a:srgbClr val="000000"/>
      </a:dk1>
      <a:lt1>
        <a:srgbClr val="FFFFFF"/>
      </a:lt1>
      <a:dk2>
        <a:srgbClr val="005EB8"/>
      </a:dk2>
      <a:lt2>
        <a:srgbClr val="E8EDEE"/>
      </a:lt2>
      <a:accent1>
        <a:srgbClr val="BF0078"/>
      </a:accent1>
      <a:accent2>
        <a:srgbClr val="0071B9"/>
      </a:accent2>
      <a:accent3>
        <a:srgbClr val="36BCEE"/>
      </a:accent3>
      <a:accent4>
        <a:srgbClr val="65B32E"/>
      </a:accent4>
      <a:accent5>
        <a:srgbClr val="F39000"/>
      </a:accent5>
      <a:accent6>
        <a:srgbClr val="DA291C"/>
      </a:accent6>
      <a:hlink>
        <a:srgbClr val="330072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GH NGH PPT Template" id="{1969A4C2-6E5C-7943-A24E-37F3866DD5D6}" vid="{FD5FC68B-8961-7044-8475-573288CABA5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47a01b8-0e6d-4d42-84a9-ec3768f473ce">
      <UserInfo>
        <DisplayName>Morris Judith (RYG) C&amp;W PARTNERSHIP TRUST</DisplayName>
        <AccountId>726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C9A86887D5514CAC2C07758AE52E66" ma:contentTypeVersion="2" ma:contentTypeDescription="Create a new document." ma:contentTypeScope="" ma:versionID="76b6bb88c000a3f052a6eb16ef5cd505">
  <xsd:schema xmlns:xsd="http://www.w3.org/2001/XMLSchema" xmlns:xs="http://www.w3.org/2001/XMLSchema" xmlns:p="http://schemas.microsoft.com/office/2006/metadata/properties" xmlns:ns2="047a01b8-0e6d-4d42-84a9-ec3768f473ce" targetNamespace="http://schemas.microsoft.com/office/2006/metadata/properties" ma:root="true" ma:fieldsID="738259d59ea47373fb3719beb97cae9f" ns2:_="">
    <xsd:import namespace="047a01b8-0e6d-4d42-84a9-ec3768f473c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a01b8-0e6d-4d42-84a9-ec3768f473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A66436-1118-48D4-B859-463AC60E65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77E9C1-E6B2-48EC-BA33-36D3F2D97A6C}">
  <ds:schemaRefs>
    <ds:schemaRef ds:uri="http://purl.org/dc/terms/"/>
    <ds:schemaRef ds:uri="http://schemas.microsoft.com/office/infopath/2007/PartnerControls"/>
    <ds:schemaRef ds:uri="047a01b8-0e6d-4d42-84a9-ec3768f473ce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3E7AED-6D0D-4F19-B8D5-99DC6BB799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7a01b8-0e6d-4d42-84a9-ec3768f473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4386</TotalTime>
  <Words>1976</Words>
  <Application>Microsoft Office PowerPoint</Application>
  <PresentationFormat>On-screen Show (16:9)</PresentationFormat>
  <Paragraphs>278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Wingdings</vt:lpstr>
      <vt:lpstr>Designed slides - logos at top</vt:lpstr>
      <vt:lpstr>1_Designed slides - logos at top</vt:lpstr>
      <vt:lpstr>2_Plain slides</vt:lpstr>
      <vt:lpstr>Depression Symptom, Diagnosis &amp;Treatment </vt:lpstr>
      <vt:lpstr>Objectives</vt:lpstr>
      <vt:lpstr>Symptoms &amp; Diagnosis of Depression</vt:lpstr>
      <vt:lpstr>Symptoms &amp; Diagnosis of Depression</vt:lpstr>
      <vt:lpstr>Symptoms &amp; Diagnosis of Depression</vt:lpstr>
      <vt:lpstr>Symptoms &amp; Diagnosis of Depression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Switching Antidepressants</vt:lpstr>
      <vt:lpstr>Switching Antidepressants</vt:lpstr>
      <vt:lpstr>Switching Antidepressants</vt:lpstr>
      <vt:lpstr>Discontinuing Antidepressants</vt:lpstr>
      <vt:lpstr>Discontinuing Antidepressants</vt:lpstr>
      <vt:lpstr>Discontinuing Antidepressants</vt:lpstr>
      <vt:lpstr>Discontinuing Antidepressants</vt:lpstr>
      <vt:lpstr>Discontinuing Antidepressants</vt:lpstr>
      <vt:lpstr>Discontinuing Antidepressants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the future of KGH and NGH</dc:title>
  <dc:creator>Becky Taylor</dc:creator>
  <cp:lastModifiedBy>TOWERS, Donna (COVENTRY &amp; RUGBY GP ALLIANCE LIMITED)</cp:lastModifiedBy>
  <cp:revision>145</cp:revision>
  <cp:lastPrinted>2021-03-01T16:27:17Z</cp:lastPrinted>
  <dcterms:created xsi:type="dcterms:W3CDTF">2020-12-22T15:03:24Z</dcterms:created>
  <dcterms:modified xsi:type="dcterms:W3CDTF">2026-06-10T08:19:19Z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0x01010027C9A86887D5514CAC2C07758AE52E66</vt:lpwstr>
  </property>
</Properties>
</file>