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ABAC0-CDF1-4638-A586-145C21DEA4CD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07B58-5738-45F2-8103-79DE281590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601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12E18.081016E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12E18.081016E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12E18.081016E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12E18.081016E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12E18.081016E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85800" y="114300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3400" b="1">
                <a:solidFill>
                  <a:srgbClr val="003057"/>
                </a:solidFill>
                <a:latin typeface="Aptos"/>
              </a:defRPr>
            </a:pPr>
            <a:r>
              <a:t>SMI Annual Health Check Service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5880" y="1828800"/>
            <a:ext cx="950976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800" b="0">
                <a:solidFill>
                  <a:srgbClr val="202A31"/>
                </a:solidFill>
                <a:latin typeface="Aptos"/>
              </a:defRPr>
            </a:pPr>
            <a:r>
              <a:t>Supporting practices to improve uptake, reduce workload and deliver patient-centred annual health checks.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703320" y="2606040"/>
            <a:ext cx="4754880" cy="411480"/>
          </a:xfrm>
          <a:prstGeom prst="round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  <a:latin typeface="Aptos"/>
              </a:defRPr>
            </a:pPr>
            <a:r>
              <a:t>Free ICB-commissioned support for practices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657600"/>
            <a:ext cx="3154680" cy="1234440"/>
          </a:xfrm>
          <a:prstGeom prst="roundRect">
            <a:avLst/>
          </a:prstGeom>
          <a:solidFill>
            <a:srgbClr val="DEF4F2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914400" y="365760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15568" y="3822191"/>
            <a:ext cx="280720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Reduce workload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" y="4187952"/>
            <a:ext cx="280720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Additional capacity for admin, HCA and nursing teams.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26280" y="3657600"/>
            <a:ext cx="3154680" cy="1234440"/>
          </a:xfrm>
          <a:prstGeom prst="roundRect">
            <a:avLst/>
          </a:prstGeom>
          <a:solidFill>
            <a:srgbClr val="E5F5E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526280" y="365760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727448" y="3822191"/>
            <a:ext cx="280720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Support QOF delivery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27448" y="4187952"/>
            <a:ext cx="280720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Checks recorded directly into patient records.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3657600"/>
            <a:ext cx="3154680" cy="1234440"/>
          </a:xfrm>
          <a:prstGeom prst="roundRect">
            <a:avLst/>
          </a:prstGeom>
          <a:solidFill>
            <a:srgbClr val="EEEBF7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138160" y="365760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339328" y="3822191"/>
            <a:ext cx="280720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Improve engagement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39328" y="4187952"/>
            <a:ext cx="280720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Longer appointments focused on physical health and wellbeing.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510528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50">
                <a:solidFill>
                  <a:srgbClr val="5E6A71"/>
                </a:solidFill>
                <a:latin typeface="Aptos"/>
              </a:defRPr>
            </a:pPr>
            <a:r>
              <a:t>Coventry and Rugby GP Alliance | SMI Annual Health Check Service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C1EC43C-08A4-921A-AB08-D572CCC11E7C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4863" y="5285866"/>
            <a:ext cx="858833" cy="1108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29184"/>
            <a:ext cx="11155680" cy="50292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3000" b="1">
                <a:solidFill>
                  <a:srgbClr val="003057"/>
                </a:solidFill>
                <a:latin typeface="Aptos Display"/>
              </a:defRPr>
            </a:pPr>
            <a:r>
              <a:t>Why use the CRGPA SMI service?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68680"/>
            <a:ext cx="10607040" cy="347472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1400">
                <a:solidFill>
                  <a:srgbClr val="5E6A71"/>
                </a:solidFill>
                <a:latin typeface="Aptos"/>
              </a:defRPr>
            </a:pPr>
            <a:r>
              <a:t>A practical offer that supports both contractual delivery and patient care.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463040"/>
            <a:ext cx="3474720" cy="1234440"/>
          </a:xfrm>
          <a:prstGeom prst="roundRect">
            <a:avLst/>
          </a:prstGeom>
          <a:solidFill>
            <a:srgbClr val="DEF4F2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85800" y="14630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86968" y="16276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Free service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" y="1993392"/>
            <a:ext cx="312724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Commissioned by the ICB and available to support eligible practices.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43400" y="1463040"/>
            <a:ext cx="3474720" cy="1234440"/>
          </a:xfrm>
          <a:prstGeom prst="roundRect">
            <a:avLst/>
          </a:prstGeom>
          <a:solidFill>
            <a:srgbClr val="F7FAF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343400" y="14630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44568" y="16276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Less pressure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44568" y="1993392"/>
            <a:ext cx="312724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Reduces workload for practice admin, HCA and nursing teams.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01000" y="1463040"/>
            <a:ext cx="3474720" cy="1234440"/>
          </a:xfrm>
          <a:prstGeom prst="roundRect">
            <a:avLst/>
          </a:prstGeom>
          <a:solidFill>
            <a:srgbClr val="E5F5E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001000" y="14630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02168" y="16276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Direct documentation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2168" y="1993392"/>
            <a:ext cx="312724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Appointment outcomes recorded directly into the patient medical record.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85800" y="3063240"/>
            <a:ext cx="3474720" cy="1234440"/>
          </a:xfrm>
          <a:prstGeom prst="roundRect">
            <a:avLst/>
          </a:prstGeom>
          <a:solidFill>
            <a:srgbClr val="FFF2E0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85800" y="30632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86968" y="32278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QOF support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6968" y="3593592"/>
            <a:ext cx="312724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Supports completion of key physical health indicators.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43400" y="3063240"/>
            <a:ext cx="3474720" cy="1234440"/>
          </a:xfrm>
          <a:prstGeom prst="roundRect">
            <a:avLst/>
          </a:prstGeom>
          <a:solidFill>
            <a:srgbClr val="EEEBF7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343400" y="30632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544568" y="32278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Register support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44568" y="3593592"/>
            <a:ext cx="312724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rPr dirty="0"/>
              <a:t>Supports annual review of the SMI register and coding </a:t>
            </a:r>
            <a:r>
              <a:rPr lang="en-GB" dirty="0"/>
              <a:t>directly into Practices EMIS.</a:t>
            </a:r>
            <a:endParaRPr dirty="0"/>
          </a:p>
        </p:txBody>
      </p:sp>
      <p:sp>
        <p:nvSpPr>
          <p:cNvPr id="25" name="Rounded Rectangle 24"/>
          <p:cNvSpPr/>
          <p:nvPr/>
        </p:nvSpPr>
        <p:spPr>
          <a:xfrm>
            <a:off x="8001000" y="3063240"/>
            <a:ext cx="3474720" cy="1234440"/>
          </a:xfrm>
          <a:prstGeom prst="roundRect">
            <a:avLst/>
          </a:prstGeom>
          <a:solidFill>
            <a:srgbClr val="F7FAF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8001000" y="3063240"/>
            <a:ext cx="73152" cy="123444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202168" y="3227832"/>
            <a:ext cx="312724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Progress updates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02168" y="3593592"/>
            <a:ext cx="3127248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Practices are kept informed of progress throughout delivery.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074920"/>
            <a:ext cx="10424160" cy="45720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700" b="1">
                <a:solidFill>
                  <a:srgbClr val="003057"/>
                </a:solidFill>
                <a:latin typeface="Aptos"/>
              </a:defRPr>
            </a:pPr>
            <a:r>
              <a:rPr dirty="0"/>
              <a:t>In 2025/26, the service delivered 3,492 SMI Annual Health Checks, achieving 106% of the annual contract.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6510528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50">
                <a:solidFill>
                  <a:srgbClr val="5E6A71"/>
                </a:solidFill>
                <a:latin typeface="Aptos"/>
              </a:defRPr>
            </a:pPr>
            <a:r>
              <a:t>Coventry and Rugby GP Alliance | SMI Annual Health Check Service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200EDCA-BFFB-8D01-038C-BC7255E49044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178" y="5494337"/>
            <a:ext cx="766763" cy="9899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29184"/>
            <a:ext cx="11155680" cy="50292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3000" b="1">
                <a:solidFill>
                  <a:srgbClr val="003057"/>
                </a:solidFill>
                <a:latin typeface="Aptos Display"/>
              </a:defRPr>
            </a:pPr>
            <a:r>
              <a:t>What patients receive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68680"/>
            <a:ext cx="10607040" cy="347472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1400">
                <a:solidFill>
                  <a:srgbClr val="5E6A71"/>
                </a:solidFill>
                <a:latin typeface="Aptos"/>
              </a:defRPr>
            </a:pPr>
            <a:r>
              <a:t>A longer appointment with time to focus on physical health, lifestyle and wellbeing.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417320"/>
            <a:ext cx="3749039" cy="4434840"/>
          </a:xfrm>
          <a:prstGeom prst="round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87552" y="1874519"/>
            <a:ext cx="3154680" cy="32004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ptos"/>
              </a:defRPr>
            </a:pPr>
            <a:r>
              <a:t>45-minute appointment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2606040"/>
            <a:ext cx="3246120" cy="1417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Aptos"/>
              </a:defRPr>
            </a:pPr>
            <a:r>
              <a:t>Dedicated time with a trained Healthcare Assistant to complete the annual physical health check and discuss concerns.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234440" y="4709160"/>
            <a:ext cx="2697480" cy="411480"/>
          </a:xfrm>
          <a:prstGeom prst="round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FFFFFF"/>
                </a:solidFill>
                <a:latin typeface="Aptos"/>
              </a:defRPr>
            </a:pPr>
            <a:r>
              <a:t>Supportive • Practical • Patient-centred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00600" y="1417320"/>
            <a:ext cx="2971800" cy="1188720"/>
          </a:xfrm>
          <a:prstGeom prst="roundRect">
            <a:avLst/>
          </a:prstGeom>
          <a:solidFill>
            <a:srgbClr val="DEF4F2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800600" y="1417320"/>
            <a:ext cx="73152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001768" y="1581912"/>
            <a:ext cx="262432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Physical health checks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1768" y="1947672"/>
            <a:ext cx="262432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rPr dirty="0"/>
              <a:t>Blood pressure, BMI and blood tests using POCT where appropriate.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092440" y="1417320"/>
            <a:ext cx="2971800" cy="1097280"/>
          </a:xfrm>
          <a:prstGeom prst="roundRect">
            <a:avLst/>
          </a:prstGeom>
          <a:solidFill>
            <a:srgbClr val="F7FAF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092440" y="1417320"/>
            <a:ext cx="73152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93608" y="1581912"/>
            <a:ext cx="262432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Lifestyle conversation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3608" y="1947672"/>
            <a:ext cx="262432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Alcohol, smoking, weight, activity and wider health concerns.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800600" y="2834640"/>
            <a:ext cx="2971800" cy="1097280"/>
          </a:xfrm>
          <a:prstGeom prst="roundRect">
            <a:avLst/>
          </a:prstGeom>
          <a:solidFill>
            <a:srgbClr val="E5F5EC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4800600" y="2834640"/>
            <a:ext cx="73152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001768" y="2999232"/>
            <a:ext cx="262432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Continuity of care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01768" y="3364992"/>
            <a:ext cx="262432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Dedicated staff familiar with the service and patient pathway.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92440" y="2834640"/>
            <a:ext cx="2971800" cy="1097280"/>
          </a:xfrm>
          <a:prstGeom prst="roundRect">
            <a:avLst/>
          </a:prstGeom>
          <a:solidFill>
            <a:srgbClr val="EEEBF7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092440" y="2834640"/>
            <a:ext cx="73152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293608" y="2999232"/>
            <a:ext cx="262432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Onward support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93608" y="3364992"/>
            <a:ext cx="262432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Signposting, onward referral or escalation where required.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800600" y="4251960"/>
            <a:ext cx="6263640" cy="1097280"/>
          </a:xfrm>
          <a:prstGeom prst="roundRect">
            <a:avLst/>
          </a:prstGeom>
          <a:solidFill>
            <a:srgbClr val="FFF2E0"/>
          </a:solidFill>
          <a:ln w="10160"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4800600" y="4251960"/>
            <a:ext cx="73152" cy="1097280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5001768" y="4416552"/>
            <a:ext cx="5916168" cy="2743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500" b="1">
                <a:solidFill>
                  <a:srgbClr val="003057"/>
                </a:solidFill>
                <a:latin typeface="Aptos"/>
              </a:defRPr>
            </a:pPr>
            <a:r>
              <a:t>Practice link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01768" y="4782312"/>
            <a:ext cx="5916168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50">
                <a:solidFill>
                  <a:srgbClr val="202A31"/>
                </a:solidFill>
                <a:latin typeface="Aptos"/>
              </a:defRPr>
            </a:pPr>
            <a:r>
              <a:t>Clear escalation route back to the practice where clinical follow-up is required.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510528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50">
                <a:solidFill>
                  <a:srgbClr val="5E6A71"/>
                </a:solidFill>
                <a:latin typeface="Aptos"/>
              </a:defRPr>
            </a:pPr>
            <a:r>
              <a:t>Coventry and Rugby GP Alliance | SMI Annual Health Check Service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B7BDCD7-CFD9-0E90-4B69-91F3DB61131C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4240" y="5494337"/>
            <a:ext cx="766763" cy="9899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29184"/>
            <a:ext cx="11155680" cy="50292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3000" b="1">
                <a:solidFill>
                  <a:srgbClr val="003057"/>
                </a:solidFill>
                <a:latin typeface="Aptos Display"/>
              </a:defRPr>
            </a:pPr>
            <a: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68680"/>
            <a:ext cx="10607040" cy="347472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1400">
                <a:solidFill>
                  <a:srgbClr val="5E6A71"/>
                </a:solidFill>
                <a:latin typeface="Aptos"/>
              </a:defRPr>
            </a:pPr>
            <a:r>
              <a:t>A simple process designed to minimise burden on practice teams.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94360" y="1828800"/>
            <a:ext cx="2148840" cy="2743200"/>
          </a:xfrm>
          <a:prstGeom prst="roundRect">
            <a:avLst/>
          </a:prstGeom>
          <a:solidFill>
            <a:srgbClr val="DEF4F2"/>
          </a:solidFill>
          <a:ln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1307592" y="1508760"/>
            <a:ext cx="685800" cy="685800"/>
          </a:xfrm>
          <a:prstGeom prst="ellipse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Aptos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240280"/>
            <a:ext cx="18745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1">
                <a:solidFill>
                  <a:srgbClr val="003057"/>
                </a:solidFill>
                <a:latin typeface="Aptos"/>
              </a:defRPr>
            </a:pPr>
            <a:r>
              <a:t>Practice confirms interest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952" y="2880360"/>
            <a:ext cx="1819656" cy="646331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200" b="0">
                <a:solidFill>
                  <a:srgbClr val="202A31"/>
                </a:solidFill>
                <a:latin typeface="Aptos"/>
              </a:defRPr>
            </a:pPr>
            <a:r>
              <a:rPr dirty="0"/>
              <a:t>Agree </a:t>
            </a:r>
            <a:r>
              <a:rPr lang="en-GB" dirty="0"/>
              <a:t> to use the </a:t>
            </a:r>
            <a:r>
              <a:rPr dirty="0"/>
              <a:t>service and </a:t>
            </a:r>
            <a:r>
              <a:rPr lang="en-GB" dirty="0"/>
              <a:t>sign the relevant agreement paperwork</a:t>
            </a:r>
            <a:r>
              <a:rPr dirty="0"/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944368" y="1828800"/>
            <a:ext cx="2148840" cy="2743200"/>
          </a:xfrm>
          <a:prstGeom prst="roundRect">
            <a:avLst/>
          </a:prstGeom>
          <a:solidFill>
            <a:srgbClr val="F7FAFC"/>
          </a:solidFill>
          <a:ln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3657600" y="1508760"/>
            <a:ext cx="685800" cy="685800"/>
          </a:xfrm>
          <a:prstGeom prst="ellipse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Aptos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81528" y="2240280"/>
            <a:ext cx="18745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1">
                <a:solidFill>
                  <a:srgbClr val="003057"/>
                </a:solidFill>
                <a:latin typeface="Aptos"/>
              </a:defRPr>
            </a:pPr>
            <a:r>
              <a:t>Register support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08960" y="2880360"/>
            <a:ext cx="1819656" cy="830997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200" b="0">
                <a:solidFill>
                  <a:srgbClr val="202A31"/>
                </a:solidFill>
                <a:latin typeface="Aptos"/>
              </a:defRPr>
            </a:pPr>
            <a:r>
              <a:rPr dirty="0"/>
              <a:t>CRGPA supports retrieval/review of the eligible SMI register</a:t>
            </a:r>
            <a:r>
              <a:rPr lang="en-GB" dirty="0"/>
              <a:t> using PCIT Service</a:t>
            </a:r>
            <a:r>
              <a:rPr dirty="0"/>
              <a:t>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294376" y="1828800"/>
            <a:ext cx="2148840" cy="2743200"/>
          </a:xfrm>
          <a:prstGeom prst="roundRect">
            <a:avLst/>
          </a:prstGeom>
          <a:solidFill>
            <a:srgbClr val="DEF4F2"/>
          </a:solidFill>
          <a:ln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6007608" y="1508760"/>
            <a:ext cx="685800" cy="685800"/>
          </a:xfrm>
          <a:prstGeom prst="ellipse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Aptos"/>
              </a:defRPr>
            </a:pPr>
            <a: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1536" y="2240280"/>
            <a:ext cx="18745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1">
                <a:solidFill>
                  <a:srgbClr val="003057"/>
                </a:solidFill>
                <a:latin typeface="Aptos"/>
              </a:defRPr>
            </a:pPr>
            <a:r>
              <a:t>Appointments arranged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58968" y="2880360"/>
            <a:ext cx="1819656" cy="646331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200" b="0">
                <a:solidFill>
                  <a:srgbClr val="202A31"/>
                </a:solidFill>
                <a:latin typeface="Aptos"/>
              </a:defRPr>
            </a:pPr>
            <a:r>
              <a:rPr dirty="0"/>
              <a:t>Room availability and clinic arrangements are agreed</a:t>
            </a:r>
            <a:r>
              <a:rPr lang="en-GB" dirty="0"/>
              <a:t> with practices</a:t>
            </a:r>
            <a:r>
              <a:rPr dirty="0"/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644384" y="1828800"/>
            <a:ext cx="2148840" cy="2743200"/>
          </a:xfrm>
          <a:prstGeom prst="roundRect">
            <a:avLst/>
          </a:prstGeom>
          <a:solidFill>
            <a:srgbClr val="F7FAFC"/>
          </a:solidFill>
          <a:ln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8357616" y="1508760"/>
            <a:ext cx="685800" cy="685800"/>
          </a:xfrm>
          <a:prstGeom prst="ellipse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Aptos"/>
              </a:defRPr>
            </a:pPr>
            <a: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81544" y="2240280"/>
            <a:ext cx="18745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1">
                <a:solidFill>
                  <a:srgbClr val="003057"/>
                </a:solidFill>
                <a:latin typeface="Aptos"/>
              </a:defRPr>
            </a:pPr>
            <a:r>
              <a:t>Checks delivered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08976" y="2880360"/>
            <a:ext cx="1819656" cy="830997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200" b="0">
                <a:solidFill>
                  <a:srgbClr val="202A31"/>
                </a:solidFill>
                <a:latin typeface="Aptos"/>
              </a:defRPr>
            </a:pPr>
            <a:r>
              <a:rPr dirty="0"/>
              <a:t>Patients are contacted</a:t>
            </a:r>
            <a:r>
              <a:rPr lang="en-GB" dirty="0"/>
              <a:t> by our admin to arrange their appointments</a:t>
            </a:r>
            <a:r>
              <a:rPr dirty="0"/>
              <a:t> and annual health checks completed.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994392" y="1828800"/>
            <a:ext cx="2148840" cy="2743200"/>
          </a:xfrm>
          <a:prstGeom prst="roundRect">
            <a:avLst/>
          </a:prstGeom>
          <a:solidFill>
            <a:srgbClr val="DEF4F2"/>
          </a:solidFill>
          <a:ln>
            <a:solidFill>
              <a:srgbClr val="DCE6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707624" y="1508760"/>
            <a:ext cx="685800" cy="685800"/>
          </a:xfrm>
          <a:prstGeom prst="ellipse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Aptos"/>
              </a:defRPr>
            </a:pPr>
            <a:r>
              <a:t>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31552" y="2240280"/>
            <a:ext cx="1874520" cy="50292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1">
                <a:solidFill>
                  <a:srgbClr val="003057"/>
                </a:solidFill>
                <a:latin typeface="Aptos"/>
              </a:defRPr>
            </a:pPr>
            <a:r>
              <a:t>Records updated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158984" y="2880360"/>
            <a:ext cx="1819656" cy="13258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200" b="0">
                <a:solidFill>
                  <a:srgbClr val="202A31"/>
                </a:solidFill>
                <a:latin typeface="Aptos"/>
              </a:defRPr>
            </a:pPr>
            <a:r>
              <a:t>Outcomes are documented in EMIS with escalation if needed.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" y="5166360"/>
            <a:ext cx="9966960" cy="41148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500" b="0">
                <a:solidFill>
                  <a:srgbClr val="5E6A71"/>
                </a:solidFill>
                <a:latin typeface="Aptos"/>
              </a:defRPr>
            </a:pPr>
            <a:r>
              <a:t>The aim is to make it easy for practices to engage while ensuring patients receive a consistent and high-quality review.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510528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50">
                <a:solidFill>
                  <a:srgbClr val="5E6A71"/>
                </a:solidFill>
                <a:latin typeface="Aptos"/>
              </a:defRPr>
            </a:pPr>
            <a:r>
              <a:t>Coventry and Rugby GP Alliance | SMI Annual Health Check Service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E59B251-9BE4-FFC3-1FED-DB8549344212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247" y="5404104"/>
            <a:ext cx="691097" cy="892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502920" y="329184"/>
            <a:ext cx="11155680" cy="502920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3000" b="1">
                <a:solidFill>
                  <a:srgbClr val="003057"/>
                </a:solidFill>
                <a:latin typeface="Aptos Display"/>
              </a:defRPr>
            </a:pPr>
            <a:r>
              <a:t>Next steps and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1207" y="868680"/>
            <a:ext cx="10607040" cy="347472"/>
          </a:xfrm>
          <a:prstGeom prst="rect">
            <a:avLst/>
          </a:prstGeom>
          <a:noFill/>
        </p:spPr>
        <p:txBody>
          <a:bodyPr wrap="none" tIns="0" bIns="0">
            <a:spAutoFit/>
          </a:bodyPr>
          <a:lstStyle/>
          <a:p>
            <a:pPr>
              <a:defRPr sz="1400">
                <a:solidFill>
                  <a:srgbClr val="5E6A71"/>
                </a:solidFill>
                <a:latin typeface="Aptos"/>
              </a:defRPr>
            </a:pPr>
            <a:r>
              <a:t>What would help your practice make best use of the service?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77240" y="1417320"/>
            <a:ext cx="5074920" cy="4160520"/>
          </a:xfrm>
          <a:prstGeom prst="roundRect">
            <a:avLst/>
          </a:prstGeom>
          <a:solidFill>
            <a:srgbClr val="DEF4F2"/>
          </a:solidFill>
          <a:ln>
            <a:solidFill>
              <a:srgbClr val="C8E1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97280" y="1783080"/>
            <a:ext cx="4434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2200" b="1">
                <a:solidFill>
                  <a:srgbClr val="003057"/>
                </a:solidFill>
                <a:latin typeface="Aptos"/>
              </a:defRPr>
            </a:pPr>
            <a:r>
              <a:t>To get started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377440"/>
            <a:ext cx="4434840" cy="1738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50">
                <a:solidFill>
                  <a:srgbClr val="202A31"/>
                </a:solidFill>
                <a:latin typeface="Aptos"/>
              </a:defRPr>
            </a:pPr>
            <a:r>
              <a:rPr dirty="0"/>
              <a:t>Confirm your practice would like to use the service</a:t>
            </a:r>
          </a:p>
          <a:p>
            <a:pPr>
              <a:spcAft>
                <a:spcPts val="800"/>
              </a:spcAft>
              <a:defRPr sz="1450">
                <a:solidFill>
                  <a:srgbClr val="202A31"/>
                </a:solidFill>
                <a:latin typeface="Aptos"/>
              </a:defRPr>
            </a:pPr>
            <a:r>
              <a:rPr dirty="0"/>
              <a:t>Agree</a:t>
            </a:r>
            <a:r>
              <a:rPr lang="en-GB" dirty="0"/>
              <a:t> practice</a:t>
            </a:r>
            <a:r>
              <a:rPr dirty="0"/>
              <a:t> room availability an</a:t>
            </a:r>
            <a:r>
              <a:rPr lang="en-GB" dirty="0"/>
              <a:t>d and frequency of clinics</a:t>
            </a:r>
          </a:p>
          <a:p>
            <a:pPr>
              <a:spcAft>
                <a:spcPts val="800"/>
              </a:spcAft>
              <a:defRPr sz="1450">
                <a:solidFill>
                  <a:srgbClr val="202A31"/>
                </a:solidFill>
                <a:latin typeface="Aptos"/>
              </a:defRPr>
            </a:pPr>
            <a:r>
              <a:rPr lang="en-GB" dirty="0"/>
              <a:t>Share</a:t>
            </a:r>
            <a:r>
              <a:rPr dirty="0"/>
              <a:t> key contacts</a:t>
            </a:r>
            <a:r>
              <a:rPr lang="en-GB" dirty="0"/>
              <a:t> for the practice</a:t>
            </a:r>
            <a:endParaRPr dirty="0"/>
          </a:p>
          <a:p>
            <a:pPr>
              <a:spcAft>
                <a:spcPts val="800"/>
              </a:spcAft>
              <a:defRPr sz="1450">
                <a:solidFill>
                  <a:srgbClr val="202A31"/>
                </a:solidFill>
                <a:latin typeface="Aptos"/>
              </a:defRPr>
            </a:pPr>
            <a:r>
              <a:rPr dirty="0"/>
              <a:t>CRGPA will support delivery and keep you updated</a:t>
            </a:r>
            <a:r>
              <a:rPr lang="en-GB" dirty="0"/>
              <a:t> on progress throughout the year</a:t>
            </a:r>
            <a:endParaRPr dirty="0"/>
          </a:p>
        </p:txBody>
      </p:sp>
      <p:sp>
        <p:nvSpPr>
          <p:cNvPr id="8" name="Rounded Rectangle 7"/>
          <p:cNvSpPr/>
          <p:nvPr/>
        </p:nvSpPr>
        <p:spPr>
          <a:xfrm>
            <a:off x="6263640" y="1417320"/>
            <a:ext cx="5166360" cy="4160520"/>
          </a:xfrm>
          <a:prstGeom prst="round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629400" y="1783080"/>
            <a:ext cx="4434840" cy="365760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2200" b="1">
                <a:solidFill>
                  <a:srgbClr val="FFFFFF"/>
                </a:solidFill>
                <a:latin typeface="Aptos"/>
              </a:defRPr>
            </a:pPr>
            <a:r>
              <a:t>Discussion / Q&amp;A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2468880"/>
            <a:ext cx="4526280" cy="107721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>
              <a:defRPr sz="1600" b="0">
                <a:solidFill>
                  <a:srgbClr val="FFFFFF"/>
                </a:solidFill>
                <a:latin typeface="Aptos"/>
              </a:defRPr>
            </a:pPr>
            <a:r>
              <a:rPr dirty="0"/>
              <a:t>• What support would help your practice use the service?</a:t>
            </a:r>
            <a:endParaRPr lang="en-GB" dirty="0"/>
          </a:p>
          <a:p>
            <a:pPr>
              <a:defRPr sz="1600" b="0">
                <a:solidFill>
                  <a:srgbClr val="FFFFFF"/>
                </a:solidFill>
                <a:latin typeface="Aptos"/>
              </a:defRPr>
            </a:pPr>
            <a:r>
              <a:rPr lang="en-GB" dirty="0"/>
              <a:t>• Is there anything that would make sign-up easier?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29400" y="4480560"/>
            <a:ext cx="4297680" cy="502920"/>
          </a:xfrm>
          <a:prstGeom prst="roundRect">
            <a:avLst/>
          </a:prstGeom>
          <a:solidFill>
            <a:srgbClr val="0096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300" b="1">
                <a:solidFill>
                  <a:srgbClr val="FFFFFF"/>
                </a:solidFill>
                <a:latin typeface="Aptos"/>
              </a:defRPr>
            </a:pPr>
            <a:r>
              <a:t>Contact: crgpa.healthchecks@nhs.net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9400" y="5047488"/>
            <a:ext cx="4434840" cy="292388"/>
          </a:xfrm>
          <a:prstGeom prst="rect">
            <a:avLst/>
          </a:prstGeom>
          <a:noFill/>
        </p:spPr>
        <p:txBody>
          <a:bodyPr wrap="square" lIns="45720" rIns="45720">
            <a:spAutoFit/>
          </a:bodyPr>
          <a:lstStyle/>
          <a:p>
            <a:pPr algn="ctr">
              <a:defRPr sz="1300" b="0">
                <a:solidFill>
                  <a:srgbClr val="FFFFFF"/>
                </a:solidFill>
                <a:latin typeface="Aptos"/>
              </a:defRPr>
            </a:pPr>
            <a:r>
              <a:rPr dirty="0"/>
              <a:t>Tel: 02477 710981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510528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50">
                <a:solidFill>
                  <a:srgbClr val="5E6A71"/>
                </a:solidFill>
                <a:latin typeface="Aptos"/>
              </a:defRPr>
            </a:pPr>
            <a:r>
              <a:t>Coventry and Rugby GP Alliance | SMI Annual Health Check Service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F5EC030-C222-1ED2-72DF-EEBED9D93D3C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1867" y="5494337"/>
            <a:ext cx="766763" cy="9899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547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Faulkner Nicola (APR) NHS Coventry &amp; Rugby GP Alliance</dc:creator>
  <cp:keywords/>
  <dc:description>generated using python-pptx</dc:description>
  <cp:lastModifiedBy>TOWERS, Donna (COVENTRY &amp; RUGBY GP ALLIANCE LIMITED)</cp:lastModifiedBy>
  <cp:revision>3</cp:revision>
  <dcterms:created xsi:type="dcterms:W3CDTF">2013-01-27T09:14:16Z</dcterms:created>
  <dcterms:modified xsi:type="dcterms:W3CDTF">2026-06-10T08:05:05Z</dcterms:modified>
  <cp:category/>
</cp:coreProperties>
</file>