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61" r:id="rId5"/>
    <p:sldId id="272" r:id="rId6"/>
    <p:sldId id="324" r:id="rId7"/>
    <p:sldId id="312" r:id="rId8"/>
    <p:sldId id="317" r:id="rId9"/>
    <p:sldId id="318" r:id="rId10"/>
    <p:sldId id="319" r:id="rId11"/>
    <p:sldId id="311" r:id="rId12"/>
    <p:sldId id="323" r:id="rId13"/>
    <p:sldId id="322" r:id="rId14"/>
    <p:sldId id="320" r:id="rId15"/>
    <p:sldId id="313" r:id="rId16"/>
    <p:sldId id="314" r:id="rId17"/>
    <p:sldId id="325" r:id="rId18"/>
    <p:sldId id="315" r:id="rId19"/>
    <p:sldId id="32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8D8"/>
    <a:srgbClr val="81BA28"/>
    <a:srgbClr val="0073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75065" autoAdjust="0"/>
  </p:normalViewPr>
  <p:slideViewPr>
    <p:cSldViewPr snapToGrid="0">
      <p:cViewPr varScale="1">
        <p:scale>
          <a:sx n="83" d="100"/>
          <a:sy n="83" d="100"/>
        </p:scale>
        <p:origin x="1596" y="84"/>
      </p:cViewPr>
      <p:guideLst/>
    </p:cSldViewPr>
  </p:slideViewPr>
  <p:notesTextViewPr>
    <p:cViewPr>
      <p:scale>
        <a:sx n="1" d="1"/>
        <a:sy n="1" d="1"/>
      </p:scale>
      <p:origin x="0" y="0"/>
    </p:cViewPr>
  </p:notesTextViewPr>
  <p:notesViewPr>
    <p:cSldViewPr snapToGrid="0">
      <p:cViewPr varScale="1">
        <p:scale>
          <a:sx n="96" d="100"/>
          <a:sy n="96" d="100"/>
        </p:scale>
        <p:origin x="363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BE5048-B1CE-9F32-4108-96DB8B0C32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5C99857-7B87-83A8-E911-E47DE7747D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C39368-EE09-4558-A9FE-43874F23C548}" type="datetimeFigureOut">
              <a:rPr lang="en-GB" smtClean="0"/>
              <a:t>10/06/2026</a:t>
            </a:fld>
            <a:endParaRPr lang="en-GB"/>
          </a:p>
        </p:txBody>
      </p:sp>
      <p:sp>
        <p:nvSpPr>
          <p:cNvPr id="4" name="Footer Placeholder 3">
            <a:extLst>
              <a:ext uri="{FF2B5EF4-FFF2-40B4-BE49-F238E27FC236}">
                <a16:creationId xmlns:a16="http://schemas.microsoft.com/office/drawing/2014/main" id="{2649BC03-1F73-17F3-1C04-F06833A16D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1C07BF8-08CA-8AC7-D911-FD67AD0E38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A1AEB0-B6BE-42FF-8565-F5ECA3E406F2}" type="slidenum">
              <a:rPr lang="en-GB" smtClean="0"/>
              <a:t>‹#›</a:t>
            </a:fld>
            <a:endParaRPr lang="en-GB"/>
          </a:p>
        </p:txBody>
      </p:sp>
    </p:spTree>
    <p:extLst>
      <p:ext uri="{BB962C8B-B14F-4D97-AF65-F5344CB8AC3E}">
        <p14:creationId xmlns:p14="http://schemas.microsoft.com/office/powerpoint/2010/main" val="1878922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1119B-7E68-4FF3-9593-ED79F3514BE5}" type="datetimeFigureOut">
              <a:rPr lang="en-GB" smtClean="0"/>
              <a:t>10/06/2026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8CD5F-3DCA-4BCC-A2A9-D11249E0ECD3}" type="slidenum">
              <a:rPr lang="en-GB" smtClean="0"/>
              <a:t>‹#›</a:t>
            </a:fld>
            <a:endParaRPr lang="en-GB"/>
          </a:p>
        </p:txBody>
      </p:sp>
    </p:spTree>
    <p:extLst>
      <p:ext uri="{BB962C8B-B14F-4D97-AF65-F5344CB8AC3E}">
        <p14:creationId xmlns:p14="http://schemas.microsoft.com/office/powerpoint/2010/main" val="3856146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of the 43 areas will be allocated a programme lead who will work with existing local services to set up a new neighbourhood health service.</a:t>
            </a:r>
          </a:p>
          <a:p>
            <a:endParaRPr lang="en-GB" dirty="0"/>
          </a:p>
          <a:p>
            <a:r>
              <a:rPr lang="en-GB" dirty="0"/>
              <a:t>The leads, using general practice as the cornerstone, will draw together a range of professions to develop a neighbourhood health team consisting of community nurses, hospital doctors, social care workers, pharmacists, dentists, optometrists, paramedics, social prescribers, local government organisations and the voluntary sector - giving people easier access to the right care and support on their doorstep.</a:t>
            </a:r>
          </a:p>
          <a:p>
            <a:endParaRPr lang="en-GB" dirty="0"/>
          </a:p>
          <a:p>
            <a:r>
              <a:rPr lang="en-GB" dirty="0"/>
              <a:t>Neighbourhood health will benefit patients by providing end-to-end care and tailored support, looking beyond the condition at wider causes of health issues, helping to avoid unnecessary trips to hospital, prevent complications and avoid the frustration of being passed around the system.</a:t>
            </a:r>
          </a:p>
          <a:p>
            <a:endParaRPr lang="en-GB" dirty="0"/>
          </a:p>
          <a:p>
            <a:r>
              <a:rPr lang="en-GB" dirty="0"/>
              <a:t>They will initially focus on supporting people with long-term conditions such as diabetes, arthritis, angina, high blood pressure, MS or epilepsy - in areas with the highest deprivation. As the programme grows, it will expand to support other patients and priority cohorts.</a:t>
            </a:r>
          </a:p>
          <a:p>
            <a:endParaRPr lang="en-GB" dirty="0"/>
          </a:p>
          <a:p>
            <a:r>
              <a:rPr lang="en-GB" dirty="0"/>
              <a:t>The programme builds on examples of local best practice highlighted in the 10 Year Health Plan, where some patients are already benefiting from a joined-up neighbourhood approach. This scheme will bring the best of the NHS to the rest of the NHS. </a:t>
            </a:r>
          </a:p>
          <a:p>
            <a:endParaRPr lang="en-GB" dirty="0"/>
          </a:p>
          <a:p>
            <a:r>
              <a:rPr lang="en-GB" dirty="0"/>
              <a:t>The wave 1 programme is backed by £10 million and will begin on 9 September 2025, with the ambition to scale up more services over the course of the next year. This first wave will cover 43 sites across England, from Cornwall and the Isles of Scilly in the south-west to Sunderland in the north-east, ensuring communities nationwide can benefit from these new services.</a:t>
            </a:r>
          </a:p>
          <a:p>
            <a:endParaRPr lang="en-GB" dirty="0"/>
          </a:p>
          <a:p>
            <a:r>
              <a:rPr lang="en-GB" dirty="0"/>
              <a:t>Health and Social Care Secretary Wes Streeting said:</a:t>
            </a:r>
          </a:p>
          <a:p>
            <a:endParaRPr lang="en-GB" dirty="0"/>
          </a:p>
          <a:p>
            <a:r>
              <a:rPr lang="en-GB" dirty="0"/>
              <a:t>We are building an NHS fit for the future, one that fits around people’s lives and is an integral part of their community.</a:t>
            </a:r>
          </a:p>
          <a:p>
            <a:endParaRPr lang="en-GB" dirty="0"/>
          </a:p>
          <a:p>
            <a:r>
              <a:rPr lang="en-GB" dirty="0"/>
              <a:t>Neighbourhood health services fundamentally reimagine how the NHS works - bringing care closer to home while helping to tackle this nation’s shameful health inequalities. </a:t>
            </a:r>
          </a:p>
          <a:p>
            <a:endParaRPr lang="en-GB" dirty="0"/>
          </a:p>
          <a:p>
            <a:r>
              <a:rPr lang="en-GB" dirty="0"/>
              <a:t>Through our Plan for Change, we will stop people from being bounced around a broken system as we get the health service back on its feet.</a:t>
            </a:r>
          </a:p>
        </p:txBody>
      </p:sp>
      <p:sp>
        <p:nvSpPr>
          <p:cNvPr id="4" name="Slide Number Placeholder 3"/>
          <p:cNvSpPr>
            <a:spLocks noGrp="1"/>
          </p:cNvSpPr>
          <p:nvPr>
            <p:ph type="sldNum" sz="quarter" idx="5"/>
          </p:nvPr>
        </p:nvSpPr>
        <p:spPr/>
        <p:txBody>
          <a:bodyPr/>
          <a:lstStyle/>
          <a:p>
            <a:fld id="{FE88CD5F-3DCA-4BCC-A2A9-D11249E0ECD3}" type="slidenum">
              <a:rPr lang="en-GB" smtClean="0"/>
              <a:t>2</a:t>
            </a:fld>
            <a:endParaRPr lang="en-GB"/>
          </a:p>
        </p:txBody>
      </p:sp>
    </p:spTree>
    <p:extLst>
      <p:ext uri="{BB962C8B-B14F-4D97-AF65-F5344CB8AC3E}">
        <p14:creationId xmlns:p14="http://schemas.microsoft.com/office/powerpoint/2010/main" val="4280993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88CD5F-3DCA-4BCC-A2A9-D11249E0ECD3}" type="slidenum">
              <a:rPr lang="en-GB" smtClean="0"/>
              <a:t>11</a:t>
            </a:fld>
            <a:endParaRPr lang="en-GB"/>
          </a:p>
        </p:txBody>
      </p:sp>
    </p:spTree>
    <p:extLst>
      <p:ext uri="{BB962C8B-B14F-4D97-AF65-F5344CB8AC3E}">
        <p14:creationId xmlns:p14="http://schemas.microsoft.com/office/powerpoint/2010/main" val="3033855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NHS England planning guidance has described INTs working across multiple settings delivering patient-centred care for complex conditions, although the specific shape and aims of INTs will be decided locally​4​. To achieve this, “”, the guidance states.</a:t>
            </a:r>
          </a:p>
          <a:p>
            <a:endParaRPr lang="en-GB" dirty="0"/>
          </a:p>
          <a:p>
            <a:r>
              <a:rPr lang="en-GB" dirty="0"/>
              <a:t>Initially, INTs will focus on people with frailty and those who need end-of-life care; people with multiple long-term conditions, such as CVD, diabetes, COPD and dementia; people with cancer; and children/young people.</a:t>
            </a:r>
          </a:p>
          <a:p>
            <a:endParaRPr lang="en-GB" dirty="0"/>
          </a:p>
        </p:txBody>
      </p:sp>
      <p:sp>
        <p:nvSpPr>
          <p:cNvPr id="4" name="Slide Number Placeholder 3"/>
          <p:cNvSpPr>
            <a:spLocks noGrp="1"/>
          </p:cNvSpPr>
          <p:nvPr>
            <p:ph type="sldNum" sz="quarter" idx="5"/>
          </p:nvPr>
        </p:nvSpPr>
        <p:spPr/>
        <p:txBody>
          <a:bodyPr/>
          <a:lstStyle/>
          <a:p>
            <a:fld id="{FE88CD5F-3DCA-4BCC-A2A9-D11249E0ECD3}" type="slidenum">
              <a:rPr lang="en-GB" smtClean="0"/>
              <a:t>12</a:t>
            </a:fld>
            <a:endParaRPr lang="en-GB"/>
          </a:p>
        </p:txBody>
      </p:sp>
    </p:spTree>
    <p:extLst>
      <p:ext uri="{BB962C8B-B14F-4D97-AF65-F5344CB8AC3E}">
        <p14:creationId xmlns:p14="http://schemas.microsoft.com/office/powerpoint/2010/main" val="27027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88CD5F-3DCA-4BCC-A2A9-D11249E0ECD3}" type="slidenum">
              <a:rPr lang="en-GB" smtClean="0"/>
              <a:t>15</a:t>
            </a:fld>
            <a:endParaRPr lang="en-GB"/>
          </a:p>
        </p:txBody>
      </p:sp>
    </p:spTree>
    <p:extLst>
      <p:ext uri="{BB962C8B-B14F-4D97-AF65-F5344CB8AC3E}">
        <p14:creationId xmlns:p14="http://schemas.microsoft.com/office/powerpoint/2010/main" val="236592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97851-C11A-60E1-666E-4C0A58FE9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5F00D-32DA-CC30-D8F6-D661852058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E1E22-6647-B437-5D72-5D2CC6D5DBAB}"/>
              </a:ext>
            </a:extLst>
          </p:cNvPr>
          <p:cNvSpPr>
            <a:spLocks noGrp="1"/>
          </p:cNvSpPr>
          <p:nvPr>
            <p:ph type="body" idx="1"/>
          </p:nvPr>
        </p:nvSpPr>
        <p:spPr/>
        <p:txBody>
          <a:bodyPr/>
          <a:lstStyle/>
          <a:p>
            <a:r>
              <a:rPr lang="en-GB" dirty="0"/>
              <a:t>In January 2025, NHS England set out plans to move to a neighbourhood health service that would “deliver more care at home or closer to home, improve people’s access, experience and outcomes, and ensure the sustainability of health and social care delivery”​</a:t>
            </a:r>
          </a:p>
          <a:p>
            <a:endParaRPr lang="en-GB" dirty="0"/>
          </a:p>
          <a:p>
            <a:r>
              <a:rPr lang="en-GB" dirty="0"/>
              <a:t>It assured that this new approach would alleviate the “fragmentation, poor communication and siloed working” experienced by patients and healthcare professionals, which resulted in “delays, duplication, waste and suboptimal care”​1​.</a:t>
            </a:r>
          </a:p>
          <a:p>
            <a:endParaRPr lang="en-GB" dirty="0"/>
          </a:p>
          <a:p>
            <a:r>
              <a:rPr lang="en-GB" dirty="0"/>
              <a:t>The solution? Neighbourhood health, which promised to “bring care into local communities, convene professionals into patient-centred teams and end fragmentation”​2​. NHS England reiterated this concept in April 2026 when it set out its priorities for the future and asked integrated care boards (ICBs) to outline how they intended to develop neighbourhood care​3​.</a:t>
            </a:r>
          </a:p>
          <a:p>
            <a:endParaRPr lang="en-GB" dirty="0"/>
          </a:p>
        </p:txBody>
      </p:sp>
      <p:sp>
        <p:nvSpPr>
          <p:cNvPr id="4" name="Slide Number Placeholder 3">
            <a:extLst>
              <a:ext uri="{FF2B5EF4-FFF2-40B4-BE49-F238E27FC236}">
                <a16:creationId xmlns:a16="http://schemas.microsoft.com/office/drawing/2014/main" id="{FAA35D61-7B68-F7B5-1389-DC1A1EDF914E}"/>
              </a:ext>
            </a:extLst>
          </p:cNvPr>
          <p:cNvSpPr>
            <a:spLocks noGrp="1"/>
          </p:cNvSpPr>
          <p:nvPr>
            <p:ph type="sldNum" sz="quarter" idx="5"/>
          </p:nvPr>
        </p:nvSpPr>
        <p:spPr/>
        <p:txBody>
          <a:bodyPr/>
          <a:lstStyle/>
          <a:p>
            <a:fld id="{FE88CD5F-3DCA-4BCC-A2A9-D11249E0ECD3}" type="slidenum">
              <a:rPr lang="en-GB" smtClean="0"/>
              <a:t>3</a:t>
            </a:fld>
            <a:endParaRPr lang="en-GB"/>
          </a:p>
        </p:txBody>
      </p:sp>
    </p:spTree>
    <p:extLst>
      <p:ext uri="{BB962C8B-B14F-4D97-AF65-F5344CB8AC3E}">
        <p14:creationId xmlns:p14="http://schemas.microsoft.com/office/powerpoint/2010/main" val="162579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Neighbourhood health is characterised by a focus on collaborative working across the local health system, as well as strengthening prevention and community services. Each neighbourhood will have aims and outcomes specific to their local communities and the population they serve, which are to be set by ICBs between 2027 and 2029​​.</a:t>
            </a:r>
          </a:p>
          <a:p>
            <a:endParaRPr lang="en-GB" dirty="0"/>
          </a:p>
          <a:p>
            <a:r>
              <a:rPr lang="en-GB" dirty="0"/>
              <a:t>In its neighbourhood health framework, published in March 2026, the government said neighbourhood health providers will be incentivised to “deliver effective preventative care that reduces avoidable non-elective admissions, focusing on high-priority cohorts”​.</a:t>
            </a:r>
          </a:p>
          <a:p>
            <a:endParaRPr lang="en-GB" dirty="0"/>
          </a:p>
          <a:p>
            <a:r>
              <a:rPr lang="en-GB" dirty="0"/>
              <a:t>The new system is aimed to rectify an NHS that has “significantly greater spend and investment in hospitals rather than in primary and community care,” the framework said​</a:t>
            </a:r>
          </a:p>
        </p:txBody>
      </p:sp>
      <p:sp>
        <p:nvSpPr>
          <p:cNvPr id="4" name="Slide Number Placeholder 3"/>
          <p:cNvSpPr>
            <a:spLocks noGrp="1"/>
          </p:cNvSpPr>
          <p:nvPr>
            <p:ph type="sldNum" sz="quarter" idx="5"/>
          </p:nvPr>
        </p:nvSpPr>
        <p:spPr/>
        <p:txBody>
          <a:bodyPr/>
          <a:lstStyle/>
          <a:p>
            <a:fld id="{FE88CD5F-3DCA-4BCC-A2A9-D11249E0ECD3}" type="slidenum">
              <a:rPr lang="en-GB" smtClean="0"/>
              <a:t>4</a:t>
            </a:fld>
            <a:endParaRPr lang="en-GB"/>
          </a:p>
        </p:txBody>
      </p:sp>
    </p:spTree>
    <p:extLst>
      <p:ext uri="{BB962C8B-B14F-4D97-AF65-F5344CB8AC3E}">
        <p14:creationId xmlns:p14="http://schemas.microsoft.com/office/powerpoint/2010/main" val="4162415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7D32-BA6A-C0E0-2CA0-2641F2302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4F08E-662F-C9AC-FC83-C40DC6CE58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7FE3AB-8C8F-2024-D15F-F609DBE0B65B}"/>
              </a:ext>
            </a:extLst>
          </p:cNvPr>
          <p:cNvSpPr>
            <a:spLocks noGrp="1"/>
          </p:cNvSpPr>
          <p:nvPr>
            <p:ph type="body" idx="1"/>
          </p:nvPr>
        </p:nvSpPr>
        <p:spPr/>
        <p:txBody>
          <a:bodyPr/>
          <a:lstStyle/>
          <a:p>
            <a:r>
              <a:rPr lang="en-GB" dirty="0"/>
              <a:t>The neighbourhood health framework defined a neighbourhood as a population within a specific geographical area, the size and shape of which will be agreed with health and wellbeing boards, and local authorities, in 2026/2027</a:t>
            </a:r>
          </a:p>
        </p:txBody>
      </p:sp>
      <p:sp>
        <p:nvSpPr>
          <p:cNvPr id="4" name="Slide Number Placeholder 3">
            <a:extLst>
              <a:ext uri="{FF2B5EF4-FFF2-40B4-BE49-F238E27FC236}">
                <a16:creationId xmlns:a16="http://schemas.microsoft.com/office/drawing/2014/main" id="{32B5E353-03BD-B3DF-663B-5D8C122781CD}"/>
              </a:ext>
            </a:extLst>
          </p:cNvPr>
          <p:cNvSpPr>
            <a:spLocks noGrp="1"/>
          </p:cNvSpPr>
          <p:nvPr>
            <p:ph type="sldNum" sz="quarter" idx="5"/>
          </p:nvPr>
        </p:nvSpPr>
        <p:spPr/>
        <p:txBody>
          <a:bodyPr/>
          <a:lstStyle/>
          <a:p>
            <a:fld id="{FE88CD5F-3DCA-4BCC-A2A9-D11249E0ECD3}" type="slidenum">
              <a:rPr lang="en-GB" smtClean="0"/>
              <a:t>5</a:t>
            </a:fld>
            <a:endParaRPr lang="en-GB"/>
          </a:p>
        </p:txBody>
      </p:sp>
    </p:spTree>
    <p:extLst>
      <p:ext uri="{BB962C8B-B14F-4D97-AF65-F5344CB8AC3E}">
        <p14:creationId xmlns:p14="http://schemas.microsoft.com/office/powerpoint/2010/main" val="305297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472D1-13A4-91BF-BA98-C6460CD66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2F1D1-501F-6342-3FB5-04A9010127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E5985-66D5-CB11-FADF-D6A936C6176B}"/>
              </a:ext>
            </a:extLst>
          </p:cNvPr>
          <p:cNvSpPr>
            <a:spLocks noGrp="1"/>
          </p:cNvSpPr>
          <p:nvPr>
            <p:ph type="body" idx="1"/>
          </p:nvPr>
        </p:nvSpPr>
        <p:spPr/>
        <p:txBody>
          <a:bodyPr/>
          <a:lstStyle/>
          <a:p>
            <a:r>
              <a:rPr lang="en-GB" dirty="0"/>
              <a:t>In 2014, NHS England put forward the idea of localised healthcare in its ‘Five-year forward view’, which was followed a year later by guidance on moving care closer to home​5,6​. Then, in 2019, the term ‘neighbourhood teams’ was used in the NHS long-term plan to describe multidisciplinary teams working within primary care networks (PCNs)​7​.</a:t>
            </a:r>
          </a:p>
          <a:p>
            <a:endParaRPr lang="en-GB" dirty="0"/>
          </a:p>
          <a:p>
            <a:r>
              <a:rPr lang="en-GB" dirty="0"/>
              <a:t>Focus on local health systems was renewed by Lord Darzi’s independent investigation into the NHS in England, published in September 2024​8​. </a:t>
            </a:r>
          </a:p>
          <a:p>
            <a:endParaRPr lang="en-GB" dirty="0"/>
          </a:p>
          <a:p>
            <a:r>
              <a:rPr lang="en-GB" dirty="0"/>
              <a:t>Darzi noted that an ageing population with more complex health needs has created a need for the NHS to shift care for long-term conditions into primary care — accompanied by funding also shifting towards local services — and to build integrated multidisciplinary teams across providers and settings​​.</a:t>
            </a:r>
          </a:p>
          <a:p>
            <a:endParaRPr lang="en-GB" dirty="0"/>
          </a:p>
          <a:p>
            <a:r>
              <a:rPr lang="en-GB" dirty="0"/>
              <a:t>Building on this, the ten-year health plan — published in July 2025 — introduced the idea of the NHS as a ‘neighbourhood health service’, making care easier for patients to access and navigate​​.</a:t>
            </a:r>
          </a:p>
          <a:p>
            <a:endParaRPr lang="en-GB" dirty="0"/>
          </a:p>
          <a:p>
            <a:r>
              <a:rPr lang="en-GB" dirty="0"/>
              <a:t>To shift care from hospital to the community, NHS England promised patients it would “bring the NHS to you — in your community, including homes and high streets”​​. </a:t>
            </a:r>
          </a:p>
          <a:p>
            <a:endParaRPr lang="en-GB" dirty="0"/>
          </a:p>
          <a:p>
            <a:r>
              <a:rPr lang="en-GB" dirty="0"/>
              <a:t>It also pledged to introduce a “neighbourhood health centre” in every community, “with multidisciplinary teams working together under one roof”</a:t>
            </a:r>
          </a:p>
        </p:txBody>
      </p:sp>
      <p:sp>
        <p:nvSpPr>
          <p:cNvPr id="4" name="Slide Number Placeholder 3">
            <a:extLst>
              <a:ext uri="{FF2B5EF4-FFF2-40B4-BE49-F238E27FC236}">
                <a16:creationId xmlns:a16="http://schemas.microsoft.com/office/drawing/2014/main" id="{7E7AE46D-A907-3407-1546-B736F203AC5D}"/>
              </a:ext>
            </a:extLst>
          </p:cNvPr>
          <p:cNvSpPr>
            <a:spLocks noGrp="1"/>
          </p:cNvSpPr>
          <p:nvPr>
            <p:ph type="sldNum" sz="quarter" idx="5"/>
          </p:nvPr>
        </p:nvSpPr>
        <p:spPr/>
        <p:txBody>
          <a:bodyPr/>
          <a:lstStyle/>
          <a:p>
            <a:fld id="{FE88CD5F-3DCA-4BCC-A2A9-D11249E0ECD3}" type="slidenum">
              <a:rPr lang="en-GB" smtClean="0"/>
              <a:t>6</a:t>
            </a:fld>
            <a:endParaRPr lang="en-GB"/>
          </a:p>
        </p:txBody>
      </p:sp>
    </p:spTree>
    <p:extLst>
      <p:ext uri="{BB962C8B-B14F-4D97-AF65-F5344CB8AC3E}">
        <p14:creationId xmlns:p14="http://schemas.microsoft.com/office/powerpoint/2010/main" val="3509045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F8C35-715D-E589-E399-4FE2A8C33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AC23A-603C-3580-377C-EFAFE9495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12D0F2-DD08-4208-F954-0262D25F8802}"/>
              </a:ext>
            </a:extLst>
          </p:cNvPr>
          <p:cNvSpPr>
            <a:spLocks noGrp="1"/>
          </p:cNvSpPr>
          <p:nvPr>
            <p:ph type="body" idx="1"/>
          </p:nvPr>
        </p:nvSpPr>
        <p:spPr/>
        <p:txBody>
          <a:bodyPr/>
          <a:lstStyle/>
          <a:p>
            <a:r>
              <a:rPr lang="en-GB" dirty="0"/>
              <a:t>Neighbourhood health centres (NHCs) “will be the place to go for most health needs in every community”, NHS England guidance says, as “a key physical and operational tool to support the neighbourhood health model, alongside care delivered in people’s homes, digitally and in general practice, pharmacies and other community settings”​</a:t>
            </a:r>
          </a:p>
          <a:p>
            <a:r>
              <a:rPr lang="en-GB" dirty="0"/>
              <a:t>​.</a:t>
            </a:r>
          </a:p>
          <a:p>
            <a:endParaRPr lang="en-GB" dirty="0"/>
          </a:p>
          <a:p>
            <a:r>
              <a:rPr lang="en-GB" dirty="0"/>
              <a:t>They will serve a population of around 50,000 people each (i.e. similar to a PCN!), must include an on-site general practice and be open at least 6 days a week for 12 hours a day​.</a:t>
            </a:r>
          </a:p>
          <a:p>
            <a:endParaRPr lang="en-GB" dirty="0"/>
          </a:p>
          <a:p>
            <a:r>
              <a:rPr lang="en-GB" dirty="0"/>
              <a:t>According to the neighbourhood health centre guidance, NHCs could be purpose built or housed in upgraded or refigured GP centres with the addition of mobile units or small satellite sites. They could also be based in repurposed community or civic spaces, such as leisure centres and libraries, or high street retail units​​.</a:t>
            </a:r>
          </a:p>
          <a:p>
            <a:endParaRPr lang="en-GB" dirty="0"/>
          </a:p>
          <a:p>
            <a:r>
              <a:rPr lang="en-GB" dirty="0"/>
              <a:t>The UK government is aiming for the first 27 NHCs to be open by 2027 in areas of England most affected by deprivation. By 2030, it says 120 should be ready, rising to a final total of 250 by 2035</a:t>
            </a:r>
          </a:p>
        </p:txBody>
      </p:sp>
      <p:sp>
        <p:nvSpPr>
          <p:cNvPr id="4" name="Slide Number Placeholder 3">
            <a:extLst>
              <a:ext uri="{FF2B5EF4-FFF2-40B4-BE49-F238E27FC236}">
                <a16:creationId xmlns:a16="http://schemas.microsoft.com/office/drawing/2014/main" id="{191F1CF4-54BB-4A58-BA2C-7164225D4E88}"/>
              </a:ext>
            </a:extLst>
          </p:cNvPr>
          <p:cNvSpPr>
            <a:spLocks noGrp="1"/>
          </p:cNvSpPr>
          <p:nvPr>
            <p:ph type="sldNum" sz="quarter" idx="5"/>
          </p:nvPr>
        </p:nvSpPr>
        <p:spPr/>
        <p:txBody>
          <a:bodyPr/>
          <a:lstStyle/>
          <a:p>
            <a:fld id="{FE88CD5F-3DCA-4BCC-A2A9-D11249E0ECD3}" type="slidenum">
              <a:rPr lang="en-GB" smtClean="0"/>
              <a:t>7</a:t>
            </a:fld>
            <a:endParaRPr lang="en-GB"/>
          </a:p>
        </p:txBody>
      </p:sp>
    </p:spTree>
    <p:extLst>
      <p:ext uri="{BB962C8B-B14F-4D97-AF65-F5344CB8AC3E}">
        <p14:creationId xmlns:p14="http://schemas.microsoft.com/office/powerpoint/2010/main" val="424270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Integrated health organisations (IHOs) will take on “whole population health” contracts – potentially the evolution of advanced foundation trusts​12​. NHS England’s guidance on population health delivery models states that ICBs will oversee these contracts, setting population health outcomes, monitoring delivery against agreed outputs and ensuring quality, choice and waiting lists are maintained​13​. Over time, IHO providers will take on more responsibility for planning care and resource allocation. </a:t>
            </a:r>
          </a:p>
          <a:p>
            <a:endParaRPr lang="en-GB" dirty="0"/>
          </a:p>
        </p:txBody>
      </p:sp>
      <p:sp>
        <p:nvSpPr>
          <p:cNvPr id="4" name="Slide Number Placeholder 3"/>
          <p:cNvSpPr>
            <a:spLocks noGrp="1"/>
          </p:cNvSpPr>
          <p:nvPr>
            <p:ph type="sldNum" sz="quarter" idx="5"/>
          </p:nvPr>
        </p:nvSpPr>
        <p:spPr/>
        <p:txBody>
          <a:bodyPr/>
          <a:lstStyle/>
          <a:p>
            <a:fld id="{FE88CD5F-3DCA-4BCC-A2A9-D11249E0ECD3}" type="slidenum">
              <a:rPr lang="en-GB" smtClean="0"/>
              <a:t>8</a:t>
            </a:fld>
            <a:endParaRPr lang="en-GB"/>
          </a:p>
        </p:txBody>
      </p:sp>
    </p:spTree>
    <p:extLst>
      <p:ext uri="{BB962C8B-B14F-4D97-AF65-F5344CB8AC3E}">
        <p14:creationId xmlns:p14="http://schemas.microsoft.com/office/powerpoint/2010/main" val="1703487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Single Neighbourhood Providers (SNPs) are integrated health service bodies introduced by NHS England to coordinate care for local populations of 30,000 to 50,000. Rather than relying on fragmented, individual GP contracts, SNPs unify services like mental health, social care, and community diagnostics under a single accountable team. They must deliver care to the population within the neighbourhood and may be an evolution of PCNs, able to take on contracts outside of nationally determined general practice contracts.</a:t>
            </a:r>
          </a:p>
          <a:p>
            <a:r>
              <a:rPr lang="en-GB" dirty="0"/>
              <a:t>The SNP model shifts primary care away from traditional, separate practices into a cohesive "network" capable of holding comprehensive, population-based contracts.</a:t>
            </a:r>
          </a:p>
          <a:p>
            <a:r>
              <a:rPr lang="en-GB" dirty="0"/>
              <a:t>Key Features of the SNP Model:</a:t>
            </a:r>
          </a:p>
          <a:p>
            <a:r>
              <a:rPr lang="en-GB" dirty="0"/>
              <a:t>Unified Governance: Consolidates network-level services, staff, data, and quality systems under one accountable roof.</a:t>
            </a:r>
          </a:p>
          <a:p>
            <a:r>
              <a:rPr lang="en-GB" dirty="0"/>
              <a:t>Localised Care: Focuses on community-based preventative care, health inequalities, and bringing out-of-hospital services closer to home.</a:t>
            </a:r>
          </a:p>
          <a:p>
            <a:r>
              <a:rPr lang="en-GB" dirty="0"/>
              <a:t>Integrated Teams: Brings together GPs, community pharmacies, district nurses, social care workers, and the voluntary sector</a:t>
            </a:r>
          </a:p>
        </p:txBody>
      </p:sp>
      <p:sp>
        <p:nvSpPr>
          <p:cNvPr id="4" name="Slide Number Placeholder 3"/>
          <p:cNvSpPr>
            <a:spLocks noGrp="1"/>
          </p:cNvSpPr>
          <p:nvPr>
            <p:ph type="sldNum" sz="quarter" idx="5"/>
          </p:nvPr>
        </p:nvSpPr>
        <p:spPr/>
        <p:txBody>
          <a:bodyPr/>
          <a:lstStyle/>
          <a:p>
            <a:fld id="{FE88CD5F-3DCA-4BCC-A2A9-D11249E0ECD3}" type="slidenum">
              <a:rPr lang="en-GB" smtClean="0"/>
              <a:t>9</a:t>
            </a:fld>
            <a:endParaRPr lang="en-GB"/>
          </a:p>
        </p:txBody>
      </p:sp>
    </p:spTree>
    <p:extLst>
      <p:ext uri="{BB962C8B-B14F-4D97-AF65-F5344CB8AC3E}">
        <p14:creationId xmlns:p14="http://schemas.microsoft.com/office/powerpoint/2010/main" val="3130572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Multi-neighbourhood providers (MNPs) will be responsible for more than one neighbourhood — likely a population of 250,000 or more, the neighbourhood health framework suggests​​. </a:t>
            </a:r>
          </a:p>
          <a:p>
            <a:endParaRPr lang="en-GB" dirty="0"/>
          </a:p>
          <a:p>
            <a:r>
              <a:rPr lang="en-GB" dirty="0"/>
              <a:t>“MNPs will use their scale to design and co-ordinate the neighbourhood health services in their footprint, which may include delivering services directly at a larger scale than a neighbourhood, or ‘filling in’ services where it is locally agreed to be more appropriate for an MNP to deliver,” the government says in its neighbourhood health framework</a:t>
            </a:r>
          </a:p>
          <a:p>
            <a:endParaRPr lang="en-GB" dirty="0"/>
          </a:p>
          <a:p>
            <a:r>
              <a:rPr lang="en-GB" dirty="0"/>
              <a:t>The primary entities coordinating multi-neighbourhood and integrated care across the region include:1. University Hospitals Coventry and Warwickshire (UHCW) NHS </a:t>
            </a:r>
            <a:r>
              <a:rPr lang="en-GB" dirty="0" err="1"/>
              <a:t>TrustUHCW</a:t>
            </a:r>
            <a:r>
              <a:rPr lang="en-GB" dirty="0"/>
              <a:t> serves as the lead provider for the Coventry Community Integrator contract. They partner with local authorities and GP networks to deliver care closer to where people </a:t>
            </a:r>
            <a:r>
              <a:rPr lang="en-GB" dirty="0" err="1"/>
              <a:t>live.Focus</a:t>
            </a:r>
            <a:r>
              <a:rPr lang="en-GB" dirty="0"/>
              <a:t>: Joined-up adult community health services, complex care, and urgent community </a:t>
            </a:r>
            <a:r>
              <a:rPr lang="en-GB" dirty="0" err="1"/>
              <a:t>response.Website</a:t>
            </a:r>
            <a:r>
              <a:rPr lang="en-GB" dirty="0"/>
              <a:t>: ⁠Coventry Neighbourhood Health2. </a:t>
            </a:r>
          </a:p>
          <a:p>
            <a:r>
              <a:rPr lang="en-GB" dirty="0"/>
              <a:t>Coventry and Warwickshire Integrated Care Board (ICB)The ICB leads the strategic development of Integrated Neighbourhood Teams (INTs) across the entire region. They work alongside local authorities and charities to tailor services to specific local geographies.</a:t>
            </a:r>
          </a:p>
          <a:p>
            <a:r>
              <a:rPr lang="en-GB" dirty="0"/>
              <a:t>Focus: Place-based partnerships aligning health, housing, and social </a:t>
            </a:r>
            <a:r>
              <a:rPr lang="en-GB" dirty="0" err="1"/>
              <a:t>care.Website</a:t>
            </a:r>
            <a:r>
              <a:rPr lang="en-GB" dirty="0"/>
              <a:t>: ⁠Coventry &amp; Warwickshire Places . </a:t>
            </a:r>
          </a:p>
          <a:p>
            <a:r>
              <a:rPr lang="en-GB" dirty="0"/>
              <a:t>Coventry &amp; Warwickshire Integrated Primary Care (IPC)This not-for-profit organisation unites local GP federations and at-scale providers to deliver specialised services across the whole region's 1 million patient </a:t>
            </a:r>
            <a:r>
              <a:rPr lang="en-GB" dirty="0" err="1"/>
              <a:t>base.Focus</a:t>
            </a:r>
            <a:r>
              <a:rPr lang="en-GB" dirty="0"/>
              <a:t>: Out-of-hospital specialist services, extended primary care access, and waiting list </a:t>
            </a:r>
            <a:r>
              <a:rPr lang="en-GB" dirty="0" err="1"/>
              <a:t>reduction.Website</a:t>
            </a:r>
            <a:r>
              <a:rPr lang="en-GB" dirty="0"/>
              <a:t>: ⁠Coventry &amp; Warwickshire Integrated Primary Care. </a:t>
            </a:r>
          </a:p>
          <a:p>
            <a:r>
              <a:rPr lang="en-GB" dirty="0"/>
              <a:t>Coventry and Warwickshire Partnership NHS Trust (CWPT)CWPT provides specialized community and mental health services operating across multiple neighbourhoods and </a:t>
            </a:r>
            <a:r>
              <a:rPr lang="en-GB" dirty="0" err="1"/>
              <a:t>counties.Focus</a:t>
            </a:r>
            <a:r>
              <a:rPr lang="en-GB" dirty="0"/>
              <a:t>: Adult and older adult mental health, learning disabilities, and youth services (e.g., the Rise CAHMS service).Website: ⁠Adults and Older Adults Mental Health </a:t>
            </a:r>
            <a:r>
              <a:rPr lang="en-GB" dirty="0" err="1"/>
              <a:t>ServicesTo</a:t>
            </a:r>
            <a:r>
              <a:rPr lang="en-GB" dirty="0"/>
              <a:t> learn more about how the UK's new National Neighbourhood Health Implementation Programme (NNHIP) is operating in this area, you can review the official ⁠Neighbourhood Health Framework.</a:t>
            </a:r>
          </a:p>
        </p:txBody>
      </p:sp>
      <p:sp>
        <p:nvSpPr>
          <p:cNvPr id="4" name="Slide Number Placeholder 3"/>
          <p:cNvSpPr>
            <a:spLocks noGrp="1"/>
          </p:cNvSpPr>
          <p:nvPr>
            <p:ph type="sldNum" sz="quarter" idx="5"/>
          </p:nvPr>
        </p:nvSpPr>
        <p:spPr/>
        <p:txBody>
          <a:bodyPr/>
          <a:lstStyle/>
          <a:p>
            <a:fld id="{FE88CD5F-3DCA-4BCC-A2A9-D11249E0ECD3}" type="slidenum">
              <a:rPr lang="en-GB" smtClean="0"/>
              <a:t>10</a:t>
            </a:fld>
            <a:endParaRPr lang="en-GB"/>
          </a:p>
        </p:txBody>
      </p:sp>
    </p:spTree>
    <p:extLst>
      <p:ext uri="{BB962C8B-B14F-4D97-AF65-F5344CB8AC3E}">
        <p14:creationId xmlns:p14="http://schemas.microsoft.com/office/powerpoint/2010/main" val="3632779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B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AEEC53-76FB-DC1D-015E-82A3D2A7470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4" name="Date Placeholder 3">
            <a:extLst>
              <a:ext uri="{FF2B5EF4-FFF2-40B4-BE49-F238E27FC236}">
                <a16:creationId xmlns:a16="http://schemas.microsoft.com/office/drawing/2014/main" id="{C687F756-EA60-F7DA-AC31-EB9A79974DA4}"/>
              </a:ext>
            </a:extLst>
          </p:cNvPr>
          <p:cNvSpPr>
            <a:spLocks noGrp="1"/>
          </p:cNvSpPr>
          <p:nvPr>
            <p:ph type="dt" sz="half" idx="10"/>
          </p:nvPr>
        </p:nvSpPr>
        <p:spPr/>
        <p:txBody>
          <a:bodyPr/>
          <a:lstStyle/>
          <a:p>
            <a:fld id="{A95CE376-3A07-475E-9C3B-A8AEF2E00A24}" type="datetimeFigureOut">
              <a:rPr lang="en-GB" smtClean="0"/>
              <a:t>10/06/2026</a:t>
            </a:fld>
            <a:endParaRPr lang="en-GB"/>
          </a:p>
        </p:txBody>
      </p:sp>
      <p:sp>
        <p:nvSpPr>
          <p:cNvPr id="5" name="Footer Placeholder 4">
            <a:extLst>
              <a:ext uri="{FF2B5EF4-FFF2-40B4-BE49-F238E27FC236}">
                <a16:creationId xmlns:a16="http://schemas.microsoft.com/office/drawing/2014/main" id="{85DE071D-346B-71DE-B8B1-3D4A1C634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72269-C0EA-225C-6E02-ADC6D96891BC}"/>
              </a:ext>
            </a:extLst>
          </p:cNvPr>
          <p:cNvSpPr>
            <a:spLocks noGrp="1"/>
          </p:cNvSpPr>
          <p:nvPr>
            <p:ph type="sldNum" sz="quarter" idx="12"/>
          </p:nvPr>
        </p:nvSpPr>
        <p:spPr/>
        <p:txBody>
          <a:bodyPr/>
          <a:lstStyle/>
          <a:p>
            <a:fld id="{BACA1FBB-2F97-4BC6-8362-FF3076AE1C8F}" type="slidenum">
              <a:rPr lang="en-GB" smtClean="0"/>
              <a:t>‹#›</a:t>
            </a:fld>
            <a:endParaRPr lang="en-GB"/>
          </a:p>
        </p:txBody>
      </p:sp>
      <p:sp>
        <p:nvSpPr>
          <p:cNvPr id="10" name="Picture Placeholder 16">
            <a:extLst>
              <a:ext uri="{FF2B5EF4-FFF2-40B4-BE49-F238E27FC236}">
                <a16:creationId xmlns:a16="http://schemas.microsoft.com/office/drawing/2014/main" id="{36AD3952-83A9-FF91-5BCE-D0F6F0825B99}"/>
              </a:ext>
            </a:extLst>
          </p:cNvPr>
          <p:cNvSpPr>
            <a:spLocks noGrp="1"/>
          </p:cNvSpPr>
          <p:nvPr>
            <p:ph type="pic" sz="quarter" idx="14"/>
          </p:nvPr>
        </p:nvSpPr>
        <p:spPr>
          <a:xfrm>
            <a:off x="6215627" y="-1221990"/>
            <a:ext cx="9514342" cy="9595788"/>
          </a:xfrm>
          <a:prstGeom prst="flowChartConnector">
            <a:avLst/>
          </a:prstGeom>
          <a:solidFill>
            <a:schemeClr val="bg1"/>
          </a:solidFill>
        </p:spPr>
        <p:txBody>
          <a:bodyPr/>
          <a:lstStyle/>
          <a:p>
            <a:endParaRPr lang="en-GB" dirty="0"/>
          </a:p>
        </p:txBody>
      </p:sp>
      <p:sp>
        <p:nvSpPr>
          <p:cNvPr id="14" name="Title 1">
            <a:extLst>
              <a:ext uri="{FF2B5EF4-FFF2-40B4-BE49-F238E27FC236}">
                <a16:creationId xmlns:a16="http://schemas.microsoft.com/office/drawing/2014/main" id="{371037DD-9942-E76C-00B6-09716469296F}"/>
              </a:ext>
            </a:extLst>
          </p:cNvPr>
          <p:cNvSpPr>
            <a:spLocks noGrp="1"/>
          </p:cNvSpPr>
          <p:nvPr>
            <p:ph type="ctrTitle" hasCustomPrompt="1"/>
          </p:nvPr>
        </p:nvSpPr>
        <p:spPr>
          <a:xfrm>
            <a:off x="667658" y="2640468"/>
            <a:ext cx="5196113" cy="1280884"/>
          </a:xfrm>
        </p:spPr>
        <p:txBody>
          <a:bodyPr anchor="b"/>
          <a:lstStyle>
            <a:lvl1pPr algn="l">
              <a:defRPr sz="3400">
                <a:solidFill>
                  <a:schemeClr val="bg1"/>
                </a:solidFill>
              </a:defRPr>
            </a:lvl1pPr>
          </a:lstStyle>
          <a:p>
            <a:r>
              <a:rPr lang="en-US" dirty="0"/>
              <a:t>Main Title Slide (1a)	</a:t>
            </a:r>
            <a:endParaRPr lang="en-GB" dirty="0"/>
          </a:p>
        </p:txBody>
      </p:sp>
      <p:sp>
        <p:nvSpPr>
          <p:cNvPr id="15" name="Subtitle 2">
            <a:extLst>
              <a:ext uri="{FF2B5EF4-FFF2-40B4-BE49-F238E27FC236}">
                <a16:creationId xmlns:a16="http://schemas.microsoft.com/office/drawing/2014/main" id="{443CBFEA-CE2D-4546-5BF2-C0C5DD894D51}"/>
              </a:ext>
            </a:extLst>
          </p:cNvPr>
          <p:cNvSpPr>
            <a:spLocks noGrp="1"/>
          </p:cNvSpPr>
          <p:nvPr>
            <p:ph type="subTitle" idx="1" hasCustomPrompt="1"/>
          </p:nvPr>
        </p:nvSpPr>
        <p:spPr>
          <a:xfrm>
            <a:off x="667658" y="3921352"/>
            <a:ext cx="5196113" cy="1655762"/>
          </a:xfrm>
        </p:spPr>
        <p:txBody>
          <a:bodyPr/>
          <a:lstStyle>
            <a:lvl1pPr marL="0" indent="0" algn="l">
              <a:buNone/>
              <a:defRPr sz="2400">
                <a:solidFill>
                  <a:schemeClr val="bg1"/>
                </a:solidFill>
                <a:latin typeface="Arial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1a. Blue background with single picture</a:t>
            </a:r>
            <a:endParaRPr lang="en-GB" dirty="0"/>
          </a:p>
        </p:txBody>
      </p:sp>
    </p:spTree>
    <p:extLst>
      <p:ext uri="{BB962C8B-B14F-4D97-AF65-F5344CB8AC3E}">
        <p14:creationId xmlns:p14="http://schemas.microsoft.com/office/powerpoint/2010/main" val="53321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rnerStyle66/30L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5D91-8C7E-9D1F-805B-364AA7A63FE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22A5CAF-E11A-5A56-F552-A578358A04DC}"/>
              </a:ext>
            </a:extLst>
          </p:cNvPr>
          <p:cNvSpPr>
            <a:spLocks noGrp="1"/>
          </p:cNvSpPr>
          <p:nvPr>
            <p:ph idx="1"/>
          </p:nvPr>
        </p:nvSpPr>
        <p:spPr>
          <a:xfrm>
            <a:off x="4362450" y="1924050"/>
            <a:ext cx="6991350" cy="384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0915D5-55EA-901C-D25D-2753B6A3813D}"/>
              </a:ext>
            </a:extLst>
          </p:cNvPr>
          <p:cNvSpPr>
            <a:spLocks noGrp="1"/>
          </p:cNvSpPr>
          <p:nvPr>
            <p:ph type="dt" sz="half" idx="10"/>
          </p:nvPr>
        </p:nvSpPr>
        <p:spPr/>
        <p:txBody>
          <a:bodyPr/>
          <a:lstStyle/>
          <a:p>
            <a:fld id="{DE2FEE19-8E1E-4F01-9EAE-BB3483FA33C8}" type="datetimeFigureOut">
              <a:rPr lang="en-GB" smtClean="0"/>
              <a:t>10/06/2026</a:t>
            </a:fld>
            <a:endParaRPr lang="en-GB"/>
          </a:p>
        </p:txBody>
      </p:sp>
      <p:sp>
        <p:nvSpPr>
          <p:cNvPr id="5" name="Footer Placeholder 4">
            <a:extLst>
              <a:ext uri="{FF2B5EF4-FFF2-40B4-BE49-F238E27FC236}">
                <a16:creationId xmlns:a16="http://schemas.microsoft.com/office/drawing/2014/main" id="{FFBEE42D-84BD-C8D7-C6B4-A6D9115AD2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A59555-C24C-5EFB-2489-7EEA51AEE1B1}"/>
              </a:ext>
            </a:extLst>
          </p:cNvPr>
          <p:cNvSpPr>
            <a:spLocks noGrp="1"/>
          </p:cNvSpPr>
          <p:nvPr>
            <p:ph type="sldNum" sz="quarter" idx="12"/>
          </p:nvPr>
        </p:nvSpPr>
        <p:spPr/>
        <p:txBody>
          <a:bodyPr/>
          <a:lstStyle/>
          <a:p>
            <a:fld id="{77751646-B302-4E8C-8202-CCBD6C747EED}" type="slidenum">
              <a:rPr lang="en-GB" smtClean="0"/>
              <a:t>‹#›</a:t>
            </a:fld>
            <a:endParaRPr lang="en-GB"/>
          </a:p>
        </p:txBody>
      </p:sp>
      <p:sp>
        <p:nvSpPr>
          <p:cNvPr id="8" name="Picture Placeholder 10">
            <a:extLst>
              <a:ext uri="{FF2B5EF4-FFF2-40B4-BE49-F238E27FC236}">
                <a16:creationId xmlns:a16="http://schemas.microsoft.com/office/drawing/2014/main" id="{0EFA8CE6-1804-18C5-E8F2-42D35221C0FA}"/>
              </a:ext>
            </a:extLst>
          </p:cNvPr>
          <p:cNvSpPr>
            <a:spLocks noGrp="1"/>
          </p:cNvSpPr>
          <p:nvPr>
            <p:ph type="pic" sz="quarter" idx="13"/>
          </p:nvPr>
        </p:nvSpPr>
        <p:spPr>
          <a:xfrm>
            <a:off x="344213" y="1992256"/>
            <a:ext cx="3731173" cy="4018075"/>
          </a:xfrm>
          <a:prstGeom prst="roundRect">
            <a:avLst>
              <a:gd name="adj" fmla="val 19619"/>
            </a:avLst>
          </a:prstGeom>
        </p:spPr>
        <p:txBody>
          <a:bodyPr/>
          <a:lstStyle/>
          <a:p>
            <a:endParaRPr lang="en-GB"/>
          </a:p>
        </p:txBody>
      </p:sp>
    </p:spTree>
    <p:extLst>
      <p:ext uri="{BB962C8B-B14F-4D97-AF65-F5344CB8AC3E}">
        <p14:creationId xmlns:p14="http://schemas.microsoft.com/office/powerpoint/2010/main" val="29466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Background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41FD-7613-F999-FE1E-363766F01839}"/>
              </a:ext>
            </a:extLst>
          </p:cNvPr>
          <p:cNvSpPr>
            <a:spLocks noGrp="1"/>
          </p:cNvSpPr>
          <p:nvPr>
            <p:ph type="title" hasCustomPrompt="1"/>
          </p:nvPr>
        </p:nvSpPr>
        <p:spPr>
          <a:xfrm>
            <a:off x="838200" y="365125"/>
            <a:ext cx="8320314" cy="1325563"/>
          </a:xfrm>
        </p:spPr>
        <p:txBody>
          <a:bodyPr/>
          <a:lstStyle/>
          <a:p>
            <a:r>
              <a:rPr lang="en-US" dirty="0"/>
              <a:t>Add your title here</a:t>
            </a:r>
            <a:endParaRPr lang="en-GB" dirty="0"/>
          </a:p>
        </p:txBody>
      </p:sp>
      <p:sp>
        <p:nvSpPr>
          <p:cNvPr id="3" name="Date Placeholder 2">
            <a:extLst>
              <a:ext uri="{FF2B5EF4-FFF2-40B4-BE49-F238E27FC236}">
                <a16:creationId xmlns:a16="http://schemas.microsoft.com/office/drawing/2014/main" id="{31F8480D-E1D2-8D7F-789D-9ED898DA7224}"/>
              </a:ext>
            </a:extLst>
          </p:cNvPr>
          <p:cNvSpPr>
            <a:spLocks noGrp="1"/>
          </p:cNvSpPr>
          <p:nvPr>
            <p:ph type="dt" sz="half" idx="10"/>
          </p:nvPr>
        </p:nvSpPr>
        <p:spPr/>
        <p:txBody>
          <a:bodyPr/>
          <a:lstStyle/>
          <a:p>
            <a:fld id="{A95CE376-3A07-475E-9C3B-A8AEF2E00A24}" type="datetimeFigureOut">
              <a:rPr lang="en-GB" smtClean="0"/>
              <a:t>10/06/2026</a:t>
            </a:fld>
            <a:endParaRPr lang="en-GB"/>
          </a:p>
        </p:txBody>
      </p:sp>
      <p:sp>
        <p:nvSpPr>
          <p:cNvPr id="4" name="Footer Placeholder 3">
            <a:extLst>
              <a:ext uri="{FF2B5EF4-FFF2-40B4-BE49-F238E27FC236}">
                <a16:creationId xmlns:a16="http://schemas.microsoft.com/office/drawing/2014/main" id="{063E2871-15C8-E21E-9A9F-931E4D3481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85792B-ADDA-2A06-4443-B38DE4A93A7B}"/>
              </a:ext>
            </a:extLst>
          </p:cNvPr>
          <p:cNvSpPr>
            <a:spLocks noGrp="1"/>
          </p:cNvSpPr>
          <p:nvPr>
            <p:ph type="sldNum" sz="quarter" idx="12"/>
          </p:nvPr>
        </p:nvSpPr>
        <p:spPr/>
        <p:txBody>
          <a:bodyPr/>
          <a:lstStyle/>
          <a:p>
            <a:fld id="{BACA1FBB-2F97-4BC6-8362-FF3076AE1C8F}" type="slidenum">
              <a:rPr lang="en-GB" smtClean="0"/>
              <a:t>‹#›</a:t>
            </a:fld>
            <a:endParaRPr lang="en-GB"/>
          </a:p>
        </p:txBody>
      </p:sp>
    </p:spTree>
    <p:extLst>
      <p:ext uri="{BB962C8B-B14F-4D97-AF65-F5344CB8AC3E}">
        <p14:creationId xmlns:p14="http://schemas.microsoft.com/office/powerpoint/2010/main" val="1127416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Background_50/5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41FD-7613-F999-FE1E-363766F01839}"/>
              </a:ext>
            </a:extLst>
          </p:cNvPr>
          <p:cNvSpPr>
            <a:spLocks noGrp="1"/>
          </p:cNvSpPr>
          <p:nvPr>
            <p:ph type="title" hasCustomPrompt="1"/>
          </p:nvPr>
        </p:nvSpPr>
        <p:spPr>
          <a:xfrm>
            <a:off x="838200" y="365126"/>
            <a:ext cx="8320314" cy="825046"/>
          </a:xfrm>
        </p:spPr>
        <p:txBody>
          <a:bodyPr/>
          <a:lstStyle/>
          <a:p>
            <a:r>
              <a:rPr lang="en-US" dirty="0"/>
              <a:t>Add your title here</a:t>
            </a:r>
            <a:endParaRPr lang="en-GB" dirty="0"/>
          </a:p>
        </p:txBody>
      </p:sp>
      <p:sp>
        <p:nvSpPr>
          <p:cNvPr id="3" name="Date Placeholder 2">
            <a:extLst>
              <a:ext uri="{FF2B5EF4-FFF2-40B4-BE49-F238E27FC236}">
                <a16:creationId xmlns:a16="http://schemas.microsoft.com/office/drawing/2014/main" id="{31F8480D-E1D2-8D7F-789D-9ED898DA7224}"/>
              </a:ext>
            </a:extLst>
          </p:cNvPr>
          <p:cNvSpPr>
            <a:spLocks noGrp="1"/>
          </p:cNvSpPr>
          <p:nvPr>
            <p:ph type="dt" sz="half" idx="10"/>
          </p:nvPr>
        </p:nvSpPr>
        <p:spPr/>
        <p:txBody>
          <a:bodyPr/>
          <a:lstStyle/>
          <a:p>
            <a:fld id="{A95CE376-3A07-475E-9C3B-A8AEF2E00A24}" type="datetimeFigureOut">
              <a:rPr lang="en-GB" smtClean="0"/>
              <a:t>10/06/2026</a:t>
            </a:fld>
            <a:endParaRPr lang="en-GB"/>
          </a:p>
        </p:txBody>
      </p:sp>
      <p:sp>
        <p:nvSpPr>
          <p:cNvPr id="4" name="Footer Placeholder 3">
            <a:extLst>
              <a:ext uri="{FF2B5EF4-FFF2-40B4-BE49-F238E27FC236}">
                <a16:creationId xmlns:a16="http://schemas.microsoft.com/office/drawing/2014/main" id="{063E2871-15C8-E21E-9A9F-931E4D3481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85792B-ADDA-2A06-4443-B38DE4A93A7B}"/>
              </a:ext>
            </a:extLst>
          </p:cNvPr>
          <p:cNvSpPr>
            <a:spLocks noGrp="1"/>
          </p:cNvSpPr>
          <p:nvPr>
            <p:ph type="sldNum" sz="quarter" idx="12"/>
          </p:nvPr>
        </p:nvSpPr>
        <p:spPr/>
        <p:txBody>
          <a:bodyPr/>
          <a:lstStyle/>
          <a:p>
            <a:fld id="{BACA1FBB-2F97-4BC6-8362-FF3076AE1C8F}" type="slidenum">
              <a:rPr lang="en-GB" smtClean="0"/>
              <a:t>‹#›</a:t>
            </a:fld>
            <a:endParaRPr lang="en-GB"/>
          </a:p>
        </p:txBody>
      </p:sp>
    </p:spTree>
    <p:extLst>
      <p:ext uri="{BB962C8B-B14F-4D97-AF65-F5344CB8AC3E}">
        <p14:creationId xmlns:p14="http://schemas.microsoft.com/office/powerpoint/2010/main" val="359621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41FD-7613-F999-FE1E-363766F01839}"/>
              </a:ext>
            </a:extLst>
          </p:cNvPr>
          <p:cNvSpPr>
            <a:spLocks noGrp="1"/>
          </p:cNvSpPr>
          <p:nvPr>
            <p:ph type="title" hasCustomPrompt="1"/>
          </p:nvPr>
        </p:nvSpPr>
        <p:spPr>
          <a:xfrm>
            <a:off x="838200" y="365126"/>
            <a:ext cx="8320314" cy="825046"/>
          </a:xfrm>
        </p:spPr>
        <p:txBody>
          <a:bodyPr/>
          <a:lstStyle>
            <a:lvl1pPr>
              <a:defRPr>
                <a:solidFill>
                  <a:schemeClr val="bg1"/>
                </a:solidFill>
              </a:defRPr>
            </a:lvl1pPr>
          </a:lstStyle>
          <a:p>
            <a:r>
              <a:rPr lang="en-US" dirty="0"/>
              <a:t>Add your title here</a:t>
            </a:r>
            <a:endParaRPr lang="en-GB" dirty="0"/>
          </a:p>
        </p:txBody>
      </p:sp>
      <p:sp>
        <p:nvSpPr>
          <p:cNvPr id="3" name="Date Placeholder 2">
            <a:extLst>
              <a:ext uri="{FF2B5EF4-FFF2-40B4-BE49-F238E27FC236}">
                <a16:creationId xmlns:a16="http://schemas.microsoft.com/office/drawing/2014/main" id="{31F8480D-E1D2-8D7F-789D-9ED898DA7224}"/>
              </a:ext>
            </a:extLst>
          </p:cNvPr>
          <p:cNvSpPr>
            <a:spLocks noGrp="1"/>
          </p:cNvSpPr>
          <p:nvPr>
            <p:ph type="dt" sz="half" idx="10"/>
          </p:nvPr>
        </p:nvSpPr>
        <p:spPr/>
        <p:txBody>
          <a:bodyPr/>
          <a:lstStyle/>
          <a:p>
            <a:fld id="{A95CE376-3A07-475E-9C3B-A8AEF2E00A24}" type="datetimeFigureOut">
              <a:rPr lang="en-GB" smtClean="0"/>
              <a:t>10/06/2026</a:t>
            </a:fld>
            <a:endParaRPr lang="en-GB"/>
          </a:p>
        </p:txBody>
      </p:sp>
      <p:sp>
        <p:nvSpPr>
          <p:cNvPr id="4" name="Footer Placeholder 3">
            <a:extLst>
              <a:ext uri="{FF2B5EF4-FFF2-40B4-BE49-F238E27FC236}">
                <a16:creationId xmlns:a16="http://schemas.microsoft.com/office/drawing/2014/main" id="{063E2871-15C8-E21E-9A9F-931E4D3481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85792B-ADDA-2A06-4443-B38DE4A93A7B}"/>
              </a:ext>
            </a:extLst>
          </p:cNvPr>
          <p:cNvSpPr>
            <a:spLocks noGrp="1"/>
          </p:cNvSpPr>
          <p:nvPr>
            <p:ph type="sldNum" sz="quarter" idx="12"/>
          </p:nvPr>
        </p:nvSpPr>
        <p:spPr/>
        <p:txBody>
          <a:bodyPr/>
          <a:lstStyle/>
          <a:p>
            <a:fld id="{BACA1FBB-2F97-4BC6-8362-FF3076AE1C8F}" type="slidenum">
              <a:rPr lang="en-GB" smtClean="0"/>
              <a:t>‹#›</a:t>
            </a:fld>
            <a:endParaRPr lang="en-GB"/>
          </a:p>
        </p:txBody>
      </p:sp>
    </p:spTree>
    <p:extLst>
      <p:ext uri="{BB962C8B-B14F-4D97-AF65-F5344CB8AC3E}">
        <p14:creationId xmlns:p14="http://schemas.microsoft.com/office/powerpoint/2010/main" val="705113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F8480D-E1D2-8D7F-789D-9ED898DA7224}"/>
              </a:ext>
            </a:extLst>
          </p:cNvPr>
          <p:cNvSpPr>
            <a:spLocks noGrp="1"/>
          </p:cNvSpPr>
          <p:nvPr>
            <p:ph type="dt" sz="half" idx="10"/>
          </p:nvPr>
        </p:nvSpPr>
        <p:spPr/>
        <p:txBody>
          <a:bodyPr/>
          <a:lstStyle/>
          <a:p>
            <a:fld id="{A95CE376-3A07-475E-9C3B-A8AEF2E00A24}" type="datetimeFigureOut">
              <a:rPr lang="en-GB" smtClean="0"/>
              <a:t>10/06/2026</a:t>
            </a:fld>
            <a:endParaRPr lang="en-GB"/>
          </a:p>
        </p:txBody>
      </p:sp>
      <p:sp>
        <p:nvSpPr>
          <p:cNvPr id="4" name="Footer Placeholder 3">
            <a:extLst>
              <a:ext uri="{FF2B5EF4-FFF2-40B4-BE49-F238E27FC236}">
                <a16:creationId xmlns:a16="http://schemas.microsoft.com/office/drawing/2014/main" id="{063E2871-15C8-E21E-9A9F-931E4D3481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85792B-ADDA-2A06-4443-B38DE4A93A7B}"/>
              </a:ext>
            </a:extLst>
          </p:cNvPr>
          <p:cNvSpPr>
            <a:spLocks noGrp="1"/>
          </p:cNvSpPr>
          <p:nvPr>
            <p:ph type="sldNum" sz="quarter" idx="12"/>
          </p:nvPr>
        </p:nvSpPr>
        <p:spPr/>
        <p:txBody>
          <a:bodyPr/>
          <a:lstStyle/>
          <a:p>
            <a:fld id="{BACA1FBB-2F97-4BC6-8362-FF3076AE1C8F}" type="slidenum">
              <a:rPr lang="en-GB" smtClean="0"/>
              <a:t>‹#›</a:t>
            </a:fld>
            <a:endParaRPr lang="en-GB"/>
          </a:p>
        </p:txBody>
      </p:sp>
      <p:sp>
        <p:nvSpPr>
          <p:cNvPr id="6" name="Title 1">
            <a:extLst>
              <a:ext uri="{FF2B5EF4-FFF2-40B4-BE49-F238E27FC236}">
                <a16:creationId xmlns:a16="http://schemas.microsoft.com/office/drawing/2014/main" id="{ED3D7154-0175-D623-0A0E-829DB9C2C0EC}"/>
              </a:ext>
            </a:extLst>
          </p:cNvPr>
          <p:cNvSpPr>
            <a:spLocks noGrp="1"/>
          </p:cNvSpPr>
          <p:nvPr>
            <p:ph type="title" hasCustomPrompt="1"/>
          </p:nvPr>
        </p:nvSpPr>
        <p:spPr>
          <a:xfrm>
            <a:off x="838200" y="365126"/>
            <a:ext cx="8320314" cy="825046"/>
          </a:xfrm>
        </p:spPr>
        <p:txBody>
          <a:bodyPr/>
          <a:lstStyle>
            <a:lvl1pPr>
              <a:defRPr>
                <a:solidFill>
                  <a:schemeClr val="bg1"/>
                </a:solidFill>
              </a:defRPr>
            </a:lvl1pPr>
          </a:lstStyle>
          <a:p>
            <a:r>
              <a:rPr lang="en-US" dirty="0"/>
              <a:t>Add your title here</a:t>
            </a:r>
            <a:endParaRPr lang="en-GB" dirty="0"/>
          </a:p>
        </p:txBody>
      </p:sp>
    </p:spTree>
    <p:extLst>
      <p:ext uri="{BB962C8B-B14F-4D97-AF65-F5344CB8AC3E}">
        <p14:creationId xmlns:p14="http://schemas.microsoft.com/office/powerpoint/2010/main" val="3363889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SlideG2">
    <p:spTree>
      <p:nvGrpSpPr>
        <p:cNvPr id="1" name=""/>
        <p:cNvGrpSpPr/>
        <p:nvPr/>
      </p:nvGrpSpPr>
      <p:grpSpPr>
        <a:xfrm>
          <a:off x="0" y="0"/>
          <a:ext cx="0" cy="0"/>
          <a:chOff x="0" y="0"/>
          <a:chExt cx="0" cy="0"/>
        </a:xfrm>
      </p:grpSpPr>
      <p:sp>
        <p:nvSpPr>
          <p:cNvPr id="29" name="Shape 0">
            <a:extLst>
              <a:ext uri="{FF2B5EF4-FFF2-40B4-BE49-F238E27FC236}">
                <a16:creationId xmlns:a16="http://schemas.microsoft.com/office/drawing/2014/main" id="{52D181F9-CB45-B5D7-FD07-70AA215EE90D}"/>
              </a:ext>
            </a:extLst>
          </p:cNvPr>
          <p:cNvSpPr>
            <a:spLocks noGrp="1" noRot="1" noMove="1" noResize="1" noEditPoints="1" noAdjustHandles="1" noChangeArrowheads="1" noChangeShapeType="1"/>
          </p:cNvSpPr>
          <p:nvPr userDrawn="1"/>
        </p:nvSpPr>
        <p:spPr>
          <a:xfrm>
            <a:off x="6096000" y="0"/>
            <a:ext cx="6096000" cy="6858000"/>
          </a:xfrm>
          <a:prstGeom prst="rect">
            <a:avLst/>
          </a:prstGeom>
          <a:solidFill>
            <a:srgbClr val="00AB9E"/>
          </a:solidFill>
          <a:ln w="12700">
            <a:solidFill>
              <a:srgbClr val="00AB9E"/>
            </a:solidFill>
            <a:prstDash val="solid"/>
          </a:ln>
        </p:spPr>
        <p:txBody>
          <a:bodyPr/>
          <a:lstStyle/>
          <a:p>
            <a:endParaRPr lang="en-GB"/>
          </a:p>
        </p:txBody>
      </p:sp>
      <p:pic>
        <p:nvPicPr>
          <p:cNvPr id="30" name="Image 0" descr="/sessions/admiring-magical-turing/docx-work/cwth_logo_white.png">
            <a:extLst>
              <a:ext uri="{FF2B5EF4-FFF2-40B4-BE49-F238E27FC236}">
                <a16:creationId xmlns:a16="http://schemas.microsoft.com/office/drawing/2014/main" id="{C086117E-36DD-26A6-56D9-51637D0A06FD}"/>
              </a:ext>
            </a:extLst>
          </p:cNvPr>
          <p:cNvPicPr>
            <a:picLocks noChangeAspect="1"/>
          </p:cNvPicPr>
          <p:nvPr userDrawn="1"/>
        </p:nvPicPr>
        <p:blipFill>
          <a:blip r:embed="rId2"/>
          <a:stretch>
            <a:fillRect/>
          </a:stretch>
        </p:blipFill>
        <p:spPr>
          <a:xfrm>
            <a:off x="10088880" y="109728"/>
            <a:ext cx="2103120" cy="612648"/>
          </a:xfrm>
          <a:prstGeom prst="rect">
            <a:avLst/>
          </a:prstGeom>
        </p:spPr>
      </p:pic>
      <p:sp>
        <p:nvSpPr>
          <p:cNvPr id="32" name="Text 1">
            <a:extLst>
              <a:ext uri="{FF2B5EF4-FFF2-40B4-BE49-F238E27FC236}">
                <a16:creationId xmlns:a16="http://schemas.microsoft.com/office/drawing/2014/main" id="{6CA7B213-4DC9-E2C2-B7B4-A970E637FFA4}"/>
              </a:ext>
            </a:extLst>
          </p:cNvPr>
          <p:cNvSpPr/>
          <p:nvPr userDrawn="1"/>
        </p:nvSpPr>
        <p:spPr>
          <a:xfrm>
            <a:off x="6515100" y="2835783"/>
            <a:ext cx="5257800" cy="365760"/>
          </a:xfrm>
          <a:prstGeom prst="rect">
            <a:avLst/>
          </a:prstGeom>
          <a:noFill/>
          <a:ln/>
        </p:spPr>
        <p:txBody>
          <a:bodyPr wrap="square" lIns="0" tIns="0" rIns="0" bIns="0" rtlCol="0" anchor="ctr"/>
          <a:lstStyle/>
          <a:p>
            <a:pPr marL="0" indent="0">
              <a:buNone/>
            </a:pPr>
            <a:r>
              <a:rPr lang="en-US" sz="3200" b="1" dirty="0">
                <a:solidFill>
                  <a:srgbClr val="FFFFFF"/>
                </a:solidFill>
                <a:latin typeface="Calibri" pitchFamily="34" charset="0"/>
                <a:ea typeface="Calibri" pitchFamily="34" charset="-122"/>
                <a:cs typeface="Calibri" pitchFamily="34" charset="-120"/>
              </a:rPr>
              <a:t>Coventry and Warwickshire Training Hub Offer</a:t>
            </a:r>
            <a:endParaRPr lang="en-US" sz="3200" dirty="0"/>
          </a:p>
        </p:txBody>
      </p:sp>
      <p:sp>
        <p:nvSpPr>
          <p:cNvPr id="34" name="Text 3">
            <a:extLst>
              <a:ext uri="{FF2B5EF4-FFF2-40B4-BE49-F238E27FC236}">
                <a16:creationId xmlns:a16="http://schemas.microsoft.com/office/drawing/2014/main" id="{B16AF52E-4BA3-FF88-5B34-641DBB393385}"/>
              </a:ext>
            </a:extLst>
          </p:cNvPr>
          <p:cNvSpPr/>
          <p:nvPr userDrawn="1"/>
        </p:nvSpPr>
        <p:spPr>
          <a:xfrm>
            <a:off x="6515100" y="4187761"/>
            <a:ext cx="2924175" cy="1188720"/>
          </a:xfrm>
          <a:prstGeom prst="rect">
            <a:avLst/>
          </a:prstGeom>
          <a:noFill/>
          <a:ln/>
        </p:spPr>
        <p:txBody>
          <a:bodyPr wrap="square" lIns="0" tIns="76200" rIns="0" bIns="0" rtlCol="0" anchor="ctr"/>
          <a:lstStyle/>
          <a:p>
            <a:pPr marL="342900" indent="-342900">
              <a:spcAft>
                <a:spcPts val="100"/>
              </a:spcAft>
              <a:buSzPct val="100000"/>
              <a:buChar char="•"/>
            </a:pPr>
            <a:endParaRPr lang="en-US" sz="1600" dirty="0">
              <a:solidFill>
                <a:srgbClr val="FFFFFF"/>
              </a:solidFill>
              <a:latin typeface="Calibri" pitchFamily="34" charset="0"/>
              <a:ea typeface="Calibri" pitchFamily="34" charset="-122"/>
              <a:cs typeface="Calibri" pitchFamily="34" charset="-120"/>
            </a:endParaRPr>
          </a:p>
          <a:p>
            <a:pPr marL="0" marR="0" lvl="0" indent="0" algn="l" defTabSz="914400" rtl="0" eaLnBrk="1" fontAlgn="auto" latinLnBrk="0" hangingPunct="1">
              <a:lnSpc>
                <a:spcPct val="100000"/>
              </a:lnSpc>
              <a:spcBef>
                <a:spcPts val="0"/>
              </a:spcBef>
              <a:spcAft>
                <a:spcPts val="100"/>
              </a:spcAft>
              <a:buClrTx/>
              <a:buSzPct val="100000"/>
              <a:buFontTx/>
              <a:buNone/>
              <a:tabLst/>
              <a:defRPr/>
            </a:pPr>
            <a:r>
              <a:rPr lang="en-US" sz="1600" dirty="0">
                <a:solidFill>
                  <a:srgbClr val="FFFFFF"/>
                </a:solidFill>
                <a:latin typeface="Calibri" pitchFamily="34" charset="0"/>
                <a:ea typeface="Calibri" pitchFamily="34" charset="-122"/>
                <a:cs typeface="Calibri" pitchFamily="34" charset="-120"/>
              </a:rPr>
              <a:t>We offer support to everyone in General Practice:</a:t>
            </a:r>
            <a:endParaRPr lang="en-US" sz="1600" dirty="0"/>
          </a:p>
          <a:p>
            <a:pPr marL="0" indent="0">
              <a:spcAft>
                <a:spcPts val="100"/>
              </a:spcAft>
              <a:buSzPct val="100000"/>
              <a:buNone/>
            </a:pPr>
            <a:endParaRPr lang="en-US" sz="1600" dirty="0">
              <a:solidFill>
                <a:srgbClr val="FFFFFF"/>
              </a:solidFill>
              <a:latin typeface="Calibri" pitchFamily="34" charset="0"/>
              <a:ea typeface="Calibri" pitchFamily="34" charset="-122"/>
              <a:cs typeface="Calibri" pitchFamily="34" charset="-120"/>
            </a:endParaRPr>
          </a:p>
          <a:p>
            <a:pPr marL="342900" indent="-342900">
              <a:spcAft>
                <a:spcPts val="100"/>
              </a:spcAft>
              <a:buSzPct val="100000"/>
              <a:buChar char="•"/>
            </a:pPr>
            <a:r>
              <a:rPr lang="en-US" sz="1600" dirty="0">
                <a:solidFill>
                  <a:srgbClr val="FFFFFF"/>
                </a:solidFill>
                <a:latin typeface="Calibri" pitchFamily="34" charset="0"/>
                <a:ea typeface="Calibri" pitchFamily="34" charset="-122"/>
                <a:cs typeface="Calibri" pitchFamily="34" charset="-120"/>
              </a:rPr>
              <a:t>Health and Wellbeing</a:t>
            </a:r>
            <a:endParaRPr lang="en-US" sz="1600" dirty="0"/>
          </a:p>
          <a:p>
            <a:pPr marL="342900" indent="-342900">
              <a:spcAft>
                <a:spcPts val="100"/>
              </a:spcAft>
              <a:buSzPct val="100000"/>
              <a:buChar char="•"/>
            </a:pPr>
            <a:r>
              <a:rPr lang="en-US" sz="1600" dirty="0">
                <a:solidFill>
                  <a:srgbClr val="FFFFFF"/>
                </a:solidFill>
                <a:latin typeface="Calibri" pitchFamily="34" charset="0"/>
                <a:ea typeface="Calibri" pitchFamily="34" charset="-122"/>
                <a:cs typeface="Calibri" pitchFamily="34" charset="-120"/>
              </a:rPr>
              <a:t>Education and CPD</a:t>
            </a:r>
            <a:endParaRPr lang="en-US" sz="1600" dirty="0"/>
          </a:p>
          <a:p>
            <a:pPr marL="342900" indent="-342900">
              <a:spcAft>
                <a:spcPts val="100"/>
              </a:spcAft>
              <a:buSzPct val="100000"/>
              <a:buChar char="•"/>
            </a:pPr>
            <a:r>
              <a:rPr lang="en-US" sz="1600" dirty="0">
                <a:solidFill>
                  <a:srgbClr val="FFFFFF"/>
                </a:solidFill>
                <a:latin typeface="Calibri" pitchFamily="34" charset="0"/>
                <a:ea typeface="Calibri" pitchFamily="34" charset="-122"/>
                <a:cs typeface="Calibri" pitchFamily="34" charset="-120"/>
              </a:rPr>
              <a:t>Coaching and Mentoring</a:t>
            </a:r>
            <a:endParaRPr lang="en-US" sz="1600" dirty="0"/>
          </a:p>
          <a:p>
            <a:pPr marL="342900" indent="-342900">
              <a:spcAft>
                <a:spcPts val="100"/>
              </a:spcAft>
              <a:buSzPct val="100000"/>
              <a:buChar char="•"/>
            </a:pPr>
            <a:r>
              <a:rPr lang="en-US" sz="1600" dirty="0">
                <a:solidFill>
                  <a:srgbClr val="FFFFFF"/>
                </a:solidFill>
                <a:latin typeface="Calibri" pitchFamily="34" charset="0"/>
                <a:ea typeface="Calibri" pitchFamily="34" charset="-122"/>
                <a:cs typeface="Calibri" pitchFamily="34" charset="-120"/>
              </a:rPr>
              <a:t>Role Specific Support</a:t>
            </a:r>
            <a:endParaRPr lang="en-US" sz="1600" dirty="0"/>
          </a:p>
          <a:p>
            <a:pPr marL="342900" indent="-342900">
              <a:spcAft>
                <a:spcPts val="100"/>
              </a:spcAft>
              <a:buSzPct val="100000"/>
              <a:buChar char="•"/>
            </a:pPr>
            <a:r>
              <a:rPr lang="en-US" sz="1600" dirty="0">
                <a:solidFill>
                  <a:srgbClr val="FFFFFF"/>
                </a:solidFill>
                <a:latin typeface="Calibri" pitchFamily="34" charset="0"/>
                <a:ea typeface="Calibri" pitchFamily="34" charset="-122"/>
                <a:cs typeface="Calibri" pitchFamily="34" charset="-120"/>
              </a:rPr>
              <a:t>Placements</a:t>
            </a:r>
          </a:p>
          <a:p>
            <a:pPr marL="342900" indent="-342900">
              <a:spcAft>
                <a:spcPts val="100"/>
              </a:spcAft>
              <a:buSzPct val="100000"/>
              <a:buChar char="•"/>
            </a:pPr>
            <a:r>
              <a:rPr lang="en-US" sz="1600" dirty="0">
                <a:solidFill>
                  <a:srgbClr val="FFFFFF"/>
                </a:solidFill>
                <a:latin typeface="Calibri" pitchFamily="34" charset="0"/>
                <a:ea typeface="Calibri" pitchFamily="34" charset="-122"/>
                <a:cs typeface="Calibri" pitchFamily="34" charset="-120"/>
              </a:rPr>
              <a:t>Peer Networking Opportunities</a:t>
            </a:r>
            <a:endParaRPr lang="en-US" sz="1600" dirty="0"/>
          </a:p>
          <a:p>
            <a:pPr marL="342900" indent="-342900">
              <a:spcAft>
                <a:spcPts val="100"/>
              </a:spcAft>
              <a:buSzPct val="100000"/>
              <a:buChar char="•"/>
            </a:pPr>
            <a:r>
              <a:rPr lang="en-US" sz="1600" dirty="0">
                <a:solidFill>
                  <a:srgbClr val="FFFFFF"/>
                </a:solidFill>
                <a:latin typeface="Calibri" pitchFamily="34" charset="0"/>
                <a:ea typeface="Calibri" pitchFamily="34" charset="-122"/>
                <a:cs typeface="Calibri" pitchFamily="34" charset="-120"/>
              </a:rPr>
              <a:t>Development Programmes</a:t>
            </a:r>
            <a:endParaRPr lang="en-US" sz="1600" dirty="0"/>
          </a:p>
          <a:p>
            <a:pPr marL="342900" indent="-342900">
              <a:spcAft>
                <a:spcPts val="100"/>
              </a:spcAft>
              <a:buSzPct val="100000"/>
              <a:buChar char="•"/>
            </a:pPr>
            <a:r>
              <a:rPr lang="en-US" sz="1600" dirty="0">
                <a:solidFill>
                  <a:srgbClr val="FFFFFF"/>
                </a:solidFill>
                <a:latin typeface="Calibri" pitchFamily="34" charset="0"/>
                <a:ea typeface="Calibri" pitchFamily="34" charset="-122"/>
                <a:cs typeface="Calibri" pitchFamily="34" charset="-120"/>
              </a:rPr>
              <a:t>And more</a:t>
            </a:r>
            <a:endParaRPr lang="en-US" sz="1600" dirty="0"/>
          </a:p>
        </p:txBody>
      </p:sp>
      <p:sp>
        <p:nvSpPr>
          <p:cNvPr id="36" name="Shape 5">
            <a:extLst>
              <a:ext uri="{FF2B5EF4-FFF2-40B4-BE49-F238E27FC236}">
                <a16:creationId xmlns:a16="http://schemas.microsoft.com/office/drawing/2014/main" id="{D05E3EF3-6D60-91BC-E8B9-500D4773BBEA}"/>
              </a:ext>
            </a:extLst>
          </p:cNvPr>
          <p:cNvSpPr/>
          <p:nvPr userDrawn="1"/>
        </p:nvSpPr>
        <p:spPr>
          <a:xfrm>
            <a:off x="-365760" y="-274320"/>
            <a:ext cx="1097280" cy="1097280"/>
          </a:xfrm>
          <a:prstGeom prst="roundRect">
            <a:avLst>
              <a:gd name="adj" fmla="val 50000"/>
            </a:avLst>
          </a:prstGeom>
          <a:solidFill>
            <a:srgbClr val="00AB9E">
              <a:alpha val="70000"/>
            </a:srgbClr>
          </a:solidFill>
          <a:ln w="12700">
            <a:solidFill>
              <a:srgbClr val="00AB9E">
                <a:alpha val="70000"/>
              </a:srgbClr>
            </a:solidFill>
            <a:prstDash val="solid"/>
          </a:ln>
        </p:spPr>
        <p:txBody>
          <a:bodyPr/>
          <a:lstStyle/>
          <a:p>
            <a:endParaRPr lang="en-GB"/>
          </a:p>
        </p:txBody>
      </p:sp>
      <p:sp>
        <p:nvSpPr>
          <p:cNvPr id="37" name="Text 6">
            <a:extLst>
              <a:ext uri="{FF2B5EF4-FFF2-40B4-BE49-F238E27FC236}">
                <a16:creationId xmlns:a16="http://schemas.microsoft.com/office/drawing/2014/main" id="{5D81D807-B0F5-B196-ECE3-E573D83EED20}"/>
              </a:ext>
            </a:extLst>
          </p:cNvPr>
          <p:cNvSpPr/>
          <p:nvPr userDrawn="1"/>
        </p:nvSpPr>
        <p:spPr>
          <a:xfrm>
            <a:off x="384048" y="1133856"/>
            <a:ext cx="5045202" cy="658368"/>
          </a:xfrm>
          <a:prstGeom prst="rect">
            <a:avLst/>
          </a:prstGeom>
          <a:noFill/>
          <a:ln/>
        </p:spPr>
        <p:txBody>
          <a:bodyPr wrap="square" lIns="0" tIns="0" rIns="0" bIns="0" rtlCol="0" anchor="ctr"/>
          <a:lstStyle/>
          <a:p>
            <a:pPr marL="0" indent="0">
              <a:buNone/>
            </a:pPr>
            <a:r>
              <a:rPr lang="en-US" sz="5400" dirty="0">
                <a:solidFill>
                  <a:srgbClr val="1B78C6"/>
                </a:solidFill>
                <a:latin typeface="Calibri" pitchFamily="34" charset="0"/>
                <a:ea typeface="Calibri" pitchFamily="34" charset="-122"/>
                <a:cs typeface="Calibri" pitchFamily="34" charset="-120"/>
              </a:rPr>
              <a:t>Who are the</a:t>
            </a:r>
            <a:endParaRPr lang="en-US" sz="5400" dirty="0"/>
          </a:p>
        </p:txBody>
      </p:sp>
      <p:sp>
        <p:nvSpPr>
          <p:cNvPr id="38" name="Text 7">
            <a:extLst>
              <a:ext uri="{FF2B5EF4-FFF2-40B4-BE49-F238E27FC236}">
                <a16:creationId xmlns:a16="http://schemas.microsoft.com/office/drawing/2014/main" id="{7264BB7B-3798-43BA-7294-1FFDCD492354}"/>
              </a:ext>
            </a:extLst>
          </p:cNvPr>
          <p:cNvSpPr/>
          <p:nvPr userDrawn="1"/>
        </p:nvSpPr>
        <p:spPr>
          <a:xfrm>
            <a:off x="384047" y="1755648"/>
            <a:ext cx="5045201" cy="685800"/>
          </a:xfrm>
          <a:prstGeom prst="rect">
            <a:avLst/>
          </a:prstGeom>
          <a:noFill/>
          <a:ln/>
        </p:spPr>
        <p:txBody>
          <a:bodyPr wrap="square" lIns="0" tIns="0" rIns="0" bIns="0" rtlCol="0" anchor="ctr"/>
          <a:lstStyle/>
          <a:p>
            <a:pPr marL="0" indent="0">
              <a:buNone/>
            </a:pPr>
            <a:r>
              <a:rPr lang="en-US" sz="6600" b="1" dirty="0">
                <a:solidFill>
                  <a:srgbClr val="1B78C6"/>
                </a:solidFill>
                <a:latin typeface="Calibri" pitchFamily="34" charset="0"/>
                <a:ea typeface="Calibri" pitchFamily="34" charset="-122"/>
                <a:cs typeface="Calibri" pitchFamily="34" charset="-120"/>
              </a:rPr>
              <a:t>Training Hub?</a:t>
            </a:r>
            <a:endParaRPr lang="en-US" sz="6600" dirty="0"/>
          </a:p>
        </p:txBody>
      </p:sp>
      <p:sp>
        <p:nvSpPr>
          <p:cNvPr id="39" name="Text 8">
            <a:extLst>
              <a:ext uri="{FF2B5EF4-FFF2-40B4-BE49-F238E27FC236}">
                <a16:creationId xmlns:a16="http://schemas.microsoft.com/office/drawing/2014/main" id="{280EC484-21C8-2D81-0977-BB300BD9D191}"/>
              </a:ext>
            </a:extLst>
          </p:cNvPr>
          <p:cNvSpPr/>
          <p:nvPr userDrawn="1"/>
        </p:nvSpPr>
        <p:spPr>
          <a:xfrm>
            <a:off x="496824" y="4242816"/>
            <a:ext cx="4389120" cy="548640"/>
          </a:xfrm>
          <a:prstGeom prst="rect">
            <a:avLst/>
          </a:prstGeom>
          <a:noFill/>
          <a:ln/>
        </p:spPr>
        <p:txBody>
          <a:bodyPr wrap="square" lIns="0" tIns="0" rIns="0" bIns="0" rtlCol="0" anchor="ctr"/>
          <a:lstStyle/>
          <a:p>
            <a:pPr marL="0" indent="0">
              <a:buNone/>
            </a:pPr>
            <a:r>
              <a:rPr lang="en-US" sz="1800" b="1" dirty="0">
                <a:solidFill>
                  <a:srgbClr val="2A2A2A"/>
                </a:solidFill>
                <a:latin typeface="Calibri" pitchFamily="34" charset="0"/>
                <a:ea typeface="Calibri" pitchFamily="34" charset="-122"/>
                <a:cs typeface="Calibri" pitchFamily="34" charset="-120"/>
              </a:rPr>
              <a:t>The Coventry and Warwickshire Training Hub is your 'go to' place for information, education and support.</a:t>
            </a:r>
          </a:p>
          <a:p>
            <a:pPr marL="0" indent="0">
              <a:buNone/>
            </a:pPr>
            <a:endParaRPr lang="en-US" sz="1800" dirty="0">
              <a:solidFill>
                <a:srgbClr val="2A2A2A"/>
              </a:solidFill>
              <a:latin typeface="Calibri" pitchFamily="34" charset="0"/>
              <a:ea typeface="Calibri" pitchFamily="34" charset="-122"/>
              <a:cs typeface="Calibri"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A2A2A"/>
                </a:solidFill>
                <a:latin typeface="Calibri" pitchFamily="34" charset="0"/>
                <a:ea typeface="Calibri" pitchFamily="34" charset="-122"/>
                <a:cs typeface="Calibri" pitchFamily="34" charset="-120"/>
              </a:rPr>
              <a:t>Working across General Practice, Primary Care Networks (PCNs) and the wider primary care team, we aim to attract, support, develop and retain the whole primary care workforce.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A2A2A"/>
              </a:solidFill>
              <a:latin typeface="Calibri" pitchFamily="34" charset="0"/>
              <a:ea typeface="Calibri" pitchFamily="34" charset="-122"/>
              <a:cs typeface="Calibri"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A2A2A"/>
                </a:solidFill>
                <a:latin typeface="Calibri" pitchFamily="34" charset="0"/>
                <a:ea typeface="Calibri" pitchFamily="34" charset="-122"/>
                <a:cs typeface="Calibri" pitchFamily="34" charset="-120"/>
              </a:rPr>
              <a:t>We provide locally and nationally developed </a:t>
            </a:r>
            <a:r>
              <a:rPr lang="en-US" sz="1800" dirty="0" err="1">
                <a:solidFill>
                  <a:srgbClr val="2A2A2A"/>
                </a:solidFill>
                <a:latin typeface="Calibri" pitchFamily="34" charset="0"/>
                <a:ea typeface="Calibri" pitchFamily="34" charset="-122"/>
                <a:cs typeface="Calibri" pitchFamily="34" charset="-120"/>
              </a:rPr>
              <a:t>programmes</a:t>
            </a:r>
            <a:r>
              <a:rPr lang="en-US" sz="1800" dirty="0">
                <a:solidFill>
                  <a:srgbClr val="2A2A2A"/>
                </a:solidFill>
                <a:latin typeface="Calibri" pitchFamily="34" charset="0"/>
                <a:ea typeface="Calibri" pitchFamily="34" charset="-122"/>
                <a:cs typeface="Calibri" pitchFamily="34" charset="-120"/>
              </a:rPr>
              <a:t> to support every member of your team, at every stage of their career.</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indent="0">
              <a:buNone/>
            </a:pPr>
            <a:endParaRPr lang="en-US" sz="1800" dirty="0"/>
          </a:p>
        </p:txBody>
      </p:sp>
      <p:sp>
        <p:nvSpPr>
          <p:cNvPr id="42" name="Shape 11">
            <a:extLst>
              <a:ext uri="{FF2B5EF4-FFF2-40B4-BE49-F238E27FC236}">
                <a16:creationId xmlns:a16="http://schemas.microsoft.com/office/drawing/2014/main" id="{5491C7CA-63F2-7E9B-3FAE-EAA2F594EA7B}"/>
              </a:ext>
            </a:extLst>
          </p:cNvPr>
          <p:cNvSpPr/>
          <p:nvPr userDrawn="1"/>
        </p:nvSpPr>
        <p:spPr>
          <a:xfrm>
            <a:off x="384048" y="6023991"/>
            <a:ext cx="5407152" cy="457200"/>
          </a:xfrm>
          <a:prstGeom prst="roundRect">
            <a:avLst>
              <a:gd name="adj" fmla="val 16000"/>
            </a:avLst>
          </a:prstGeom>
          <a:solidFill>
            <a:srgbClr val="00AB9E"/>
          </a:solidFill>
          <a:ln w="12700">
            <a:solidFill>
              <a:srgbClr val="00AB9E"/>
            </a:solidFill>
            <a:prstDash val="solid"/>
          </a:ln>
        </p:spPr>
        <p:txBody>
          <a:bodyPr/>
          <a:lstStyle/>
          <a:p>
            <a:endParaRPr lang="en-GB" dirty="0"/>
          </a:p>
        </p:txBody>
      </p:sp>
      <p:sp>
        <p:nvSpPr>
          <p:cNvPr id="43" name="Text 12">
            <a:extLst>
              <a:ext uri="{FF2B5EF4-FFF2-40B4-BE49-F238E27FC236}">
                <a16:creationId xmlns:a16="http://schemas.microsoft.com/office/drawing/2014/main" id="{32C2E31D-FFD0-2AD3-60B6-FFE5914CCB70}"/>
              </a:ext>
            </a:extLst>
          </p:cNvPr>
          <p:cNvSpPr/>
          <p:nvPr userDrawn="1"/>
        </p:nvSpPr>
        <p:spPr>
          <a:xfrm>
            <a:off x="496824" y="6023991"/>
            <a:ext cx="5216652" cy="457200"/>
          </a:xfrm>
          <a:prstGeom prst="rect">
            <a:avLst/>
          </a:prstGeom>
          <a:noFill/>
          <a:ln/>
        </p:spPr>
        <p:txBody>
          <a:bodyPr wrap="square" lIns="0" tIns="0" rIns="0" bIns="0" rtlCol="0" anchor="ctr"/>
          <a:lstStyle/>
          <a:p>
            <a:pPr marL="0" indent="0" algn="ctr">
              <a:buNone/>
            </a:pPr>
            <a:r>
              <a:rPr lang="en-GB" sz="1200" b="1" dirty="0">
                <a:solidFill>
                  <a:schemeClr val="bg1"/>
                </a:solidFill>
              </a:rPr>
              <a:t>Supporting thousands of colleagues across general practice to learn, grow and stay in their roles</a:t>
            </a:r>
            <a:endParaRPr lang="en-US" sz="1200" b="1" dirty="0">
              <a:solidFill>
                <a:schemeClr val="bg1"/>
              </a:solidFill>
            </a:endParaRPr>
          </a:p>
        </p:txBody>
      </p:sp>
      <p:sp>
        <p:nvSpPr>
          <p:cNvPr id="44" name="Text 13">
            <a:extLst>
              <a:ext uri="{FF2B5EF4-FFF2-40B4-BE49-F238E27FC236}">
                <a16:creationId xmlns:a16="http://schemas.microsoft.com/office/drawing/2014/main" id="{CD013484-1F8E-AA7D-0015-9F31056DDEEB}"/>
              </a:ext>
            </a:extLst>
          </p:cNvPr>
          <p:cNvSpPr/>
          <p:nvPr userDrawn="1"/>
        </p:nvSpPr>
        <p:spPr>
          <a:xfrm>
            <a:off x="1515618" y="6500241"/>
            <a:ext cx="4389120" cy="292608"/>
          </a:xfrm>
          <a:prstGeom prst="rect">
            <a:avLst/>
          </a:prstGeom>
          <a:noFill/>
          <a:ln/>
        </p:spPr>
        <p:txBody>
          <a:bodyPr wrap="square" lIns="0" tIns="0" rIns="0" bIns="0" rtlCol="0" anchor="ctr"/>
          <a:lstStyle/>
          <a:p>
            <a:pPr marL="0" indent="0">
              <a:buNone/>
            </a:pPr>
            <a:r>
              <a:rPr lang="en-US" sz="1200" b="1" dirty="0">
                <a:solidFill>
                  <a:schemeClr val="tx1"/>
                </a:solidFill>
                <a:latin typeface="Calibri" pitchFamily="34" charset="0"/>
                <a:ea typeface="Calibri" pitchFamily="34" charset="-122"/>
                <a:cs typeface="Calibri" pitchFamily="34" charset="-120"/>
              </a:rPr>
              <a:t>For more information, visit cwtraininghub.co.uk</a:t>
            </a:r>
            <a:endParaRPr lang="en-US" sz="1200" b="1" dirty="0">
              <a:solidFill>
                <a:schemeClr val="tx1"/>
              </a:solidFill>
            </a:endParaRPr>
          </a:p>
        </p:txBody>
      </p:sp>
      <p:sp>
        <p:nvSpPr>
          <p:cNvPr id="48" name="Picture Placeholder 47">
            <a:extLst>
              <a:ext uri="{FF2B5EF4-FFF2-40B4-BE49-F238E27FC236}">
                <a16:creationId xmlns:a16="http://schemas.microsoft.com/office/drawing/2014/main" id="{716C3DA4-149E-3526-59AA-6B5FC7768D53}"/>
              </a:ext>
            </a:extLst>
          </p:cNvPr>
          <p:cNvSpPr>
            <a:spLocks noGrp="1" noRot="1" noMove="1" noResize="1" noEditPoints="1" noAdjustHandles="1" noChangeArrowheads="1" noChangeShapeType="1"/>
          </p:cNvSpPr>
          <p:nvPr>
            <p:ph type="pic" sz="quarter" idx="10"/>
          </p:nvPr>
        </p:nvSpPr>
        <p:spPr>
          <a:xfrm>
            <a:off x="6096000" y="1133475"/>
            <a:ext cx="6096000" cy="1308100"/>
          </a:xfrm>
          <a:ln>
            <a:noFill/>
          </a:ln>
        </p:spPr>
        <p:txBody>
          <a:bodyPr/>
          <a:lstStyle/>
          <a:p>
            <a:endParaRPr lang="en-GB" dirty="0"/>
          </a:p>
        </p:txBody>
      </p:sp>
    </p:spTree>
    <p:extLst>
      <p:ext uri="{BB962C8B-B14F-4D97-AF65-F5344CB8AC3E}">
        <p14:creationId xmlns:p14="http://schemas.microsoft.com/office/powerpoint/2010/main" val="242102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LB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AEEC53-76FB-DC1D-015E-82A3D2A7470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8"/>
          </a:xfrm>
          <a:prstGeom prst="rect">
            <a:avLst/>
          </a:prstGeom>
        </p:spPr>
      </p:pic>
      <p:sp>
        <p:nvSpPr>
          <p:cNvPr id="2" name="Title 1">
            <a:extLst>
              <a:ext uri="{FF2B5EF4-FFF2-40B4-BE49-F238E27FC236}">
                <a16:creationId xmlns:a16="http://schemas.microsoft.com/office/drawing/2014/main" id="{E136EF52-E578-2EDB-C153-BCEB842ED0A8}"/>
              </a:ext>
            </a:extLst>
          </p:cNvPr>
          <p:cNvSpPr>
            <a:spLocks noGrp="1"/>
          </p:cNvSpPr>
          <p:nvPr>
            <p:ph type="ctrTitle"/>
          </p:nvPr>
        </p:nvSpPr>
        <p:spPr>
          <a:xfrm>
            <a:off x="667658" y="2640468"/>
            <a:ext cx="5196113" cy="1280884"/>
          </a:xfrm>
        </p:spPr>
        <p:txBody>
          <a:bodyPr anchor="b"/>
          <a:lstStyle>
            <a:lvl1pPr algn="l">
              <a:defRPr sz="34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E761459-5D75-097A-4653-CAABF2F51CE0}"/>
              </a:ext>
            </a:extLst>
          </p:cNvPr>
          <p:cNvSpPr>
            <a:spLocks noGrp="1"/>
          </p:cNvSpPr>
          <p:nvPr>
            <p:ph type="subTitle" idx="1"/>
          </p:nvPr>
        </p:nvSpPr>
        <p:spPr>
          <a:xfrm>
            <a:off x="667658" y="3921352"/>
            <a:ext cx="5196113" cy="1655762"/>
          </a:xfrm>
        </p:spPr>
        <p:txBody>
          <a:bodyPr/>
          <a:lstStyle>
            <a:lvl1pPr marL="0" indent="0" algn="l">
              <a:buNone/>
              <a:defRPr sz="2400">
                <a:solidFill>
                  <a:schemeClr val="bg1"/>
                </a:solidFill>
                <a:latin typeface="Arial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C687F756-EA60-F7DA-AC31-EB9A79974DA4}"/>
              </a:ext>
            </a:extLst>
          </p:cNvPr>
          <p:cNvSpPr>
            <a:spLocks noGrp="1"/>
          </p:cNvSpPr>
          <p:nvPr>
            <p:ph type="dt" sz="half" idx="10"/>
          </p:nvPr>
        </p:nvSpPr>
        <p:spPr/>
        <p:txBody>
          <a:bodyPr/>
          <a:lstStyle/>
          <a:p>
            <a:fld id="{A95CE376-3A07-475E-9C3B-A8AEF2E00A24}" type="datetimeFigureOut">
              <a:rPr lang="en-GB" smtClean="0"/>
              <a:t>10/06/2026</a:t>
            </a:fld>
            <a:endParaRPr lang="en-GB"/>
          </a:p>
        </p:txBody>
      </p:sp>
      <p:sp>
        <p:nvSpPr>
          <p:cNvPr id="5" name="Footer Placeholder 4">
            <a:extLst>
              <a:ext uri="{FF2B5EF4-FFF2-40B4-BE49-F238E27FC236}">
                <a16:creationId xmlns:a16="http://schemas.microsoft.com/office/drawing/2014/main" id="{85DE071D-346B-71DE-B8B1-3D4A1C634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72269-C0EA-225C-6E02-ADC6D96891BC}"/>
              </a:ext>
            </a:extLst>
          </p:cNvPr>
          <p:cNvSpPr>
            <a:spLocks noGrp="1"/>
          </p:cNvSpPr>
          <p:nvPr>
            <p:ph type="sldNum" sz="quarter" idx="12"/>
          </p:nvPr>
        </p:nvSpPr>
        <p:spPr/>
        <p:txBody>
          <a:bodyPr/>
          <a:lstStyle/>
          <a:p>
            <a:fld id="{BACA1FBB-2F97-4BC6-8362-FF3076AE1C8F}" type="slidenum">
              <a:rPr lang="en-GB" smtClean="0"/>
              <a:t>‹#›</a:t>
            </a:fld>
            <a:endParaRPr lang="en-GB"/>
          </a:p>
        </p:txBody>
      </p:sp>
      <p:sp>
        <p:nvSpPr>
          <p:cNvPr id="14" name="Picture Placeholder 16">
            <a:extLst>
              <a:ext uri="{FF2B5EF4-FFF2-40B4-BE49-F238E27FC236}">
                <a16:creationId xmlns:a16="http://schemas.microsoft.com/office/drawing/2014/main" id="{AE35A434-21F4-7352-EC12-BFC327E62052}"/>
              </a:ext>
            </a:extLst>
          </p:cNvPr>
          <p:cNvSpPr>
            <a:spLocks noGrp="1"/>
          </p:cNvSpPr>
          <p:nvPr>
            <p:ph type="pic" sz="quarter" idx="14"/>
          </p:nvPr>
        </p:nvSpPr>
        <p:spPr>
          <a:xfrm>
            <a:off x="6215627" y="-1221990"/>
            <a:ext cx="9514342" cy="9595788"/>
          </a:xfrm>
          <a:prstGeom prst="flowChartConnector">
            <a:avLst/>
          </a:prstGeom>
          <a:solidFill>
            <a:schemeClr val="bg1"/>
          </a:solidFill>
        </p:spPr>
        <p:txBody>
          <a:bodyPr/>
          <a:lstStyle/>
          <a:p>
            <a:endParaRPr lang="en-GB" dirty="0"/>
          </a:p>
        </p:txBody>
      </p:sp>
    </p:spTree>
    <p:extLst>
      <p:ext uri="{BB962C8B-B14F-4D97-AF65-F5344CB8AC3E}">
        <p14:creationId xmlns:p14="http://schemas.microsoft.com/office/powerpoint/2010/main" val="66734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lideLG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AEEC53-76FB-DC1D-015E-82A3D2A7470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Date Placeholder 3">
            <a:extLst>
              <a:ext uri="{FF2B5EF4-FFF2-40B4-BE49-F238E27FC236}">
                <a16:creationId xmlns:a16="http://schemas.microsoft.com/office/drawing/2014/main" id="{C687F756-EA60-F7DA-AC31-EB9A79974DA4}"/>
              </a:ext>
            </a:extLst>
          </p:cNvPr>
          <p:cNvSpPr>
            <a:spLocks noGrp="1"/>
          </p:cNvSpPr>
          <p:nvPr>
            <p:ph type="dt" sz="half" idx="10"/>
          </p:nvPr>
        </p:nvSpPr>
        <p:spPr/>
        <p:txBody>
          <a:bodyPr/>
          <a:lstStyle/>
          <a:p>
            <a:fld id="{A95CE376-3A07-475E-9C3B-A8AEF2E00A24}" type="datetimeFigureOut">
              <a:rPr lang="en-GB" smtClean="0"/>
              <a:t>10/06/2026</a:t>
            </a:fld>
            <a:endParaRPr lang="en-GB"/>
          </a:p>
        </p:txBody>
      </p:sp>
      <p:sp>
        <p:nvSpPr>
          <p:cNvPr id="5" name="Footer Placeholder 4">
            <a:extLst>
              <a:ext uri="{FF2B5EF4-FFF2-40B4-BE49-F238E27FC236}">
                <a16:creationId xmlns:a16="http://schemas.microsoft.com/office/drawing/2014/main" id="{85DE071D-346B-71DE-B8B1-3D4A1C634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72269-C0EA-225C-6E02-ADC6D96891BC}"/>
              </a:ext>
            </a:extLst>
          </p:cNvPr>
          <p:cNvSpPr>
            <a:spLocks noGrp="1"/>
          </p:cNvSpPr>
          <p:nvPr>
            <p:ph type="sldNum" sz="quarter" idx="12"/>
          </p:nvPr>
        </p:nvSpPr>
        <p:spPr/>
        <p:txBody>
          <a:bodyPr/>
          <a:lstStyle/>
          <a:p>
            <a:fld id="{BACA1FBB-2F97-4BC6-8362-FF3076AE1C8F}" type="slidenum">
              <a:rPr lang="en-GB" smtClean="0"/>
              <a:t>‹#›</a:t>
            </a:fld>
            <a:endParaRPr lang="en-GB"/>
          </a:p>
        </p:txBody>
      </p:sp>
      <p:sp>
        <p:nvSpPr>
          <p:cNvPr id="25" name="Title 1">
            <a:extLst>
              <a:ext uri="{FF2B5EF4-FFF2-40B4-BE49-F238E27FC236}">
                <a16:creationId xmlns:a16="http://schemas.microsoft.com/office/drawing/2014/main" id="{06259156-C01C-21C9-86E9-B1E3BFB00A97}"/>
              </a:ext>
            </a:extLst>
          </p:cNvPr>
          <p:cNvSpPr>
            <a:spLocks noGrp="1"/>
          </p:cNvSpPr>
          <p:nvPr>
            <p:ph type="ctrTitle"/>
          </p:nvPr>
        </p:nvSpPr>
        <p:spPr>
          <a:xfrm>
            <a:off x="667658" y="2640468"/>
            <a:ext cx="5196113" cy="1280884"/>
          </a:xfrm>
        </p:spPr>
        <p:txBody>
          <a:bodyPr anchor="b"/>
          <a:lstStyle>
            <a:lvl1pPr algn="l">
              <a:defRPr sz="3400">
                <a:solidFill>
                  <a:schemeClr val="bg1"/>
                </a:solidFill>
              </a:defRPr>
            </a:lvl1pPr>
          </a:lstStyle>
          <a:p>
            <a:r>
              <a:rPr lang="en-US" dirty="0"/>
              <a:t>Click to edit Master title style</a:t>
            </a:r>
            <a:endParaRPr lang="en-GB" dirty="0"/>
          </a:p>
        </p:txBody>
      </p:sp>
      <p:sp>
        <p:nvSpPr>
          <p:cNvPr id="26" name="Subtitle 2">
            <a:extLst>
              <a:ext uri="{FF2B5EF4-FFF2-40B4-BE49-F238E27FC236}">
                <a16:creationId xmlns:a16="http://schemas.microsoft.com/office/drawing/2014/main" id="{926035A4-7DB4-912A-5AC1-780044010F19}"/>
              </a:ext>
            </a:extLst>
          </p:cNvPr>
          <p:cNvSpPr>
            <a:spLocks noGrp="1"/>
          </p:cNvSpPr>
          <p:nvPr>
            <p:ph type="subTitle" idx="1"/>
          </p:nvPr>
        </p:nvSpPr>
        <p:spPr>
          <a:xfrm>
            <a:off x="667658" y="3921352"/>
            <a:ext cx="5196113" cy="1655762"/>
          </a:xfrm>
        </p:spPr>
        <p:txBody>
          <a:bodyPr/>
          <a:lstStyle>
            <a:lvl1pPr marL="0" indent="0" algn="l">
              <a:buNone/>
              <a:defRPr sz="2400">
                <a:solidFill>
                  <a:schemeClr val="bg1"/>
                </a:solidFill>
                <a:latin typeface="Arial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Picture Placeholder 16">
            <a:extLst>
              <a:ext uri="{FF2B5EF4-FFF2-40B4-BE49-F238E27FC236}">
                <a16:creationId xmlns:a16="http://schemas.microsoft.com/office/drawing/2014/main" id="{BF07FB8E-1550-4EF0-0800-E349B8018829}"/>
              </a:ext>
            </a:extLst>
          </p:cNvPr>
          <p:cNvSpPr>
            <a:spLocks noGrp="1"/>
          </p:cNvSpPr>
          <p:nvPr>
            <p:ph type="pic" sz="quarter" idx="14"/>
          </p:nvPr>
        </p:nvSpPr>
        <p:spPr>
          <a:xfrm>
            <a:off x="6215627" y="-1221990"/>
            <a:ext cx="9514342" cy="9595788"/>
          </a:xfrm>
          <a:prstGeom prst="flowChartConnector">
            <a:avLst/>
          </a:prstGeom>
          <a:solidFill>
            <a:schemeClr val="bg1"/>
          </a:solidFill>
        </p:spPr>
        <p:txBody>
          <a:bodyPr/>
          <a:lstStyle/>
          <a:p>
            <a:endParaRPr lang="en-GB" dirty="0"/>
          </a:p>
        </p:txBody>
      </p:sp>
    </p:spTree>
    <p:extLst>
      <p:ext uri="{BB962C8B-B14F-4D97-AF65-F5344CB8AC3E}">
        <p14:creationId xmlns:p14="http://schemas.microsoft.com/office/powerpoint/2010/main" val="106538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lideB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AEEC53-76FB-DC1D-015E-82A3D2A7470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4" name="Date Placeholder 3">
            <a:extLst>
              <a:ext uri="{FF2B5EF4-FFF2-40B4-BE49-F238E27FC236}">
                <a16:creationId xmlns:a16="http://schemas.microsoft.com/office/drawing/2014/main" id="{C687F756-EA60-F7DA-AC31-EB9A79974DA4}"/>
              </a:ext>
            </a:extLst>
          </p:cNvPr>
          <p:cNvSpPr>
            <a:spLocks noGrp="1"/>
          </p:cNvSpPr>
          <p:nvPr>
            <p:ph type="dt" sz="half" idx="10"/>
          </p:nvPr>
        </p:nvSpPr>
        <p:spPr/>
        <p:txBody>
          <a:bodyPr/>
          <a:lstStyle/>
          <a:p>
            <a:fld id="{A95CE376-3A07-475E-9C3B-A8AEF2E00A24}" type="datetimeFigureOut">
              <a:rPr lang="en-GB" smtClean="0"/>
              <a:t>10/06/2026</a:t>
            </a:fld>
            <a:endParaRPr lang="en-GB"/>
          </a:p>
        </p:txBody>
      </p:sp>
      <p:sp>
        <p:nvSpPr>
          <p:cNvPr id="5" name="Footer Placeholder 4">
            <a:extLst>
              <a:ext uri="{FF2B5EF4-FFF2-40B4-BE49-F238E27FC236}">
                <a16:creationId xmlns:a16="http://schemas.microsoft.com/office/drawing/2014/main" id="{85DE071D-346B-71DE-B8B1-3D4A1C634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72269-C0EA-225C-6E02-ADC6D96891BC}"/>
              </a:ext>
            </a:extLst>
          </p:cNvPr>
          <p:cNvSpPr>
            <a:spLocks noGrp="1"/>
          </p:cNvSpPr>
          <p:nvPr>
            <p:ph type="sldNum" sz="quarter" idx="12"/>
          </p:nvPr>
        </p:nvSpPr>
        <p:spPr/>
        <p:txBody>
          <a:bodyPr/>
          <a:lstStyle/>
          <a:p>
            <a:fld id="{BACA1FBB-2F97-4BC6-8362-FF3076AE1C8F}" type="slidenum">
              <a:rPr lang="en-GB" smtClean="0"/>
              <a:t>‹#›</a:t>
            </a:fld>
            <a:endParaRPr lang="en-GB"/>
          </a:p>
        </p:txBody>
      </p:sp>
      <p:sp>
        <p:nvSpPr>
          <p:cNvPr id="13" name="Oval 12">
            <a:extLst>
              <a:ext uri="{FF2B5EF4-FFF2-40B4-BE49-F238E27FC236}">
                <a16:creationId xmlns:a16="http://schemas.microsoft.com/office/drawing/2014/main" id="{C9DBD1D0-8D2B-8343-F7C4-2CEF53E2D355}"/>
              </a:ext>
            </a:extLst>
          </p:cNvPr>
          <p:cNvSpPr/>
          <p:nvPr userDrawn="1"/>
        </p:nvSpPr>
        <p:spPr>
          <a:xfrm>
            <a:off x="7126512" y="580912"/>
            <a:ext cx="858803" cy="858803"/>
          </a:xfrm>
          <a:prstGeom prst="ellipse">
            <a:avLst/>
          </a:prstGeom>
          <a:solidFill>
            <a:srgbClr val="0073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itle 1">
            <a:extLst>
              <a:ext uri="{FF2B5EF4-FFF2-40B4-BE49-F238E27FC236}">
                <a16:creationId xmlns:a16="http://schemas.microsoft.com/office/drawing/2014/main" id="{371037DD-9942-E76C-00B6-09716469296F}"/>
              </a:ext>
            </a:extLst>
          </p:cNvPr>
          <p:cNvSpPr>
            <a:spLocks noGrp="1"/>
          </p:cNvSpPr>
          <p:nvPr>
            <p:ph type="ctrTitle"/>
          </p:nvPr>
        </p:nvSpPr>
        <p:spPr>
          <a:xfrm>
            <a:off x="667658" y="2640468"/>
            <a:ext cx="5196113" cy="1280884"/>
          </a:xfrm>
        </p:spPr>
        <p:txBody>
          <a:bodyPr anchor="b"/>
          <a:lstStyle>
            <a:lvl1pPr algn="l">
              <a:defRPr sz="3400">
                <a:solidFill>
                  <a:schemeClr val="bg1"/>
                </a:solidFill>
              </a:defRPr>
            </a:lvl1pPr>
          </a:lstStyle>
          <a:p>
            <a:r>
              <a:rPr lang="en-US" dirty="0"/>
              <a:t>Click to edit Master title style</a:t>
            </a:r>
            <a:endParaRPr lang="en-GB" dirty="0"/>
          </a:p>
        </p:txBody>
      </p:sp>
      <p:sp>
        <p:nvSpPr>
          <p:cNvPr id="15" name="Subtitle 2">
            <a:extLst>
              <a:ext uri="{FF2B5EF4-FFF2-40B4-BE49-F238E27FC236}">
                <a16:creationId xmlns:a16="http://schemas.microsoft.com/office/drawing/2014/main" id="{443CBFEA-CE2D-4546-5BF2-C0C5DD894D51}"/>
              </a:ext>
            </a:extLst>
          </p:cNvPr>
          <p:cNvSpPr>
            <a:spLocks noGrp="1"/>
          </p:cNvSpPr>
          <p:nvPr>
            <p:ph type="subTitle" idx="1"/>
          </p:nvPr>
        </p:nvSpPr>
        <p:spPr>
          <a:xfrm>
            <a:off x="667658" y="3921352"/>
            <a:ext cx="5196113" cy="1655762"/>
          </a:xfrm>
        </p:spPr>
        <p:txBody>
          <a:bodyPr/>
          <a:lstStyle>
            <a:lvl1pPr marL="0" indent="0" algn="l">
              <a:buNone/>
              <a:defRPr sz="2400">
                <a:solidFill>
                  <a:schemeClr val="bg1"/>
                </a:solidFill>
                <a:latin typeface="Arial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Picture Placeholder 16">
            <a:extLst>
              <a:ext uri="{FF2B5EF4-FFF2-40B4-BE49-F238E27FC236}">
                <a16:creationId xmlns:a16="http://schemas.microsoft.com/office/drawing/2014/main" id="{D9AA36FA-2232-C7ED-5B85-4F0ED55636B8}"/>
              </a:ext>
            </a:extLst>
          </p:cNvPr>
          <p:cNvSpPr>
            <a:spLocks noGrp="1"/>
          </p:cNvSpPr>
          <p:nvPr>
            <p:ph type="pic" sz="quarter" idx="14"/>
          </p:nvPr>
        </p:nvSpPr>
        <p:spPr>
          <a:xfrm>
            <a:off x="5980567" y="-1113393"/>
            <a:ext cx="7270976" cy="7333219"/>
          </a:xfrm>
          <a:prstGeom prst="flowChartConnector">
            <a:avLst/>
          </a:prstGeom>
          <a:solidFill>
            <a:schemeClr val="bg1">
              <a:lumMod val="65000"/>
            </a:schemeClr>
          </a:solidFill>
        </p:spPr>
        <p:txBody>
          <a:bodyPr/>
          <a:lstStyle/>
          <a:p>
            <a:endParaRPr lang="en-GB" dirty="0"/>
          </a:p>
        </p:txBody>
      </p:sp>
      <p:sp>
        <p:nvSpPr>
          <p:cNvPr id="9" name="Picture Placeholder 16">
            <a:extLst>
              <a:ext uri="{FF2B5EF4-FFF2-40B4-BE49-F238E27FC236}">
                <a16:creationId xmlns:a16="http://schemas.microsoft.com/office/drawing/2014/main" id="{63ECC452-6C17-DE9D-28F5-D1F4CB16611B}"/>
              </a:ext>
            </a:extLst>
          </p:cNvPr>
          <p:cNvSpPr>
            <a:spLocks noGrp="1"/>
          </p:cNvSpPr>
          <p:nvPr>
            <p:ph type="pic" sz="quarter" idx="15"/>
          </p:nvPr>
        </p:nvSpPr>
        <p:spPr>
          <a:xfrm>
            <a:off x="6400801" y="3755510"/>
            <a:ext cx="2743200" cy="2766683"/>
          </a:xfrm>
          <a:prstGeom prst="flowChartConnector">
            <a:avLst/>
          </a:prstGeom>
          <a:solidFill>
            <a:schemeClr val="bg1">
              <a:lumMod val="65000"/>
            </a:schemeClr>
          </a:solidFill>
        </p:spPr>
        <p:txBody>
          <a:bodyPr/>
          <a:lstStyle/>
          <a:p>
            <a:endParaRPr lang="en-GB"/>
          </a:p>
        </p:txBody>
      </p:sp>
    </p:spTree>
    <p:extLst>
      <p:ext uri="{BB962C8B-B14F-4D97-AF65-F5344CB8AC3E}">
        <p14:creationId xmlns:p14="http://schemas.microsoft.com/office/powerpoint/2010/main" val="229860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lideLB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AEEC53-76FB-DC1D-015E-82A3D2A7470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8"/>
          </a:xfrm>
          <a:prstGeom prst="rect">
            <a:avLst/>
          </a:prstGeom>
        </p:spPr>
      </p:pic>
      <p:sp>
        <p:nvSpPr>
          <p:cNvPr id="4" name="Date Placeholder 3">
            <a:extLst>
              <a:ext uri="{FF2B5EF4-FFF2-40B4-BE49-F238E27FC236}">
                <a16:creationId xmlns:a16="http://schemas.microsoft.com/office/drawing/2014/main" id="{C687F756-EA60-F7DA-AC31-EB9A79974DA4}"/>
              </a:ext>
            </a:extLst>
          </p:cNvPr>
          <p:cNvSpPr>
            <a:spLocks noGrp="1"/>
          </p:cNvSpPr>
          <p:nvPr>
            <p:ph type="dt" sz="half" idx="10"/>
          </p:nvPr>
        </p:nvSpPr>
        <p:spPr/>
        <p:txBody>
          <a:bodyPr/>
          <a:lstStyle/>
          <a:p>
            <a:fld id="{A95CE376-3A07-475E-9C3B-A8AEF2E00A24}" type="datetimeFigureOut">
              <a:rPr lang="en-GB" smtClean="0"/>
              <a:t>10/06/2026</a:t>
            </a:fld>
            <a:endParaRPr lang="en-GB"/>
          </a:p>
        </p:txBody>
      </p:sp>
      <p:sp>
        <p:nvSpPr>
          <p:cNvPr id="5" name="Footer Placeholder 4">
            <a:extLst>
              <a:ext uri="{FF2B5EF4-FFF2-40B4-BE49-F238E27FC236}">
                <a16:creationId xmlns:a16="http://schemas.microsoft.com/office/drawing/2014/main" id="{85DE071D-346B-71DE-B8B1-3D4A1C634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72269-C0EA-225C-6E02-ADC6D96891BC}"/>
              </a:ext>
            </a:extLst>
          </p:cNvPr>
          <p:cNvSpPr>
            <a:spLocks noGrp="1"/>
          </p:cNvSpPr>
          <p:nvPr>
            <p:ph type="sldNum" sz="quarter" idx="12"/>
          </p:nvPr>
        </p:nvSpPr>
        <p:spPr/>
        <p:txBody>
          <a:bodyPr/>
          <a:lstStyle/>
          <a:p>
            <a:fld id="{BACA1FBB-2F97-4BC6-8362-FF3076AE1C8F}" type="slidenum">
              <a:rPr lang="en-GB" smtClean="0"/>
              <a:t>‹#›</a:t>
            </a:fld>
            <a:endParaRPr lang="en-GB"/>
          </a:p>
        </p:txBody>
      </p:sp>
      <p:sp>
        <p:nvSpPr>
          <p:cNvPr id="10" name="Picture Placeholder 16">
            <a:extLst>
              <a:ext uri="{FF2B5EF4-FFF2-40B4-BE49-F238E27FC236}">
                <a16:creationId xmlns:a16="http://schemas.microsoft.com/office/drawing/2014/main" id="{36AD3952-83A9-FF91-5BCE-D0F6F0825B99}"/>
              </a:ext>
            </a:extLst>
          </p:cNvPr>
          <p:cNvSpPr>
            <a:spLocks noGrp="1"/>
          </p:cNvSpPr>
          <p:nvPr>
            <p:ph type="pic" sz="quarter" idx="14"/>
          </p:nvPr>
        </p:nvSpPr>
        <p:spPr>
          <a:xfrm>
            <a:off x="5980567" y="-1113393"/>
            <a:ext cx="7270976" cy="7333219"/>
          </a:xfrm>
          <a:prstGeom prst="flowChartConnector">
            <a:avLst/>
          </a:prstGeom>
          <a:solidFill>
            <a:schemeClr val="bg1">
              <a:lumMod val="65000"/>
            </a:schemeClr>
          </a:solidFill>
        </p:spPr>
        <p:txBody>
          <a:bodyPr/>
          <a:lstStyle/>
          <a:p>
            <a:endParaRPr lang="en-GB" dirty="0"/>
          </a:p>
        </p:txBody>
      </p:sp>
      <p:sp>
        <p:nvSpPr>
          <p:cNvPr id="13" name="Oval 12">
            <a:extLst>
              <a:ext uri="{FF2B5EF4-FFF2-40B4-BE49-F238E27FC236}">
                <a16:creationId xmlns:a16="http://schemas.microsoft.com/office/drawing/2014/main" id="{C9DBD1D0-8D2B-8343-F7C4-2CEF53E2D355}"/>
              </a:ext>
            </a:extLst>
          </p:cNvPr>
          <p:cNvSpPr/>
          <p:nvPr userDrawn="1"/>
        </p:nvSpPr>
        <p:spPr>
          <a:xfrm>
            <a:off x="7126512" y="580912"/>
            <a:ext cx="858803" cy="858803"/>
          </a:xfrm>
          <a:prstGeom prst="ellipse">
            <a:avLst/>
          </a:prstGeom>
          <a:solidFill>
            <a:srgbClr val="81B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itle 1">
            <a:extLst>
              <a:ext uri="{FF2B5EF4-FFF2-40B4-BE49-F238E27FC236}">
                <a16:creationId xmlns:a16="http://schemas.microsoft.com/office/drawing/2014/main" id="{371037DD-9942-E76C-00B6-09716469296F}"/>
              </a:ext>
            </a:extLst>
          </p:cNvPr>
          <p:cNvSpPr>
            <a:spLocks noGrp="1"/>
          </p:cNvSpPr>
          <p:nvPr>
            <p:ph type="ctrTitle"/>
          </p:nvPr>
        </p:nvSpPr>
        <p:spPr>
          <a:xfrm>
            <a:off x="667658" y="2640468"/>
            <a:ext cx="5196113" cy="1280884"/>
          </a:xfrm>
        </p:spPr>
        <p:txBody>
          <a:bodyPr anchor="b"/>
          <a:lstStyle>
            <a:lvl1pPr algn="l">
              <a:defRPr sz="3400">
                <a:solidFill>
                  <a:schemeClr val="bg1"/>
                </a:solidFill>
              </a:defRPr>
            </a:lvl1pPr>
          </a:lstStyle>
          <a:p>
            <a:r>
              <a:rPr lang="en-US" dirty="0"/>
              <a:t>Click to edit Master title style</a:t>
            </a:r>
            <a:endParaRPr lang="en-GB" dirty="0"/>
          </a:p>
        </p:txBody>
      </p:sp>
      <p:sp>
        <p:nvSpPr>
          <p:cNvPr id="15" name="Subtitle 2">
            <a:extLst>
              <a:ext uri="{FF2B5EF4-FFF2-40B4-BE49-F238E27FC236}">
                <a16:creationId xmlns:a16="http://schemas.microsoft.com/office/drawing/2014/main" id="{443CBFEA-CE2D-4546-5BF2-C0C5DD894D51}"/>
              </a:ext>
            </a:extLst>
          </p:cNvPr>
          <p:cNvSpPr>
            <a:spLocks noGrp="1"/>
          </p:cNvSpPr>
          <p:nvPr>
            <p:ph type="subTitle" idx="1"/>
          </p:nvPr>
        </p:nvSpPr>
        <p:spPr>
          <a:xfrm>
            <a:off x="667658" y="3921352"/>
            <a:ext cx="5196113" cy="1655762"/>
          </a:xfrm>
        </p:spPr>
        <p:txBody>
          <a:bodyPr/>
          <a:lstStyle>
            <a:lvl1pPr marL="0" indent="0" algn="l">
              <a:buNone/>
              <a:defRPr sz="2400">
                <a:solidFill>
                  <a:schemeClr val="bg1"/>
                </a:solidFill>
                <a:latin typeface="Arial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 name="Picture Placeholder 16">
            <a:extLst>
              <a:ext uri="{FF2B5EF4-FFF2-40B4-BE49-F238E27FC236}">
                <a16:creationId xmlns:a16="http://schemas.microsoft.com/office/drawing/2014/main" id="{01CE3FAE-0B1D-385F-2D71-25936EFE6156}"/>
              </a:ext>
            </a:extLst>
          </p:cNvPr>
          <p:cNvSpPr>
            <a:spLocks noGrp="1"/>
          </p:cNvSpPr>
          <p:nvPr>
            <p:ph type="pic" sz="quarter" idx="15"/>
          </p:nvPr>
        </p:nvSpPr>
        <p:spPr>
          <a:xfrm>
            <a:off x="6400801" y="3755510"/>
            <a:ext cx="2743200" cy="2766683"/>
          </a:xfrm>
          <a:prstGeom prst="flowChartConnector">
            <a:avLst/>
          </a:prstGeom>
          <a:solidFill>
            <a:schemeClr val="bg1">
              <a:lumMod val="65000"/>
            </a:schemeClr>
          </a:solidFill>
        </p:spPr>
        <p:txBody>
          <a:bodyPr/>
          <a:lstStyle/>
          <a:p>
            <a:endParaRPr lang="en-GB"/>
          </a:p>
        </p:txBody>
      </p:sp>
    </p:spTree>
    <p:extLst>
      <p:ext uri="{BB962C8B-B14F-4D97-AF65-F5344CB8AC3E}">
        <p14:creationId xmlns:p14="http://schemas.microsoft.com/office/powerpoint/2010/main" val="47656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lideG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AEEC53-76FB-DC1D-015E-82A3D2A7470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8"/>
          </a:xfrm>
          <a:prstGeom prst="rect">
            <a:avLst/>
          </a:prstGeom>
        </p:spPr>
      </p:pic>
      <p:sp>
        <p:nvSpPr>
          <p:cNvPr id="4" name="Date Placeholder 3">
            <a:extLst>
              <a:ext uri="{FF2B5EF4-FFF2-40B4-BE49-F238E27FC236}">
                <a16:creationId xmlns:a16="http://schemas.microsoft.com/office/drawing/2014/main" id="{C687F756-EA60-F7DA-AC31-EB9A79974DA4}"/>
              </a:ext>
            </a:extLst>
          </p:cNvPr>
          <p:cNvSpPr>
            <a:spLocks noGrp="1"/>
          </p:cNvSpPr>
          <p:nvPr>
            <p:ph type="dt" sz="half" idx="10"/>
          </p:nvPr>
        </p:nvSpPr>
        <p:spPr/>
        <p:txBody>
          <a:bodyPr/>
          <a:lstStyle/>
          <a:p>
            <a:fld id="{A95CE376-3A07-475E-9C3B-A8AEF2E00A24}" type="datetimeFigureOut">
              <a:rPr lang="en-GB" smtClean="0"/>
              <a:t>10/06/2026</a:t>
            </a:fld>
            <a:endParaRPr lang="en-GB"/>
          </a:p>
        </p:txBody>
      </p:sp>
      <p:sp>
        <p:nvSpPr>
          <p:cNvPr id="5" name="Footer Placeholder 4">
            <a:extLst>
              <a:ext uri="{FF2B5EF4-FFF2-40B4-BE49-F238E27FC236}">
                <a16:creationId xmlns:a16="http://schemas.microsoft.com/office/drawing/2014/main" id="{85DE071D-346B-71DE-B8B1-3D4A1C634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72269-C0EA-225C-6E02-ADC6D96891BC}"/>
              </a:ext>
            </a:extLst>
          </p:cNvPr>
          <p:cNvSpPr>
            <a:spLocks noGrp="1"/>
          </p:cNvSpPr>
          <p:nvPr>
            <p:ph type="sldNum" sz="quarter" idx="12"/>
          </p:nvPr>
        </p:nvSpPr>
        <p:spPr/>
        <p:txBody>
          <a:bodyPr/>
          <a:lstStyle/>
          <a:p>
            <a:fld id="{BACA1FBB-2F97-4BC6-8362-FF3076AE1C8F}" type="slidenum">
              <a:rPr lang="en-GB" smtClean="0"/>
              <a:t>‹#›</a:t>
            </a:fld>
            <a:endParaRPr lang="en-GB"/>
          </a:p>
        </p:txBody>
      </p:sp>
      <p:sp>
        <p:nvSpPr>
          <p:cNvPr id="13" name="Oval 12">
            <a:extLst>
              <a:ext uri="{FF2B5EF4-FFF2-40B4-BE49-F238E27FC236}">
                <a16:creationId xmlns:a16="http://schemas.microsoft.com/office/drawing/2014/main" id="{C9DBD1D0-8D2B-8343-F7C4-2CEF53E2D355}"/>
              </a:ext>
            </a:extLst>
          </p:cNvPr>
          <p:cNvSpPr/>
          <p:nvPr userDrawn="1"/>
        </p:nvSpPr>
        <p:spPr>
          <a:xfrm>
            <a:off x="7126512" y="580912"/>
            <a:ext cx="858803" cy="858803"/>
          </a:xfrm>
          <a:prstGeom prst="ellipse">
            <a:avLst/>
          </a:prstGeom>
          <a:solidFill>
            <a:srgbClr val="5AB8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itle 1">
            <a:extLst>
              <a:ext uri="{FF2B5EF4-FFF2-40B4-BE49-F238E27FC236}">
                <a16:creationId xmlns:a16="http://schemas.microsoft.com/office/drawing/2014/main" id="{371037DD-9942-E76C-00B6-09716469296F}"/>
              </a:ext>
            </a:extLst>
          </p:cNvPr>
          <p:cNvSpPr>
            <a:spLocks noGrp="1"/>
          </p:cNvSpPr>
          <p:nvPr>
            <p:ph type="ctrTitle"/>
          </p:nvPr>
        </p:nvSpPr>
        <p:spPr>
          <a:xfrm>
            <a:off x="667658" y="2640468"/>
            <a:ext cx="5196113" cy="1280884"/>
          </a:xfrm>
        </p:spPr>
        <p:txBody>
          <a:bodyPr anchor="b"/>
          <a:lstStyle>
            <a:lvl1pPr algn="l">
              <a:defRPr sz="3400">
                <a:solidFill>
                  <a:schemeClr val="bg1"/>
                </a:solidFill>
              </a:defRPr>
            </a:lvl1pPr>
          </a:lstStyle>
          <a:p>
            <a:r>
              <a:rPr lang="en-US" dirty="0"/>
              <a:t>Click to edit Master title style</a:t>
            </a:r>
            <a:endParaRPr lang="en-GB" dirty="0"/>
          </a:p>
        </p:txBody>
      </p:sp>
      <p:sp>
        <p:nvSpPr>
          <p:cNvPr id="15" name="Subtitle 2">
            <a:extLst>
              <a:ext uri="{FF2B5EF4-FFF2-40B4-BE49-F238E27FC236}">
                <a16:creationId xmlns:a16="http://schemas.microsoft.com/office/drawing/2014/main" id="{443CBFEA-CE2D-4546-5BF2-C0C5DD894D51}"/>
              </a:ext>
            </a:extLst>
          </p:cNvPr>
          <p:cNvSpPr>
            <a:spLocks noGrp="1"/>
          </p:cNvSpPr>
          <p:nvPr>
            <p:ph type="subTitle" idx="1"/>
          </p:nvPr>
        </p:nvSpPr>
        <p:spPr>
          <a:xfrm>
            <a:off x="667658" y="3921352"/>
            <a:ext cx="5196113" cy="1655762"/>
          </a:xfrm>
        </p:spPr>
        <p:txBody>
          <a:bodyPr/>
          <a:lstStyle>
            <a:lvl1pPr marL="0" indent="0" algn="l">
              <a:buNone/>
              <a:defRPr sz="2400">
                <a:solidFill>
                  <a:schemeClr val="bg1"/>
                </a:solidFill>
                <a:latin typeface="Arial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Picture Placeholder 16">
            <a:extLst>
              <a:ext uri="{FF2B5EF4-FFF2-40B4-BE49-F238E27FC236}">
                <a16:creationId xmlns:a16="http://schemas.microsoft.com/office/drawing/2014/main" id="{D7658FE6-485C-EAE0-EC79-4AB6EAC9ECD4}"/>
              </a:ext>
            </a:extLst>
          </p:cNvPr>
          <p:cNvSpPr>
            <a:spLocks noGrp="1"/>
          </p:cNvSpPr>
          <p:nvPr>
            <p:ph type="pic" sz="quarter" idx="14"/>
          </p:nvPr>
        </p:nvSpPr>
        <p:spPr>
          <a:xfrm>
            <a:off x="5980567" y="-1113393"/>
            <a:ext cx="7270976" cy="7333219"/>
          </a:xfrm>
          <a:prstGeom prst="flowChartConnector">
            <a:avLst/>
          </a:prstGeom>
          <a:solidFill>
            <a:schemeClr val="bg1">
              <a:lumMod val="65000"/>
            </a:schemeClr>
          </a:solidFill>
        </p:spPr>
        <p:txBody>
          <a:bodyPr/>
          <a:lstStyle/>
          <a:p>
            <a:endParaRPr lang="en-GB" dirty="0"/>
          </a:p>
        </p:txBody>
      </p:sp>
      <p:sp>
        <p:nvSpPr>
          <p:cNvPr id="11" name="Picture Placeholder 16">
            <a:extLst>
              <a:ext uri="{FF2B5EF4-FFF2-40B4-BE49-F238E27FC236}">
                <a16:creationId xmlns:a16="http://schemas.microsoft.com/office/drawing/2014/main" id="{41F3B241-5814-7DF1-8C0A-77FB26ED0197}"/>
              </a:ext>
            </a:extLst>
          </p:cNvPr>
          <p:cNvSpPr>
            <a:spLocks noGrp="1"/>
          </p:cNvSpPr>
          <p:nvPr>
            <p:ph type="pic" sz="quarter" idx="15"/>
          </p:nvPr>
        </p:nvSpPr>
        <p:spPr>
          <a:xfrm>
            <a:off x="6400801" y="3755510"/>
            <a:ext cx="2743200" cy="2766683"/>
          </a:xfrm>
          <a:prstGeom prst="flowChartConnector">
            <a:avLst/>
          </a:prstGeom>
          <a:solidFill>
            <a:schemeClr val="bg1">
              <a:lumMod val="65000"/>
            </a:schemeClr>
          </a:solidFill>
        </p:spPr>
        <p:txBody>
          <a:bodyPr/>
          <a:lstStyle/>
          <a:p>
            <a:endParaRPr lang="en-GB"/>
          </a:p>
        </p:txBody>
      </p:sp>
    </p:spTree>
    <p:extLst>
      <p:ext uri="{BB962C8B-B14F-4D97-AF65-F5344CB8AC3E}">
        <p14:creationId xmlns:p14="http://schemas.microsoft.com/office/powerpoint/2010/main" val="248492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rnerStyle505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5D91-8C7E-9D1F-805B-364AA7A63FE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22A5CAF-E11A-5A56-F552-A578358A04DC}"/>
              </a:ext>
            </a:extLst>
          </p:cNvPr>
          <p:cNvSpPr>
            <a:spLocks noGrp="1"/>
          </p:cNvSpPr>
          <p:nvPr>
            <p:ph idx="1"/>
          </p:nvPr>
        </p:nvSpPr>
        <p:spPr>
          <a:xfrm>
            <a:off x="838200" y="1825625"/>
            <a:ext cx="5019675" cy="352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549BA8FD-9DD0-6661-3201-E93C6A3D1205}"/>
              </a:ext>
            </a:extLst>
          </p:cNvPr>
          <p:cNvSpPr>
            <a:spLocks noGrp="1"/>
          </p:cNvSpPr>
          <p:nvPr>
            <p:ph idx="13"/>
          </p:nvPr>
        </p:nvSpPr>
        <p:spPr>
          <a:xfrm>
            <a:off x="6334125" y="1825625"/>
            <a:ext cx="5019675" cy="352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897B57F3-DCB5-EF98-2E8A-A782A75A524F}"/>
              </a:ext>
            </a:extLst>
          </p:cNvPr>
          <p:cNvSpPr>
            <a:spLocks noGrp="1"/>
          </p:cNvSpPr>
          <p:nvPr>
            <p:ph type="pic" sz="quarter" idx="14"/>
          </p:nvPr>
        </p:nvSpPr>
        <p:spPr>
          <a:xfrm>
            <a:off x="2790824" y="5562599"/>
            <a:ext cx="1114425" cy="1114425"/>
          </a:xfrm>
        </p:spPr>
        <p:txBody>
          <a:bodyPr/>
          <a:lstStyle/>
          <a:p>
            <a:endParaRPr lang="en-GB"/>
          </a:p>
        </p:txBody>
      </p:sp>
      <p:sp>
        <p:nvSpPr>
          <p:cNvPr id="10" name="Picture Placeholder 8">
            <a:extLst>
              <a:ext uri="{FF2B5EF4-FFF2-40B4-BE49-F238E27FC236}">
                <a16:creationId xmlns:a16="http://schemas.microsoft.com/office/drawing/2014/main" id="{29DE9530-8FDE-9959-92D9-218E4E734D53}"/>
              </a:ext>
            </a:extLst>
          </p:cNvPr>
          <p:cNvSpPr>
            <a:spLocks noGrp="1"/>
          </p:cNvSpPr>
          <p:nvPr>
            <p:ph type="pic" sz="quarter" idx="15"/>
          </p:nvPr>
        </p:nvSpPr>
        <p:spPr>
          <a:xfrm>
            <a:off x="8286753" y="5562599"/>
            <a:ext cx="1114425" cy="1114425"/>
          </a:xfrm>
        </p:spPr>
        <p:txBody>
          <a:bodyPr/>
          <a:lstStyle/>
          <a:p>
            <a:endParaRPr lang="en-GB"/>
          </a:p>
        </p:txBody>
      </p:sp>
      <p:sp>
        <p:nvSpPr>
          <p:cNvPr id="13" name="SmartArt Placeholder 12">
            <a:extLst>
              <a:ext uri="{FF2B5EF4-FFF2-40B4-BE49-F238E27FC236}">
                <a16:creationId xmlns:a16="http://schemas.microsoft.com/office/drawing/2014/main" id="{E373C10C-2A74-865B-390E-08D57ED916BB}"/>
              </a:ext>
            </a:extLst>
          </p:cNvPr>
          <p:cNvSpPr>
            <a:spLocks noGrp="1"/>
          </p:cNvSpPr>
          <p:nvPr>
            <p:ph type="dgm" sz="quarter" idx="16"/>
          </p:nvPr>
        </p:nvSpPr>
        <p:spPr>
          <a:xfrm>
            <a:off x="6072981" y="1825624"/>
            <a:ext cx="46038" cy="4851400"/>
          </a:xfrm>
          <a:solidFill>
            <a:srgbClr val="0073BF"/>
          </a:solidFill>
        </p:spPr>
        <p:txBody>
          <a:bodyPr/>
          <a:lstStyle/>
          <a:p>
            <a:endParaRPr lang="en-GB"/>
          </a:p>
        </p:txBody>
      </p:sp>
    </p:spTree>
    <p:extLst>
      <p:ext uri="{BB962C8B-B14F-4D97-AF65-F5344CB8AC3E}">
        <p14:creationId xmlns:p14="http://schemas.microsoft.com/office/powerpoint/2010/main" val="590617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rnerStyleTextIm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5D91-8C7E-9D1F-805B-364AA7A63FE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22A5CAF-E11A-5A56-F552-A578358A04DC}"/>
              </a:ext>
            </a:extLst>
          </p:cNvPr>
          <p:cNvSpPr>
            <a:spLocks noGrp="1"/>
          </p:cNvSpPr>
          <p:nvPr>
            <p:ph idx="1"/>
          </p:nvPr>
        </p:nvSpPr>
        <p:spPr>
          <a:xfrm>
            <a:off x="838200" y="1825625"/>
            <a:ext cx="537313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0915D5-55EA-901C-D25D-2753B6A3813D}"/>
              </a:ext>
            </a:extLst>
          </p:cNvPr>
          <p:cNvSpPr>
            <a:spLocks noGrp="1"/>
          </p:cNvSpPr>
          <p:nvPr>
            <p:ph type="dt" sz="half" idx="10"/>
          </p:nvPr>
        </p:nvSpPr>
        <p:spPr/>
        <p:txBody>
          <a:bodyPr/>
          <a:lstStyle/>
          <a:p>
            <a:fld id="{DE2FEE19-8E1E-4F01-9EAE-BB3483FA33C8}" type="datetimeFigureOut">
              <a:rPr lang="en-GB" smtClean="0"/>
              <a:t>10/06/2026</a:t>
            </a:fld>
            <a:endParaRPr lang="en-GB"/>
          </a:p>
        </p:txBody>
      </p:sp>
      <p:sp>
        <p:nvSpPr>
          <p:cNvPr id="5" name="Footer Placeholder 4">
            <a:extLst>
              <a:ext uri="{FF2B5EF4-FFF2-40B4-BE49-F238E27FC236}">
                <a16:creationId xmlns:a16="http://schemas.microsoft.com/office/drawing/2014/main" id="{FFBEE42D-84BD-C8D7-C6B4-A6D9115AD2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A59555-C24C-5EFB-2489-7EEA51AEE1B1}"/>
              </a:ext>
            </a:extLst>
          </p:cNvPr>
          <p:cNvSpPr>
            <a:spLocks noGrp="1"/>
          </p:cNvSpPr>
          <p:nvPr>
            <p:ph type="sldNum" sz="quarter" idx="12"/>
          </p:nvPr>
        </p:nvSpPr>
        <p:spPr/>
        <p:txBody>
          <a:bodyPr/>
          <a:lstStyle/>
          <a:p>
            <a:fld id="{77751646-B302-4E8C-8202-CCBD6C747EED}" type="slidenum">
              <a:rPr lang="en-GB" smtClean="0"/>
              <a:t>‹#›</a:t>
            </a:fld>
            <a:endParaRPr lang="en-GB"/>
          </a:p>
        </p:txBody>
      </p:sp>
      <p:sp>
        <p:nvSpPr>
          <p:cNvPr id="11" name="Picture Placeholder 10">
            <a:extLst>
              <a:ext uri="{FF2B5EF4-FFF2-40B4-BE49-F238E27FC236}">
                <a16:creationId xmlns:a16="http://schemas.microsoft.com/office/drawing/2014/main" id="{87EAF3CA-A8F4-C414-D0AE-CA9008D1C057}"/>
              </a:ext>
            </a:extLst>
          </p:cNvPr>
          <p:cNvSpPr>
            <a:spLocks noGrp="1"/>
          </p:cNvSpPr>
          <p:nvPr>
            <p:ph type="pic" sz="quarter" idx="13"/>
          </p:nvPr>
        </p:nvSpPr>
        <p:spPr>
          <a:xfrm>
            <a:off x="6488113" y="1870075"/>
            <a:ext cx="4865687" cy="3933825"/>
          </a:xfrm>
          <a:prstGeom prst="roundRect">
            <a:avLst>
              <a:gd name="adj" fmla="val 19619"/>
            </a:avLst>
          </a:prstGeom>
        </p:spPr>
        <p:txBody>
          <a:bodyPr/>
          <a:lstStyle/>
          <a:p>
            <a:endParaRPr lang="en-GB"/>
          </a:p>
        </p:txBody>
      </p:sp>
    </p:spTree>
    <p:extLst>
      <p:ext uri="{BB962C8B-B14F-4D97-AF65-F5344CB8AC3E}">
        <p14:creationId xmlns:p14="http://schemas.microsoft.com/office/powerpoint/2010/main" val="43920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rnerStyle66/30R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5D91-8C7E-9D1F-805B-364AA7A63FE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22A5CAF-E11A-5A56-F552-A578358A04DC}"/>
              </a:ext>
            </a:extLst>
          </p:cNvPr>
          <p:cNvSpPr>
            <a:spLocks noGrp="1"/>
          </p:cNvSpPr>
          <p:nvPr>
            <p:ph idx="1"/>
          </p:nvPr>
        </p:nvSpPr>
        <p:spPr>
          <a:xfrm>
            <a:off x="838200" y="1825625"/>
            <a:ext cx="65913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0915D5-55EA-901C-D25D-2753B6A3813D}"/>
              </a:ext>
            </a:extLst>
          </p:cNvPr>
          <p:cNvSpPr>
            <a:spLocks noGrp="1"/>
          </p:cNvSpPr>
          <p:nvPr>
            <p:ph type="dt" sz="half" idx="10"/>
          </p:nvPr>
        </p:nvSpPr>
        <p:spPr/>
        <p:txBody>
          <a:bodyPr/>
          <a:lstStyle/>
          <a:p>
            <a:fld id="{DE2FEE19-8E1E-4F01-9EAE-BB3483FA33C8}" type="datetimeFigureOut">
              <a:rPr lang="en-GB" smtClean="0"/>
              <a:t>10/06/2026</a:t>
            </a:fld>
            <a:endParaRPr lang="en-GB"/>
          </a:p>
        </p:txBody>
      </p:sp>
      <p:sp>
        <p:nvSpPr>
          <p:cNvPr id="5" name="Footer Placeholder 4">
            <a:extLst>
              <a:ext uri="{FF2B5EF4-FFF2-40B4-BE49-F238E27FC236}">
                <a16:creationId xmlns:a16="http://schemas.microsoft.com/office/drawing/2014/main" id="{FFBEE42D-84BD-C8D7-C6B4-A6D9115AD2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A59555-C24C-5EFB-2489-7EEA51AEE1B1}"/>
              </a:ext>
            </a:extLst>
          </p:cNvPr>
          <p:cNvSpPr>
            <a:spLocks noGrp="1"/>
          </p:cNvSpPr>
          <p:nvPr>
            <p:ph type="sldNum" sz="quarter" idx="12"/>
          </p:nvPr>
        </p:nvSpPr>
        <p:spPr/>
        <p:txBody>
          <a:bodyPr/>
          <a:lstStyle/>
          <a:p>
            <a:fld id="{77751646-B302-4E8C-8202-CCBD6C747EED}" type="slidenum">
              <a:rPr lang="en-GB" smtClean="0"/>
              <a:t>‹#›</a:t>
            </a:fld>
            <a:endParaRPr lang="en-GB"/>
          </a:p>
        </p:txBody>
      </p:sp>
      <p:sp>
        <p:nvSpPr>
          <p:cNvPr id="8" name="Picture Placeholder 10">
            <a:extLst>
              <a:ext uri="{FF2B5EF4-FFF2-40B4-BE49-F238E27FC236}">
                <a16:creationId xmlns:a16="http://schemas.microsoft.com/office/drawing/2014/main" id="{B82BB896-763B-113C-2B78-15E578CEE4EE}"/>
              </a:ext>
            </a:extLst>
          </p:cNvPr>
          <p:cNvSpPr>
            <a:spLocks noGrp="1"/>
          </p:cNvSpPr>
          <p:nvPr>
            <p:ph type="pic" sz="quarter" idx="13"/>
          </p:nvPr>
        </p:nvSpPr>
        <p:spPr>
          <a:xfrm>
            <a:off x="7622627" y="1992256"/>
            <a:ext cx="3731173" cy="4018075"/>
          </a:xfrm>
          <a:prstGeom prst="roundRect">
            <a:avLst>
              <a:gd name="adj" fmla="val 19619"/>
            </a:avLst>
          </a:prstGeom>
        </p:spPr>
        <p:txBody>
          <a:bodyPr/>
          <a:lstStyle/>
          <a:p>
            <a:endParaRPr lang="en-GB"/>
          </a:p>
        </p:txBody>
      </p:sp>
    </p:spTree>
    <p:extLst>
      <p:ext uri="{BB962C8B-B14F-4D97-AF65-F5344CB8AC3E}">
        <p14:creationId xmlns:p14="http://schemas.microsoft.com/office/powerpoint/2010/main" val="261860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6D17AF-18F2-027F-F32D-B952E939E123}"/>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5EF6033-3E03-8ECA-C67A-7C689D5CC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4DCE95-A019-0B9E-EFFC-47FB4DD82A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5CE376-3A07-475E-9C3B-A8AEF2E00A24}" type="datetimeFigureOut">
              <a:rPr lang="en-GB" smtClean="0"/>
              <a:t>10/06/2026</a:t>
            </a:fld>
            <a:endParaRPr lang="en-GB"/>
          </a:p>
        </p:txBody>
      </p:sp>
      <p:sp>
        <p:nvSpPr>
          <p:cNvPr id="5" name="Footer Placeholder 4">
            <a:extLst>
              <a:ext uri="{FF2B5EF4-FFF2-40B4-BE49-F238E27FC236}">
                <a16:creationId xmlns:a16="http://schemas.microsoft.com/office/drawing/2014/main" id="{977C62D6-CFF4-400D-F5B6-CFF521D6B7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DF7D753-B6E1-3596-4B4F-9D7268CCFC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CA1FBB-2F97-4BC6-8362-FF3076AE1C8F}" type="slidenum">
              <a:rPr lang="en-GB" smtClean="0"/>
              <a:t>‹#›</a:t>
            </a:fld>
            <a:endParaRPr lang="en-GB"/>
          </a:p>
        </p:txBody>
      </p:sp>
    </p:spTree>
    <p:extLst>
      <p:ext uri="{BB962C8B-B14F-4D97-AF65-F5344CB8AC3E}">
        <p14:creationId xmlns:p14="http://schemas.microsoft.com/office/powerpoint/2010/main" val="1805790689"/>
      </p:ext>
    </p:extLst>
  </p:cSld>
  <p:clrMap bg1="lt1" tx1="dk1" bg2="lt2" tx2="dk2" accent1="accent1" accent2="accent2" accent3="accent3" accent4="accent4" accent5="accent5" accent6="accent6" hlink="hlink" folHlink="folHlink"/>
  <p:sldLayoutIdLst>
    <p:sldLayoutId id="2147483672" r:id="rId1"/>
    <p:sldLayoutId id="2147483689" r:id="rId2"/>
    <p:sldLayoutId id="2147483690" r:id="rId3"/>
    <p:sldLayoutId id="2147483691" r:id="rId4"/>
    <p:sldLayoutId id="2147483692" r:id="rId5"/>
    <p:sldLayoutId id="2147483693" r:id="rId6"/>
    <p:sldLayoutId id="2147483685" r:id="rId7"/>
    <p:sldLayoutId id="2147483682" r:id="rId8"/>
    <p:sldLayoutId id="2147483683" r:id="rId9"/>
    <p:sldLayoutId id="2147483684" r:id="rId10"/>
    <p:sldLayoutId id="2147483694" r:id="rId11"/>
    <p:sldLayoutId id="2147483695" r:id="rId12"/>
    <p:sldLayoutId id="2147483697" r:id="rId13"/>
    <p:sldLayoutId id="2147483698" r:id="rId14"/>
    <p:sldLayoutId id="2147483699" r:id="rId15"/>
  </p:sldLayoutIdLst>
  <p:txStyles>
    <p:titleStyle>
      <a:lvl1pPr algn="l" defTabSz="914400" rtl="0" eaLnBrk="1" latinLnBrk="0" hangingPunct="1">
        <a:lnSpc>
          <a:spcPct val="90000"/>
        </a:lnSpc>
        <a:spcBef>
          <a:spcPct val="0"/>
        </a:spcBef>
        <a:buNone/>
        <a:defRPr sz="4400" b="1" kern="1200">
          <a:solidFill>
            <a:srgbClr val="0073BF"/>
          </a:solidFill>
          <a:latin typeface="Arial (heading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uhcw.nhs.uk/our-services-and-people/our-departments/coventry-neighbourhood-health/" TargetMode="External"/><Relationship Id="rId2" Type="http://schemas.openxmlformats.org/officeDocument/2006/relationships/hyperlink" Target="https://www.gov.uk/government/publications/neighbourhood-health-framework/neighbourhood-health-framework" TargetMode="External"/><Relationship Id="rId1" Type="http://schemas.openxmlformats.org/officeDocument/2006/relationships/slideLayout" Target="../slideLayouts/slideLayout13.xml"/><Relationship Id="rId5" Type="http://schemas.openxmlformats.org/officeDocument/2006/relationships/hyperlink" Target="https://cwintegratedprimarycare.nhs.uk/" TargetMode="External"/><Relationship Id="rId4" Type="http://schemas.openxmlformats.org/officeDocument/2006/relationships/hyperlink" Target="https://www.happyhealthylives.uk/our-system/coventry-warwickshire-pla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E4E2E-8B1E-08A6-1B9C-D2BAF5DFC243}"/>
              </a:ext>
            </a:extLst>
          </p:cNvPr>
          <p:cNvSpPr>
            <a:spLocks noGrp="1"/>
          </p:cNvSpPr>
          <p:nvPr>
            <p:ph type="ctrTitle"/>
          </p:nvPr>
        </p:nvSpPr>
        <p:spPr/>
        <p:txBody>
          <a:bodyPr>
            <a:normAutofit fontScale="90000"/>
          </a:bodyPr>
          <a:lstStyle/>
          <a:p>
            <a:r>
              <a:rPr lang="en-GB" dirty="0"/>
              <a:t>Everything you need to know about Neighbourhood Health.</a:t>
            </a:r>
            <a:br>
              <a:rPr lang="en-GB" dirty="0"/>
            </a:br>
            <a:endParaRPr lang="en-GB" dirty="0"/>
          </a:p>
        </p:txBody>
      </p:sp>
      <p:sp>
        <p:nvSpPr>
          <p:cNvPr id="3" name="Subtitle 2">
            <a:extLst>
              <a:ext uri="{FF2B5EF4-FFF2-40B4-BE49-F238E27FC236}">
                <a16:creationId xmlns:a16="http://schemas.microsoft.com/office/drawing/2014/main" id="{ED9646C4-99B6-77F2-2785-BDD450A1C96A}"/>
              </a:ext>
            </a:extLst>
          </p:cNvPr>
          <p:cNvSpPr>
            <a:spLocks noGrp="1"/>
          </p:cNvSpPr>
          <p:nvPr>
            <p:ph type="subTitle" idx="1"/>
          </p:nvPr>
        </p:nvSpPr>
        <p:spPr/>
        <p:txBody>
          <a:bodyPr>
            <a:normAutofit fontScale="92500" lnSpcReduction="20000"/>
          </a:bodyPr>
          <a:lstStyle/>
          <a:p>
            <a:r>
              <a:rPr lang="en-GB" dirty="0"/>
              <a:t>What does integration look like for your PCN?</a:t>
            </a:r>
          </a:p>
          <a:p>
            <a:endParaRPr lang="en-GB" dirty="0"/>
          </a:p>
          <a:p>
            <a:r>
              <a:rPr lang="en-GB" dirty="0"/>
              <a:t>Rosalyne Payne</a:t>
            </a:r>
          </a:p>
          <a:p>
            <a:r>
              <a:rPr lang="en-GB" dirty="0"/>
              <a:t>Clinical Pharmacy Ambassador, CWTH</a:t>
            </a:r>
          </a:p>
        </p:txBody>
      </p:sp>
      <p:pic>
        <p:nvPicPr>
          <p:cNvPr id="7" name="Picture Placeholder 6">
            <a:extLst>
              <a:ext uri="{FF2B5EF4-FFF2-40B4-BE49-F238E27FC236}">
                <a16:creationId xmlns:a16="http://schemas.microsoft.com/office/drawing/2014/main" id="{3F5ECFA9-9C1D-2A0A-9146-539FA303D33C}"/>
              </a:ext>
            </a:extLst>
          </p:cNvPr>
          <p:cNvPicPr>
            <a:picLocks noGrp="1" noRot="1" noChangeAspect="1" noMove="1" noResize="1" noEditPoints="1" noAdjustHandles="1" noChangeArrowheads="1" noChangeShapeType="1" noCrop="1"/>
          </p:cNvPicPr>
          <p:nvPr>
            <p:ph type="pic" sz="quarter" idx="14"/>
          </p:nvPr>
        </p:nvPicPr>
        <p:blipFill>
          <a:blip r:embed="rId2">
            <a:extLst>
              <a:ext uri="{28A0092B-C50C-407E-A947-70E740481C1C}">
                <a14:useLocalDpi xmlns:a14="http://schemas.microsoft.com/office/drawing/2010/main" val="0"/>
              </a:ext>
            </a:extLst>
          </a:blip>
          <a:srcRect l="31409" r="31409"/>
          <a:stretch/>
        </p:blipFill>
        <p:spPr>
          <a:prstGeom prst="flowChartConnector">
            <a:avLst/>
          </a:prstGeom>
          <a:solidFill>
            <a:prstClr val="white">
              <a:lumMod val="65000"/>
            </a:prstClr>
          </a:solidFill>
        </p:spPr>
      </p:pic>
      <p:pic>
        <p:nvPicPr>
          <p:cNvPr id="9" name="Picture Placeholder 8">
            <a:extLst>
              <a:ext uri="{FF2B5EF4-FFF2-40B4-BE49-F238E27FC236}">
                <a16:creationId xmlns:a16="http://schemas.microsoft.com/office/drawing/2014/main" id="{1F2FCA8E-2A12-DAAC-E4CF-F8FECA85064E}"/>
              </a:ext>
            </a:extLst>
          </p:cNvPr>
          <p:cNvPicPr>
            <a:picLocks noGrp="1" noRot="1" noChangeAspect="1" noMove="1" noResize="1" noEditPoints="1" noAdjustHandles="1" noChangeArrowheads="1" noChangeShapeType="1" noCrop="1"/>
          </p:cNvPicPr>
          <p:nvPr>
            <p:ph type="pic" sz="quarter" idx="15"/>
          </p:nvPr>
        </p:nvPicPr>
        <p:blipFill>
          <a:blip r:embed="rId3">
            <a:extLst>
              <a:ext uri="{28A0092B-C50C-407E-A947-70E740481C1C}">
                <a14:useLocalDpi xmlns:a14="http://schemas.microsoft.com/office/drawing/2010/main" val="0"/>
              </a:ext>
            </a:extLst>
          </a:blip>
          <a:srcRect l="15965" r="15965"/>
          <a:stretch/>
        </p:blipFill>
        <p:spPr>
          <a:prstGeom prst="flowChartConnector">
            <a:avLst/>
          </a:prstGeom>
          <a:solidFill>
            <a:prstClr val="white">
              <a:lumMod val="65000"/>
            </a:prstClr>
          </a:solidFill>
        </p:spPr>
      </p:pic>
      <p:sp>
        <p:nvSpPr>
          <p:cNvPr id="10" name="Oval 9">
            <a:extLst>
              <a:ext uri="{FF2B5EF4-FFF2-40B4-BE49-F238E27FC236}">
                <a16:creationId xmlns:a16="http://schemas.microsoft.com/office/drawing/2014/main" id="{F55F2A52-4962-F9E3-6407-75CAEE080AB7}"/>
              </a:ext>
            </a:extLst>
          </p:cNvPr>
          <p:cNvSpPr>
            <a:spLocks noGrp="1" noRot="1" noMove="1" noResize="1" noEditPoints="1" noAdjustHandles="1" noChangeArrowheads="1" noChangeShapeType="1"/>
          </p:cNvSpPr>
          <p:nvPr/>
        </p:nvSpPr>
        <p:spPr>
          <a:xfrm>
            <a:off x="6618514" y="635257"/>
            <a:ext cx="685801" cy="685801"/>
          </a:xfrm>
          <a:prstGeom prst="ellipse">
            <a:avLst/>
          </a:prstGeom>
          <a:solidFill>
            <a:srgbClr val="81B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B1F7B3D-DFEC-9199-8E0A-388D350B2BA2}"/>
              </a:ext>
            </a:extLst>
          </p:cNvPr>
          <p:cNvSpPr>
            <a:spLocks noGrp="1" noRot="1" noMove="1" noResize="1" noEditPoints="1" noAdjustHandles="1" noChangeArrowheads="1" noChangeShapeType="1"/>
          </p:cNvSpPr>
          <p:nvPr/>
        </p:nvSpPr>
        <p:spPr>
          <a:xfrm>
            <a:off x="10435354" y="3592323"/>
            <a:ext cx="1379275" cy="1379275"/>
          </a:xfrm>
          <a:prstGeom prst="ellipse">
            <a:avLst/>
          </a:prstGeom>
          <a:solidFill>
            <a:srgbClr val="5AB8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566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ACD68-5589-FBA2-FA84-DB5A6BEED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70C43-7A43-31A9-E7F6-ED9693B6D168}"/>
              </a:ext>
            </a:extLst>
          </p:cNvPr>
          <p:cNvSpPr>
            <a:spLocks noGrp="1"/>
          </p:cNvSpPr>
          <p:nvPr>
            <p:ph type="title"/>
          </p:nvPr>
        </p:nvSpPr>
        <p:spPr/>
        <p:txBody>
          <a:bodyPr>
            <a:normAutofit fontScale="90000"/>
          </a:bodyPr>
          <a:lstStyle/>
          <a:p>
            <a:r>
              <a:rPr lang="en-GB" dirty="0"/>
              <a:t>Multi-neighbourhood providers</a:t>
            </a:r>
          </a:p>
        </p:txBody>
      </p:sp>
      <p:sp>
        <p:nvSpPr>
          <p:cNvPr id="3" name="Content Placeholder 2">
            <a:extLst>
              <a:ext uri="{FF2B5EF4-FFF2-40B4-BE49-F238E27FC236}">
                <a16:creationId xmlns:a16="http://schemas.microsoft.com/office/drawing/2014/main" id="{A0D8FE3A-D080-25A4-D25C-52D5754EE089}"/>
              </a:ext>
            </a:extLst>
          </p:cNvPr>
          <p:cNvSpPr txBox="1">
            <a:spLocks/>
          </p:cNvSpPr>
          <p:nvPr/>
        </p:nvSpPr>
        <p:spPr>
          <a:xfrm>
            <a:off x="838200" y="1825625"/>
            <a:ext cx="9791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Bridge primary care, mental health, and community teams to deliver joined-up support across multiple neighbourhoods</a:t>
            </a:r>
          </a:p>
          <a:p>
            <a:r>
              <a:rPr lang="en-GB" dirty="0"/>
              <a:t>Serve a population of  around 250 000. </a:t>
            </a:r>
          </a:p>
          <a:p>
            <a:pPr lvl="1"/>
            <a:r>
              <a:rPr lang="en-GB" dirty="0"/>
              <a:t>4 places: Coventry, Rugby, South Warwickshire, Warwickshire North</a:t>
            </a:r>
          </a:p>
          <a:p>
            <a:pPr marL="0" indent="0">
              <a:buNone/>
            </a:pPr>
            <a:r>
              <a:rPr lang="en-GB" dirty="0"/>
              <a:t>Locally:</a:t>
            </a:r>
          </a:p>
          <a:p>
            <a:pPr lvl="1"/>
            <a:r>
              <a:rPr lang="en-GB" dirty="0"/>
              <a:t>UHCW serves as the lead provider for the Coventry Community Integrator contract.</a:t>
            </a:r>
          </a:p>
          <a:p>
            <a:pPr lvl="1"/>
            <a:r>
              <a:rPr lang="en-GB" dirty="0"/>
              <a:t>Coventry and Warwickshire Integrated Care Board (ICB)</a:t>
            </a:r>
          </a:p>
          <a:p>
            <a:pPr lvl="1"/>
            <a:r>
              <a:rPr lang="en-GB" dirty="0"/>
              <a:t>Coventry &amp; Warwickshire Integrated Primary Care (IPC)</a:t>
            </a:r>
          </a:p>
          <a:p>
            <a:pPr lvl="1"/>
            <a:r>
              <a:rPr lang="en-GB" dirty="0"/>
              <a:t>Coventry and Warwickshire Partnership NHS Trust (CWPT)</a:t>
            </a:r>
          </a:p>
        </p:txBody>
      </p:sp>
    </p:spTree>
    <p:extLst>
      <p:ext uri="{BB962C8B-B14F-4D97-AF65-F5344CB8AC3E}">
        <p14:creationId xmlns:p14="http://schemas.microsoft.com/office/powerpoint/2010/main" val="165372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243F6-34DD-378A-2564-2839E5D4AC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F9CA57-FA0F-AF5B-CD53-B0E2BB935F51}"/>
              </a:ext>
            </a:extLst>
          </p:cNvPr>
          <p:cNvSpPr>
            <a:spLocks noGrp="1"/>
          </p:cNvSpPr>
          <p:nvPr>
            <p:ph type="title"/>
          </p:nvPr>
        </p:nvSpPr>
        <p:spPr/>
        <p:txBody>
          <a:bodyPr/>
          <a:lstStyle/>
          <a:p>
            <a:r>
              <a:rPr lang="en-GB" dirty="0"/>
              <a:t>Add your title here</a:t>
            </a:r>
          </a:p>
        </p:txBody>
      </p:sp>
      <p:sp>
        <p:nvSpPr>
          <p:cNvPr id="3" name="Content Placeholder 2">
            <a:extLst>
              <a:ext uri="{FF2B5EF4-FFF2-40B4-BE49-F238E27FC236}">
                <a16:creationId xmlns:a16="http://schemas.microsoft.com/office/drawing/2014/main" id="{FC8CB8E9-0FF0-C47D-8737-5324AAB86824}"/>
              </a:ext>
            </a:extLst>
          </p:cNvPr>
          <p:cNvSpPr txBox="1">
            <a:spLocks/>
          </p:cNvSpPr>
          <p:nvPr/>
        </p:nvSpPr>
        <p:spPr>
          <a:xfrm>
            <a:off x="838200" y="1825625"/>
            <a:ext cx="521459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pic>
        <p:nvPicPr>
          <p:cNvPr id="5" name="Picture 4">
            <a:extLst>
              <a:ext uri="{FF2B5EF4-FFF2-40B4-BE49-F238E27FC236}">
                <a16:creationId xmlns:a16="http://schemas.microsoft.com/office/drawing/2014/main" id="{17DA59D5-78D9-73A6-AEB3-77F0A8E2B89C}"/>
              </a:ext>
            </a:extLst>
          </p:cNvPr>
          <p:cNvPicPr>
            <a:picLocks noChangeAspect="1"/>
          </p:cNvPicPr>
          <p:nvPr/>
        </p:nvPicPr>
        <p:blipFill>
          <a:blip r:embed="rId3"/>
          <a:stretch>
            <a:fillRect/>
          </a:stretch>
        </p:blipFill>
        <p:spPr>
          <a:xfrm>
            <a:off x="-79890" y="0"/>
            <a:ext cx="12271890" cy="7112405"/>
          </a:xfrm>
          <a:prstGeom prst="rect">
            <a:avLst/>
          </a:prstGeom>
        </p:spPr>
      </p:pic>
    </p:spTree>
    <p:extLst>
      <p:ext uri="{BB962C8B-B14F-4D97-AF65-F5344CB8AC3E}">
        <p14:creationId xmlns:p14="http://schemas.microsoft.com/office/powerpoint/2010/main" val="3192776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A29C2-2AA6-2F62-AEE4-FCB3CD844E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ECE720-1D6D-3FBE-BF53-8FD5F9191F43}"/>
              </a:ext>
            </a:extLst>
          </p:cNvPr>
          <p:cNvSpPr>
            <a:spLocks noGrp="1"/>
          </p:cNvSpPr>
          <p:nvPr>
            <p:ph type="title"/>
          </p:nvPr>
        </p:nvSpPr>
        <p:spPr/>
        <p:txBody>
          <a:bodyPr/>
          <a:lstStyle/>
          <a:p>
            <a:r>
              <a:rPr lang="en-GB" dirty="0"/>
              <a:t>What is happening so far…</a:t>
            </a:r>
          </a:p>
        </p:txBody>
      </p:sp>
      <p:sp>
        <p:nvSpPr>
          <p:cNvPr id="3" name="Content Placeholder 2">
            <a:extLst>
              <a:ext uri="{FF2B5EF4-FFF2-40B4-BE49-F238E27FC236}">
                <a16:creationId xmlns:a16="http://schemas.microsoft.com/office/drawing/2014/main" id="{33390B48-FECA-9DFD-52A9-9F33970E89FF}"/>
              </a:ext>
            </a:extLst>
          </p:cNvPr>
          <p:cNvSpPr txBox="1">
            <a:spLocks/>
          </p:cNvSpPr>
          <p:nvPr/>
        </p:nvSpPr>
        <p:spPr>
          <a:xfrm>
            <a:off x="838200" y="1825625"/>
            <a:ext cx="104013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First pilot site ‘South West Coventry’ launched in 2025</a:t>
            </a:r>
          </a:p>
          <a:p>
            <a:pPr marL="0" indent="0">
              <a:buFont typeface="Arial" panose="020B0604020202020204" pitchFamily="34" charset="0"/>
              <a:buNone/>
            </a:pPr>
            <a:r>
              <a:rPr lang="en-GB" dirty="0"/>
              <a:t>Second INT ‘South Coventry’ developing now</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Target:</a:t>
            </a:r>
          </a:p>
          <a:p>
            <a:pPr marL="0" indent="0">
              <a:buFont typeface="Arial" panose="020B0604020202020204" pitchFamily="34" charset="0"/>
              <a:buNone/>
            </a:pPr>
            <a:r>
              <a:rPr lang="en-GB" dirty="0"/>
              <a:t>95% of people with complex needs will have an agreed care plan by 2027, these teams will deliver assessment, care planning, co-ordination and follow-on support</a:t>
            </a:r>
          </a:p>
        </p:txBody>
      </p:sp>
    </p:spTree>
    <p:extLst>
      <p:ext uri="{BB962C8B-B14F-4D97-AF65-F5344CB8AC3E}">
        <p14:creationId xmlns:p14="http://schemas.microsoft.com/office/powerpoint/2010/main" val="2032656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D0341-1EB5-00A8-C012-FFA522373C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133F9-215C-D2F1-5E1E-FF94BBE1F510}"/>
              </a:ext>
            </a:extLst>
          </p:cNvPr>
          <p:cNvSpPr>
            <a:spLocks noGrp="1"/>
          </p:cNvSpPr>
          <p:nvPr>
            <p:ph type="title"/>
          </p:nvPr>
        </p:nvSpPr>
        <p:spPr/>
        <p:txBody>
          <a:bodyPr/>
          <a:lstStyle/>
          <a:p>
            <a:r>
              <a:rPr lang="en-GB" dirty="0"/>
              <a:t>Case Study 1</a:t>
            </a:r>
          </a:p>
        </p:txBody>
      </p:sp>
      <p:sp>
        <p:nvSpPr>
          <p:cNvPr id="3" name="Content Placeholder 2">
            <a:extLst>
              <a:ext uri="{FF2B5EF4-FFF2-40B4-BE49-F238E27FC236}">
                <a16:creationId xmlns:a16="http://schemas.microsoft.com/office/drawing/2014/main" id="{7E3F1AAC-97AD-2675-1709-FF01B649586F}"/>
              </a:ext>
            </a:extLst>
          </p:cNvPr>
          <p:cNvSpPr txBox="1">
            <a:spLocks/>
          </p:cNvSpPr>
          <p:nvPr/>
        </p:nvSpPr>
        <p:spPr>
          <a:xfrm>
            <a:off x="838200" y="1457325"/>
            <a:ext cx="1042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Frank, who has chronic obstructive pulmonary disease, heart failure and diabetes, was trapped in cycles of hospital admissions and specialist appointments with different clinicians who did not know his case.</a:t>
            </a:r>
          </a:p>
          <a:p>
            <a:pPr marL="0" indent="0">
              <a:buFont typeface="Arial" panose="020B0604020202020204" pitchFamily="34" charset="0"/>
              <a:buNone/>
            </a:pPr>
            <a:endParaRPr lang="en-GB" sz="2000" dirty="0"/>
          </a:p>
          <a:p>
            <a:pPr marL="0" indent="0">
              <a:buFont typeface="Arial" panose="020B0604020202020204" pitchFamily="34" charset="0"/>
              <a:buNone/>
            </a:pPr>
            <a:r>
              <a:rPr lang="en-GB" dirty="0"/>
              <a:t>Following the implementation of the neighbourhood health service, Frank now has a co-ordinated care plan managed by his neighbourhood team. He uses the NHS App to share regular health readings and receives proactive medication adjustments. When his condition deteriorated recently, he received IV antibiotics at a local day unit rather than being admitted to hospital. His diabetes management has improved through health coaching linked to leisure centre activities.</a:t>
            </a:r>
          </a:p>
        </p:txBody>
      </p:sp>
    </p:spTree>
    <p:extLst>
      <p:ext uri="{BB962C8B-B14F-4D97-AF65-F5344CB8AC3E}">
        <p14:creationId xmlns:p14="http://schemas.microsoft.com/office/powerpoint/2010/main" val="3124380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3FAFB-24C4-B897-3A85-A2618A53C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717AF-E137-A4A2-6EF1-5F3DC14ADBC6}"/>
              </a:ext>
            </a:extLst>
          </p:cNvPr>
          <p:cNvSpPr>
            <a:spLocks noGrp="1"/>
          </p:cNvSpPr>
          <p:nvPr>
            <p:ph type="title"/>
          </p:nvPr>
        </p:nvSpPr>
        <p:spPr/>
        <p:txBody>
          <a:bodyPr/>
          <a:lstStyle/>
          <a:p>
            <a:r>
              <a:rPr lang="en-GB" dirty="0"/>
              <a:t>Case Study 2</a:t>
            </a:r>
          </a:p>
        </p:txBody>
      </p:sp>
      <p:sp>
        <p:nvSpPr>
          <p:cNvPr id="3" name="Content Placeholder 2">
            <a:extLst>
              <a:ext uri="{FF2B5EF4-FFF2-40B4-BE49-F238E27FC236}">
                <a16:creationId xmlns:a16="http://schemas.microsoft.com/office/drawing/2014/main" id="{79A04F49-E6B6-B3A4-2E18-1E0854431372}"/>
              </a:ext>
            </a:extLst>
          </p:cNvPr>
          <p:cNvSpPr txBox="1">
            <a:spLocks/>
          </p:cNvSpPr>
          <p:nvPr/>
        </p:nvSpPr>
        <p:spPr>
          <a:xfrm>
            <a:off x="838200" y="1825625"/>
            <a:ext cx="102235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Veena, struggling with poor housing, mental health issues and concerns about her baby, relied on A&amp;E for all her healthcare needs due to lack of co-ordinated support.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Veena now has direct access to same-day GP appointments through her neighbourhood team contact. When her GP needed specialist input for her baby, a paediatrician working with the team provided immediate consultation and agreed a monitoring plan. The team has also addressed her housing issues and connected her with local support groups, rebuilding her confidence and self-esteem.</a:t>
            </a:r>
          </a:p>
        </p:txBody>
      </p:sp>
    </p:spTree>
    <p:extLst>
      <p:ext uri="{BB962C8B-B14F-4D97-AF65-F5344CB8AC3E}">
        <p14:creationId xmlns:p14="http://schemas.microsoft.com/office/powerpoint/2010/main" val="271273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F985A-1F8D-73C4-B64B-18F71B800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62182-64DE-C0F1-4A7F-E5B97813E6BF}"/>
              </a:ext>
            </a:extLst>
          </p:cNvPr>
          <p:cNvSpPr>
            <a:spLocks noGrp="1"/>
          </p:cNvSpPr>
          <p:nvPr>
            <p:ph type="title"/>
          </p:nvPr>
        </p:nvSpPr>
        <p:spPr/>
        <p:txBody>
          <a:bodyPr/>
          <a:lstStyle/>
          <a:p>
            <a:r>
              <a:rPr lang="en-GB" dirty="0"/>
              <a:t>Benefits of INTs</a:t>
            </a:r>
          </a:p>
        </p:txBody>
      </p:sp>
      <p:sp>
        <p:nvSpPr>
          <p:cNvPr id="3" name="Content Placeholder 2">
            <a:extLst>
              <a:ext uri="{FF2B5EF4-FFF2-40B4-BE49-F238E27FC236}">
                <a16:creationId xmlns:a16="http://schemas.microsoft.com/office/drawing/2014/main" id="{D9DCD128-ECC4-79CB-4B27-5D6BA9749283}"/>
              </a:ext>
            </a:extLst>
          </p:cNvPr>
          <p:cNvSpPr txBox="1">
            <a:spLocks/>
          </p:cNvSpPr>
          <p:nvPr/>
        </p:nvSpPr>
        <p:spPr>
          <a:xfrm>
            <a:off x="838200" y="1431925"/>
            <a:ext cx="105791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Reduced fragmentation between services</a:t>
            </a:r>
          </a:p>
          <a:p>
            <a:r>
              <a:rPr lang="en-GB" sz="2400" dirty="0"/>
              <a:t>Better identification of at‑risk individuals</a:t>
            </a:r>
          </a:p>
          <a:p>
            <a:r>
              <a:rPr lang="en-GB" sz="2400" dirty="0"/>
              <a:t>More coordinated care for people with complex needs</a:t>
            </a:r>
          </a:p>
          <a:p>
            <a:r>
              <a:rPr lang="en-GB" sz="2400" dirty="0"/>
              <a:t>Improved patient experience and outcomes</a:t>
            </a:r>
          </a:p>
          <a:p>
            <a:r>
              <a:rPr lang="en-GB" sz="2400" dirty="0"/>
              <a:t>More efficient use of local resources</a:t>
            </a:r>
          </a:p>
          <a:p>
            <a:r>
              <a:rPr lang="en-GB" sz="2400" dirty="0"/>
              <a:t>Stronger relationships and understanding across sectors</a:t>
            </a:r>
          </a:p>
          <a:p>
            <a:r>
              <a:rPr lang="en-GB" sz="2400" dirty="0"/>
              <a:t>A broader network of professionals to draw on for MDT discussions</a:t>
            </a:r>
          </a:p>
          <a:p>
            <a:r>
              <a:rPr lang="en-GB" sz="2400" dirty="0"/>
              <a:t>Enable shared accountability across organisations</a:t>
            </a:r>
          </a:p>
          <a:p>
            <a:r>
              <a:rPr lang="en-GB" sz="2400" dirty="0"/>
              <a:t>Support consistent communication channels and shared priorities</a:t>
            </a:r>
          </a:p>
          <a:p>
            <a:r>
              <a:rPr lang="en-GB" sz="2400" dirty="0"/>
              <a:t>Allow MDTs to escalate complex cases into wider system support</a:t>
            </a:r>
          </a:p>
          <a:p>
            <a:r>
              <a:rPr lang="en-GB" sz="2400" dirty="0"/>
              <a:t>Strengthen continuity of care across health and social care boundaries</a:t>
            </a:r>
          </a:p>
          <a:p>
            <a:endParaRPr lang="en-GB" dirty="0"/>
          </a:p>
        </p:txBody>
      </p:sp>
    </p:spTree>
    <p:extLst>
      <p:ext uri="{BB962C8B-B14F-4D97-AF65-F5344CB8AC3E}">
        <p14:creationId xmlns:p14="http://schemas.microsoft.com/office/powerpoint/2010/main" val="326746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D0CCF-D461-81FA-247E-C5E26A4401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BFC89-EC35-EA85-915D-CB8E30889178}"/>
              </a:ext>
            </a:extLst>
          </p:cNvPr>
          <p:cNvSpPr>
            <a:spLocks noGrp="1"/>
          </p:cNvSpPr>
          <p:nvPr>
            <p:ph type="title"/>
          </p:nvPr>
        </p:nvSpPr>
        <p:spPr/>
        <p:txBody>
          <a:bodyPr/>
          <a:lstStyle/>
          <a:p>
            <a:r>
              <a:rPr lang="en-GB" dirty="0"/>
              <a:t>Find out more…</a:t>
            </a:r>
          </a:p>
        </p:txBody>
      </p:sp>
      <p:sp>
        <p:nvSpPr>
          <p:cNvPr id="3" name="Content Placeholder 2">
            <a:extLst>
              <a:ext uri="{FF2B5EF4-FFF2-40B4-BE49-F238E27FC236}">
                <a16:creationId xmlns:a16="http://schemas.microsoft.com/office/drawing/2014/main" id="{AFB0CC32-3EF7-1FBB-3DCF-AA5B3703AA0D}"/>
              </a:ext>
            </a:extLst>
          </p:cNvPr>
          <p:cNvSpPr txBox="1">
            <a:spLocks/>
          </p:cNvSpPr>
          <p:nvPr/>
        </p:nvSpPr>
        <p:spPr>
          <a:xfrm>
            <a:off x="736600" y="1495425"/>
            <a:ext cx="107188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Neighbourhood Health Framework: </a:t>
            </a:r>
            <a:r>
              <a:rPr lang="en-GB" sz="2400" dirty="0">
                <a:hlinkClick r:id="rId2"/>
              </a:rPr>
              <a:t>https://www.gov.uk/government/publications/neighbourhood-health-framework/neighbourhood-health-framework</a:t>
            </a: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r>
              <a:rPr lang="en-GB" sz="2400" dirty="0"/>
              <a:t>Coventry Neighbourhood Health: </a:t>
            </a:r>
            <a:r>
              <a:rPr lang="en-GB" sz="2400" dirty="0">
                <a:hlinkClick r:id="rId3"/>
              </a:rPr>
              <a:t>https://www.uhcw.nhs.uk/our-services-and-people/our-departments/coventry-neighbourhood-health/</a:t>
            </a: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r>
              <a:rPr lang="en-GB" sz="2400" dirty="0"/>
              <a:t>Coventry &amp; Warwickshire Places: </a:t>
            </a:r>
            <a:r>
              <a:rPr lang="en-GB" sz="2400" dirty="0">
                <a:hlinkClick r:id="rId4"/>
              </a:rPr>
              <a:t>https://www.happyhealthylives.uk/our-system/coventry-warwickshire-places/</a:t>
            </a: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r>
              <a:rPr lang="en-GB" sz="2400" dirty="0"/>
              <a:t>Integrated primary Care: </a:t>
            </a:r>
            <a:r>
              <a:rPr lang="en-GB" sz="2400" dirty="0">
                <a:hlinkClick r:id="rId5"/>
              </a:rPr>
              <a:t>https://cwintegratedprimarycare.nhs.uk/</a:t>
            </a: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44006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8AD70-2706-885F-3CBC-993AF84E7365}"/>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AD1F2453-DF2E-E25E-4E02-1ECC976FC26A}"/>
              </a:ext>
            </a:extLst>
          </p:cNvPr>
          <p:cNvSpPr txBox="1">
            <a:spLocks/>
          </p:cNvSpPr>
          <p:nvPr/>
        </p:nvSpPr>
        <p:spPr>
          <a:xfrm>
            <a:off x="278144" y="1611809"/>
            <a:ext cx="558018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i="1" dirty="0"/>
              <a:t>‘</a:t>
            </a:r>
            <a:r>
              <a:rPr lang="en-GB" sz="2400" i="1" dirty="0"/>
              <a:t>Millions of people in 43 places across the country are set to benefit from improved care closer to home, as the government begins to roll out new neighbourhood health services.’</a:t>
            </a:r>
          </a:p>
          <a:p>
            <a:pPr marL="0" indent="0">
              <a:buFont typeface="Arial" panose="020B0604020202020204" pitchFamily="34" charset="0"/>
              <a:buNone/>
            </a:pPr>
            <a:endParaRPr lang="en-GB" sz="2400" i="1" dirty="0"/>
          </a:p>
          <a:p>
            <a:pPr marL="0" indent="0">
              <a:buFont typeface="Arial" panose="020B0604020202020204" pitchFamily="34" charset="0"/>
              <a:buNone/>
            </a:pPr>
            <a:r>
              <a:rPr lang="en-GB" sz="2400" dirty="0"/>
              <a:t>The services will target working class areas with lowest life expectancy and longest waits - to tackle nation’s stark and unjust health inequalities</a:t>
            </a:r>
          </a:p>
          <a:p>
            <a:pPr marL="0" indent="0">
              <a:buFont typeface="Arial" panose="020B0604020202020204" pitchFamily="34" charset="0"/>
              <a:buNone/>
            </a:pPr>
            <a:r>
              <a:rPr lang="en-GB" sz="2400" dirty="0"/>
              <a:t>Plan for Change sees care shifted from the hospital to the community to deliver an NHS fit for the future</a:t>
            </a:r>
          </a:p>
        </p:txBody>
      </p:sp>
      <p:pic>
        <p:nvPicPr>
          <p:cNvPr id="5" name="Picture 4">
            <a:extLst>
              <a:ext uri="{FF2B5EF4-FFF2-40B4-BE49-F238E27FC236}">
                <a16:creationId xmlns:a16="http://schemas.microsoft.com/office/drawing/2014/main" id="{65ED805F-A6C6-0BDA-E680-E0C60DD84B02}"/>
              </a:ext>
            </a:extLst>
          </p:cNvPr>
          <p:cNvPicPr>
            <a:picLocks noChangeAspect="1"/>
          </p:cNvPicPr>
          <p:nvPr/>
        </p:nvPicPr>
        <p:blipFill>
          <a:blip r:embed="rId3"/>
          <a:srcRect l="9984" t="11795" r="34294" b="32052"/>
          <a:stretch>
            <a:fillRect/>
          </a:stretch>
        </p:blipFill>
        <p:spPr>
          <a:xfrm>
            <a:off x="5858329" y="1354015"/>
            <a:ext cx="6333671" cy="4866926"/>
          </a:xfrm>
          <a:prstGeom prst="rect">
            <a:avLst/>
          </a:prstGeom>
        </p:spPr>
      </p:pic>
    </p:spTree>
    <p:extLst>
      <p:ext uri="{BB962C8B-B14F-4D97-AF65-F5344CB8AC3E}">
        <p14:creationId xmlns:p14="http://schemas.microsoft.com/office/powerpoint/2010/main" val="413561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3051F-4214-D38E-5675-963503B55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8CA5BE-F1A2-B61E-E7BB-26DD8F2A7F6B}"/>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67C7D659-E24E-6971-D925-117F79D792B1}"/>
              </a:ext>
            </a:extLst>
          </p:cNvPr>
          <p:cNvSpPr txBox="1">
            <a:spLocks/>
          </p:cNvSpPr>
          <p:nvPr/>
        </p:nvSpPr>
        <p:spPr>
          <a:xfrm>
            <a:off x="838200" y="1825625"/>
            <a:ext cx="107442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i="1" dirty="0"/>
              <a:t>“deliver more care at home or closer to home, improve people’s access, experience and outcomes, and ensure the sustainability of health and social care delivery”​</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Why INTs?</a:t>
            </a:r>
          </a:p>
          <a:p>
            <a:pPr marL="0" indent="0">
              <a:buFont typeface="Arial" panose="020B0604020202020204" pitchFamily="34" charset="0"/>
              <a:buNone/>
            </a:pPr>
            <a:r>
              <a:rPr lang="en-GB" dirty="0"/>
              <a:t>A new approach to alleviate the “fragmentation, poor communication and siloed working” experienced by patients and healthcare professionals, which resulted in “delays, duplication, waste and suboptimal care</a:t>
            </a:r>
          </a:p>
        </p:txBody>
      </p:sp>
    </p:spTree>
    <p:extLst>
      <p:ext uri="{BB962C8B-B14F-4D97-AF65-F5344CB8AC3E}">
        <p14:creationId xmlns:p14="http://schemas.microsoft.com/office/powerpoint/2010/main" val="198299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FAC8A-F2BC-598A-0965-E70075EF60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50538A-BB13-30F7-A55B-CB7779B7C17A}"/>
              </a:ext>
            </a:extLst>
          </p:cNvPr>
          <p:cNvSpPr>
            <a:spLocks noGrp="1"/>
          </p:cNvSpPr>
          <p:nvPr>
            <p:ph type="title"/>
          </p:nvPr>
        </p:nvSpPr>
        <p:spPr/>
        <p:txBody>
          <a:bodyPr>
            <a:normAutofit fontScale="90000"/>
          </a:bodyPr>
          <a:lstStyle/>
          <a:p>
            <a:r>
              <a:rPr lang="en-GB" dirty="0"/>
              <a:t>What is neighbourhood health?</a:t>
            </a:r>
          </a:p>
        </p:txBody>
      </p:sp>
      <p:sp>
        <p:nvSpPr>
          <p:cNvPr id="3" name="Content Placeholder 2">
            <a:extLst>
              <a:ext uri="{FF2B5EF4-FFF2-40B4-BE49-F238E27FC236}">
                <a16:creationId xmlns:a16="http://schemas.microsoft.com/office/drawing/2014/main" id="{7FD5FDFC-9CD6-BDE4-2D84-141C0E85A020}"/>
              </a:ext>
            </a:extLst>
          </p:cNvPr>
          <p:cNvSpPr txBox="1">
            <a:spLocks/>
          </p:cNvSpPr>
          <p:nvPr/>
        </p:nvSpPr>
        <p:spPr>
          <a:xfrm>
            <a:off x="838200" y="1825625"/>
            <a:ext cx="102743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Collaborative working</a:t>
            </a:r>
          </a:p>
          <a:p>
            <a:r>
              <a:rPr lang="en-GB" dirty="0"/>
              <a:t>Prevention rather than treatment</a:t>
            </a:r>
          </a:p>
          <a:p>
            <a:r>
              <a:rPr lang="en-GB" dirty="0"/>
              <a:t>Strengthened community services</a:t>
            </a:r>
          </a:p>
          <a:p>
            <a:r>
              <a:rPr lang="en-GB" dirty="0"/>
              <a:t>Local aims specific to local communities</a:t>
            </a:r>
          </a:p>
          <a:p>
            <a:endParaRPr lang="en-GB" dirty="0"/>
          </a:p>
          <a:p>
            <a:pPr marL="0" indent="0">
              <a:buNone/>
            </a:pPr>
            <a:r>
              <a:rPr lang="en-GB" i="1" dirty="0"/>
              <a:t>“deliver effective preventative care that reduces avoidable non-elective admissions, focusing on high-priority cohorts”</a:t>
            </a:r>
          </a:p>
        </p:txBody>
      </p:sp>
    </p:spTree>
    <p:extLst>
      <p:ext uri="{BB962C8B-B14F-4D97-AF65-F5344CB8AC3E}">
        <p14:creationId xmlns:p14="http://schemas.microsoft.com/office/powerpoint/2010/main" val="32232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2CA84-4EB0-1C46-B623-D778E2DF8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5061D4-18EC-CBB3-A5E2-7ED42F4BBC45}"/>
              </a:ext>
            </a:extLst>
          </p:cNvPr>
          <p:cNvSpPr>
            <a:spLocks noGrp="1"/>
          </p:cNvSpPr>
          <p:nvPr>
            <p:ph type="title"/>
          </p:nvPr>
        </p:nvSpPr>
        <p:spPr>
          <a:xfrm>
            <a:off x="406400" y="365126"/>
            <a:ext cx="8752114" cy="825046"/>
          </a:xfrm>
        </p:spPr>
        <p:txBody>
          <a:bodyPr>
            <a:normAutofit fontScale="90000"/>
          </a:bodyPr>
          <a:lstStyle/>
          <a:p>
            <a:r>
              <a:rPr lang="en-GB" dirty="0"/>
              <a:t>How is a neighbourhood defined?</a:t>
            </a:r>
          </a:p>
        </p:txBody>
      </p:sp>
      <p:sp>
        <p:nvSpPr>
          <p:cNvPr id="3" name="Content Placeholder 2">
            <a:extLst>
              <a:ext uri="{FF2B5EF4-FFF2-40B4-BE49-F238E27FC236}">
                <a16:creationId xmlns:a16="http://schemas.microsoft.com/office/drawing/2014/main" id="{51A5F4A8-8274-B474-ABC6-07F285A83DDC}"/>
              </a:ext>
            </a:extLst>
          </p:cNvPr>
          <p:cNvSpPr txBox="1">
            <a:spLocks/>
          </p:cNvSpPr>
          <p:nvPr/>
        </p:nvSpPr>
        <p:spPr>
          <a:xfrm>
            <a:off x="838200" y="1825625"/>
            <a:ext cx="102743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 population within a specific geographical area</a:t>
            </a:r>
          </a:p>
          <a:p>
            <a:r>
              <a:rPr lang="en-GB" dirty="0"/>
              <a:t>Size and shape agreed with local authorities</a:t>
            </a:r>
          </a:p>
        </p:txBody>
      </p:sp>
    </p:spTree>
    <p:extLst>
      <p:ext uri="{BB962C8B-B14F-4D97-AF65-F5344CB8AC3E}">
        <p14:creationId xmlns:p14="http://schemas.microsoft.com/office/powerpoint/2010/main" val="397004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26B1C-3CA6-079E-9178-8A1FD0AF0D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64DD61-3C91-C2C5-01F2-4904BD33F845}"/>
              </a:ext>
            </a:extLst>
          </p:cNvPr>
          <p:cNvSpPr>
            <a:spLocks noGrp="1"/>
          </p:cNvSpPr>
          <p:nvPr>
            <p:ph type="title"/>
          </p:nvPr>
        </p:nvSpPr>
        <p:spPr>
          <a:xfrm>
            <a:off x="368300" y="161926"/>
            <a:ext cx="8752114" cy="825046"/>
          </a:xfrm>
        </p:spPr>
        <p:txBody>
          <a:bodyPr>
            <a:normAutofit fontScale="90000"/>
          </a:bodyPr>
          <a:lstStyle/>
          <a:p>
            <a:r>
              <a:rPr lang="en-GB" dirty="0"/>
              <a:t>Where did the idea of neighbourhood health come from?</a:t>
            </a:r>
          </a:p>
        </p:txBody>
      </p:sp>
      <p:sp>
        <p:nvSpPr>
          <p:cNvPr id="3" name="Content Placeholder 2">
            <a:extLst>
              <a:ext uri="{FF2B5EF4-FFF2-40B4-BE49-F238E27FC236}">
                <a16:creationId xmlns:a16="http://schemas.microsoft.com/office/drawing/2014/main" id="{3A6F1B6A-E008-8BA2-2CAE-29A8AB14F65E}"/>
              </a:ext>
            </a:extLst>
          </p:cNvPr>
          <p:cNvSpPr txBox="1">
            <a:spLocks/>
          </p:cNvSpPr>
          <p:nvPr/>
        </p:nvSpPr>
        <p:spPr>
          <a:xfrm>
            <a:off x="838200" y="1825625"/>
            <a:ext cx="102743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2015 – Moving Care closer to home</a:t>
            </a:r>
          </a:p>
          <a:p>
            <a:r>
              <a:rPr lang="en-GB" dirty="0"/>
              <a:t>2019 – NHS Long term plan mentions  ‘neighbourhood teams’</a:t>
            </a:r>
          </a:p>
          <a:p>
            <a:r>
              <a:rPr lang="en-GB" dirty="0"/>
              <a:t>2024 - Focus on local health systems (Lord Darzi)</a:t>
            </a:r>
          </a:p>
          <a:p>
            <a:r>
              <a:rPr lang="en-GB" dirty="0"/>
              <a:t>2025 - ‘neighbourhood health service’ (Ten-year health plan)</a:t>
            </a:r>
          </a:p>
          <a:p>
            <a:endParaRPr lang="en-GB" dirty="0"/>
          </a:p>
          <a:p>
            <a:pPr marL="0" indent="0">
              <a:buNone/>
            </a:pPr>
            <a:r>
              <a:rPr lang="en-GB" dirty="0"/>
              <a:t>Commitments:</a:t>
            </a:r>
          </a:p>
          <a:p>
            <a:r>
              <a:rPr lang="en-GB" dirty="0"/>
              <a:t>shift care from hospital to the community</a:t>
            </a:r>
          </a:p>
          <a:p>
            <a:r>
              <a:rPr lang="en-GB" dirty="0"/>
              <a:t>introduce a “neighbourhood health centre” in every community</a:t>
            </a:r>
          </a:p>
        </p:txBody>
      </p:sp>
    </p:spTree>
    <p:extLst>
      <p:ext uri="{BB962C8B-B14F-4D97-AF65-F5344CB8AC3E}">
        <p14:creationId xmlns:p14="http://schemas.microsoft.com/office/powerpoint/2010/main" val="172101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CE52A-E55F-F290-F32C-E9F198D50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B785D7-657F-6CF2-ADA9-057A221145A4}"/>
              </a:ext>
            </a:extLst>
          </p:cNvPr>
          <p:cNvSpPr>
            <a:spLocks noGrp="1"/>
          </p:cNvSpPr>
          <p:nvPr>
            <p:ph type="title"/>
          </p:nvPr>
        </p:nvSpPr>
        <p:spPr>
          <a:xfrm>
            <a:off x="368300" y="161926"/>
            <a:ext cx="8752114" cy="825046"/>
          </a:xfrm>
        </p:spPr>
        <p:txBody>
          <a:bodyPr>
            <a:normAutofit fontScale="90000"/>
          </a:bodyPr>
          <a:lstStyle/>
          <a:p>
            <a:r>
              <a:rPr lang="en-GB" dirty="0"/>
              <a:t>What is a neighbourhood health centre?</a:t>
            </a:r>
          </a:p>
        </p:txBody>
      </p:sp>
      <p:sp>
        <p:nvSpPr>
          <p:cNvPr id="3" name="Content Placeholder 2">
            <a:extLst>
              <a:ext uri="{FF2B5EF4-FFF2-40B4-BE49-F238E27FC236}">
                <a16:creationId xmlns:a16="http://schemas.microsoft.com/office/drawing/2014/main" id="{CC953807-CC2D-2666-2372-0F870F6355A5}"/>
              </a:ext>
            </a:extLst>
          </p:cNvPr>
          <p:cNvSpPr txBox="1">
            <a:spLocks/>
          </p:cNvSpPr>
          <p:nvPr/>
        </p:nvSpPr>
        <p:spPr>
          <a:xfrm>
            <a:off x="838200" y="1825625"/>
            <a:ext cx="102743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place to go for most health needs in every community</a:t>
            </a:r>
          </a:p>
          <a:p>
            <a:r>
              <a:rPr lang="en-GB" dirty="0"/>
              <a:t>serve a population of around 50,000 </a:t>
            </a:r>
          </a:p>
          <a:p>
            <a:r>
              <a:rPr lang="en-GB" dirty="0"/>
              <a:t>purpose built or housed in upgraded or refigured GP centres </a:t>
            </a:r>
          </a:p>
          <a:p>
            <a:endParaRPr lang="en-GB" dirty="0"/>
          </a:p>
          <a:p>
            <a:pPr marL="0" indent="0">
              <a:buNone/>
            </a:pPr>
            <a:r>
              <a:rPr lang="en-GB" dirty="0"/>
              <a:t>Roll out:</a:t>
            </a:r>
          </a:p>
          <a:p>
            <a:r>
              <a:rPr lang="en-GB" dirty="0"/>
              <a:t>2027 – 27 NHCs in most deprived areas</a:t>
            </a:r>
          </a:p>
          <a:p>
            <a:r>
              <a:rPr lang="en-GB" dirty="0"/>
              <a:t>2030 – 120</a:t>
            </a:r>
          </a:p>
          <a:p>
            <a:r>
              <a:rPr lang="en-GB" dirty="0"/>
              <a:t>2035 - 250</a:t>
            </a:r>
          </a:p>
          <a:p>
            <a:endParaRPr lang="en-GB" dirty="0"/>
          </a:p>
        </p:txBody>
      </p:sp>
    </p:spTree>
    <p:extLst>
      <p:ext uri="{BB962C8B-B14F-4D97-AF65-F5344CB8AC3E}">
        <p14:creationId xmlns:p14="http://schemas.microsoft.com/office/powerpoint/2010/main" val="270194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08C2B-053C-88F2-AF28-923CA13765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9F053-5373-473E-EEA5-E847C571443D}"/>
              </a:ext>
            </a:extLst>
          </p:cNvPr>
          <p:cNvSpPr>
            <a:spLocks noGrp="1"/>
          </p:cNvSpPr>
          <p:nvPr>
            <p:ph type="title"/>
          </p:nvPr>
        </p:nvSpPr>
        <p:spPr>
          <a:xfrm>
            <a:off x="622300" y="268514"/>
            <a:ext cx="8320314" cy="825046"/>
          </a:xfrm>
        </p:spPr>
        <p:txBody>
          <a:bodyPr>
            <a:normAutofit fontScale="90000"/>
          </a:bodyPr>
          <a:lstStyle/>
          <a:p>
            <a:r>
              <a:rPr lang="en-GB" dirty="0"/>
              <a:t>Integrated health organisations</a:t>
            </a:r>
          </a:p>
        </p:txBody>
      </p:sp>
      <p:sp>
        <p:nvSpPr>
          <p:cNvPr id="3" name="Content Placeholder 2">
            <a:extLst>
              <a:ext uri="{FF2B5EF4-FFF2-40B4-BE49-F238E27FC236}">
                <a16:creationId xmlns:a16="http://schemas.microsoft.com/office/drawing/2014/main" id="{AB547D69-C440-6FE2-742D-C50BECD99692}"/>
              </a:ext>
            </a:extLst>
          </p:cNvPr>
          <p:cNvSpPr txBox="1">
            <a:spLocks/>
          </p:cNvSpPr>
          <p:nvPr/>
        </p:nvSpPr>
        <p:spPr>
          <a:xfrm>
            <a:off x="838200" y="1825625"/>
            <a:ext cx="102362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Contract for the whole population health</a:t>
            </a:r>
          </a:p>
          <a:p>
            <a:r>
              <a:rPr lang="en-GB" dirty="0"/>
              <a:t>Overseen by the ICB</a:t>
            </a:r>
          </a:p>
          <a:p>
            <a:pPr lvl="1"/>
            <a:r>
              <a:rPr lang="en-GB" dirty="0"/>
              <a:t>Population health targets</a:t>
            </a:r>
          </a:p>
          <a:p>
            <a:pPr lvl="1"/>
            <a:r>
              <a:rPr lang="en-GB" dirty="0"/>
              <a:t>Monitoring delivery</a:t>
            </a:r>
          </a:p>
          <a:p>
            <a:pPr lvl="1"/>
            <a:r>
              <a:rPr lang="en-GB" dirty="0" err="1"/>
              <a:t>Monitior</a:t>
            </a:r>
            <a:r>
              <a:rPr lang="en-GB" dirty="0"/>
              <a:t> waiting lists</a:t>
            </a:r>
          </a:p>
          <a:p>
            <a:r>
              <a:rPr lang="en-GB" dirty="0"/>
              <a:t>IHOs will take on planning care and resource allocation.</a:t>
            </a:r>
          </a:p>
        </p:txBody>
      </p:sp>
    </p:spTree>
    <p:extLst>
      <p:ext uri="{BB962C8B-B14F-4D97-AF65-F5344CB8AC3E}">
        <p14:creationId xmlns:p14="http://schemas.microsoft.com/office/powerpoint/2010/main" val="66087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A8D41-61EE-5122-0327-8BAF1E5149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60F51-916E-5035-1668-607D0F113E97}"/>
              </a:ext>
            </a:extLst>
          </p:cNvPr>
          <p:cNvSpPr>
            <a:spLocks noGrp="1"/>
          </p:cNvSpPr>
          <p:nvPr>
            <p:ph type="title"/>
          </p:nvPr>
        </p:nvSpPr>
        <p:spPr/>
        <p:txBody>
          <a:bodyPr>
            <a:normAutofit fontScale="90000"/>
          </a:bodyPr>
          <a:lstStyle/>
          <a:p>
            <a:r>
              <a:rPr lang="en-GB" dirty="0"/>
              <a:t>Single neighbourhood providers</a:t>
            </a:r>
          </a:p>
        </p:txBody>
      </p:sp>
      <p:sp>
        <p:nvSpPr>
          <p:cNvPr id="3" name="Content Placeholder 2">
            <a:extLst>
              <a:ext uri="{FF2B5EF4-FFF2-40B4-BE49-F238E27FC236}">
                <a16:creationId xmlns:a16="http://schemas.microsoft.com/office/drawing/2014/main" id="{15090D8D-873C-410C-3B88-59C96B588253}"/>
              </a:ext>
            </a:extLst>
          </p:cNvPr>
          <p:cNvSpPr txBox="1">
            <a:spLocks/>
          </p:cNvSpPr>
          <p:nvPr/>
        </p:nvSpPr>
        <p:spPr>
          <a:xfrm>
            <a:off x="838200" y="1825625"/>
            <a:ext cx="104902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Key Features of the SNP Model:</a:t>
            </a:r>
          </a:p>
          <a:p>
            <a:r>
              <a:rPr lang="en-GB" dirty="0"/>
              <a:t>Unified Governance: Consolidates network-level services, staff, data, and quality systems under one accountable roof.</a:t>
            </a:r>
          </a:p>
          <a:p>
            <a:r>
              <a:rPr lang="en-GB" dirty="0"/>
              <a:t>Localised Care: Focuses on community-based preventative care, health inequalities, and bringing out-of-hospital services closer to home.</a:t>
            </a:r>
          </a:p>
          <a:p>
            <a:r>
              <a:rPr lang="en-GB" dirty="0"/>
              <a:t>Integrated Teams: Brings together GPs, community pharmacies, district nurses, social care workers, and the voluntary sector</a:t>
            </a:r>
          </a:p>
        </p:txBody>
      </p:sp>
    </p:spTree>
    <p:extLst>
      <p:ext uri="{BB962C8B-B14F-4D97-AF65-F5344CB8AC3E}">
        <p14:creationId xmlns:p14="http://schemas.microsoft.com/office/powerpoint/2010/main" val="3217266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terStyle_PPT_CWTH_Dec2025V2" id="{BB116264-6869-459A-BC51-821BEA3C6E79}" vid="{21BA6B97-4CE1-4CF0-A317-C24A38DF7B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9455203EFD754587AFAF45EA95EA4D" ma:contentTypeVersion="12" ma:contentTypeDescription="Create a new document." ma:contentTypeScope="" ma:versionID="8fc57210a0f8ec377c25e240e4b6d8fa">
  <xsd:schema xmlns:xsd="http://www.w3.org/2001/XMLSchema" xmlns:xs="http://www.w3.org/2001/XMLSchema" xmlns:p="http://schemas.microsoft.com/office/2006/metadata/properties" xmlns:ns2="a5061eb9-788b-4562-9f20-6e5d9d9e8562" xmlns:ns3="eebb8df1-73b3-4b7c-8578-abf4e2624cb6" targetNamespace="http://schemas.microsoft.com/office/2006/metadata/properties" ma:root="true" ma:fieldsID="82963ae404a06c7515de865a0207638d" ns2:_="" ns3:_="">
    <xsd:import namespace="a5061eb9-788b-4562-9f20-6e5d9d9e8562"/>
    <xsd:import namespace="eebb8df1-73b3-4b7c-8578-abf4e2624cb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061eb9-788b-4562-9f20-6e5d9d9e85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d1a2239-4d62-4afb-8c44-53d54b9472d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b8df1-73b3-4b7c-8578-abf4e2624cb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7684868-ec15-4eef-937f-d25c7548c6c2}" ma:internalName="TaxCatchAll" ma:showField="CatchAllData" ma:web="eebb8df1-73b3-4b7c-8578-abf4e2624c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5061eb9-788b-4562-9f20-6e5d9d9e8562">
      <Terms xmlns="http://schemas.microsoft.com/office/infopath/2007/PartnerControls"/>
    </lcf76f155ced4ddcb4097134ff3c332f>
    <TaxCatchAll xmlns="eebb8df1-73b3-4b7c-8578-abf4e2624cb6" xsi:nil="true"/>
  </documentManagement>
</p:properties>
</file>

<file path=customXml/itemProps1.xml><?xml version="1.0" encoding="utf-8"?>
<ds:datastoreItem xmlns:ds="http://schemas.openxmlformats.org/officeDocument/2006/customXml" ds:itemID="{69C4D7FB-8C76-4982-A679-584AB0C445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061eb9-788b-4562-9f20-6e5d9d9e8562"/>
    <ds:schemaRef ds:uri="eebb8df1-73b3-4b7c-8578-abf4e2624c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3EF397-1BBF-4C40-8816-62C7AFDE8061}">
  <ds:schemaRefs>
    <ds:schemaRef ds:uri="http://schemas.microsoft.com/sharepoint/v3/contenttype/forms"/>
  </ds:schemaRefs>
</ds:datastoreItem>
</file>

<file path=customXml/itemProps3.xml><?xml version="1.0" encoding="utf-8"?>
<ds:datastoreItem xmlns:ds="http://schemas.openxmlformats.org/officeDocument/2006/customXml" ds:itemID="{562E21B9-CF96-4155-BD7B-DC60F3F8C522}">
  <ds:schemaRefs>
    <ds:schemaRef ds:uri="http://schemas.microsoft.com/office/2006/metadata/properties"/>
    <ds:schemaRef ds:uri="http://schemas.microsoft.com/office/infopath/2007/PartnerControls"/>
    <ds:schemaRef ds:uri="a5061eb9-788b-4562-9f20-6e5d9d9e8562"/>
    <ds:schemaRef ds:uri="eebb8df1-73b3-4b7c-8578-abf4e2624cb6"/>
  </ds:schemaRefs>
</ds:datastoreItem>
</file>

<file path=docProps/app.xml><?xml version="1.0" encoding="utf-8"?>
<Properties xmlns="http://schemas.openxmlformats.org/officeDocument/2006/extended-properties" xmlns:vt="http://schemas.openxmlformats.org/officeDocument/2006/docPropsVTypes">
  <Template/>
  <TotalTime>5778</TotalTime>
  <Words>2853</Words>
  <Application>Microsoft Office PowerPoint</Application>
  <PresentationFormat>Widescreen</PresentationFormat>
  <Paragraphs>179</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Arial (body)</vt:lpstr>
      <vt:lpstr>Arial (headings</vt:lpstr>
      <vt:lpstr>Calibri</vt:lpstr>
      <vt:lpstr>Office Theme</vt:lpstr>
      <vt:lpstr>Everything you need to know about Neighbourhood Health. </vt:lpstr>
      <vt:lpstr>Introduction</vt:lpstr>
      <vt:lpstr>Introduction</vt:lpstr>
      <vt:lpstr>What is neighbourhood health?</vt:lpstr>
      <vt:lpstr>How is a neighbourhood defined?</vt:lpstr>
      <vt:lpstr>Where did the idea of neighbourhood health come from?</vt:lpstr>
      <vt:lpstr>What is a neighbourhood health centre?</vt:lpstr>
      <vt:lpstr>Integrated health organisations</vt:lpstr>
      <vt:lpstr>Single neighbourhood providers</vt:lpstr>
      <vt:lpstr>Multi-neighbourhood providers</vt:lpstr>
      <vt:lpstr>Add your title here</vt:lpstr>
      <vt:lpstr>What is happening so far…</vt:lpstr>
      <vt:lpstr>Case Study 1</vt:lpstr>
      <vt:lpstr>Case Study 2</vt:lpstr>
      <vt:lpstr>Benefits of INTs</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Berisford</dc:creator>
  <cp:lastModifiedBy>TOWERS, Donna (COVENTRY &amp; RUGBY GP ALLIANCE LIMITED)</cp:lastModifiedBy>
  <cp:revision>31</cp:revision>
  <dcterms:created xsi:type="dcterms:W3CDTF">2025-11-29T14:57:17Z</dcterms:created>
  <dcterms:modified xsi:type="dcterms:W3CDTF">2026-06-10T08:04:49Z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0x0101006F9455203EFD754587AFAF45EA95EA4D</vt:lpwstr>
  </property>
  <property fmtid="{D5CDD505-2E9C-101B-9397-08002B2CF9AE}" pid="3" name="MediaServiceImageTags">
    <vt:lpwstr/>
  </property>
</Properties>
</file>