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0" r:id="rId6"/>
    <p:sldId id="279" r:id="rId7"/>
    <p:sldId id="273" r:id="rId8"/>
    <p:sldId id="269" r:id="rId9"/>
    <p:sldId id="274" r:id="rId10"/>
    <p:sldId id="289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E5F922-C0E2-473E-BEE4-0BB680B093C2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C35CC59-0FE5-481F-8B8C-E6A4375C25AE}">
      <dgm:prSet custT="1"/>
      <dgm:spPr/>
      <dgm:t>
        <a:bodyPr/>
        <a:lstStyle/>
        <a:p>
          <a:r>
            <a:rPr lang="en-GB" sz="2000" b="1" dirty="0"/>
            <a:t>Document that you have counselled the patient fully on any new medication</a:t>
          </a:r>
          <a:endParaRPr lang="en-US" sz="2000" dirty="0"/>
        </a:p>
      </dgm:t>
    </dgm:pt>
    <dgm:pt modelId="{5356C007-381B-41FF-9067-5C77B4C23134}" type="parTrans" cxnId="{1745E6B9-2E83-44F2-9356-3F547A243F09}">
      <dgm:prSet/>
      <dgm:spPr/>
      <dgm:t>
        <a:bodyPr/>
        <a:lstStyle/>
        <a:p>
          <a:endParaRPr lang="en-US"/>
        </a:p>
      </dgm:t>
    </dgm:pt>
    <dgm:pt modelId="{93155B07-97D3-44F1-9D7C-10F65B53534A}" type="sibTrans" cxnId="{1745E6B9-2E83-44F2-9356-3F547A243F09}">
      <dgm:prSet/>
      <dgm:spPr/>
      <dgm:t>
        <a:bodyPr/>
        <a:lstStyle/>
        <a:p>
          <a:endParaRPr lang="en-US"/>
        </a:p>
      </dgm:t>
    </dgm:pt>
    <dgm:pt modelId="{58AF00CA-913C-4D92-AA90-B7D47C849C73}">
      <dgm:prSet custT="1"/>
      <dgm:spPr/>
      <dgm:t>
        <a:bodyPr/>
        <a:lstStyle/>
        <a:p>
          <a:r>
            <a:rPr lang="en-GB" sz="2000" b="1" dirty="0"/>
            <a:t>That you have set up the repeat bloods along with anything you spot is needed (TSH/HbA1c)</a:t>
          </a:r>
          <a:endParaRPr lang="en-US" sz="2000" b="1" dirty="0"/>
        </a:p>
      </dgm:t>
    </dgm:pt>
    <dgm:pt modelId="{3AA75231-8991-4419-A8FA-A6F450620580}" type="parTrans" cxnId="{11823706-D235-4C32-906B-106FA19F9502}">
      <dgm:prSet/>
      <dgm:spPr/>
      <dgm:t>
        <a:bodyPr/>
        <a:lstStyle/>
        <a:p>
          <a:endParaRPr lang="en-US"/>
        </a:p>
      </dgm:t>
    </dgm:pt>
    <dgm:pt modelId="{82A62314-FA2D-432A-9F50-CAE94A9C75A7}" type="sibTrans" cxnId="{11823706-D235-4C32-906B-106FA19F9502}">
      <dgm:prSet/>
      <dgm:spPr/>
      <dgm:t>
        <a:bodyPr/>
        <a:lstStyle/>
        <a:p>
          <a:endParaRPr lang="en-US"/>
        </a:p>
      </dgm:t>
    </dgm:pt>
    <dgm:pt modelId="{B1B179DD-2A26-4C54-95D4-BF929587DE7D}">
      <dgm:prSet/>
      <dgm:spPr/>
      <dgm:t>
        <a:bodyPr/>
        <a:lstStyle/>
        <a:p>
          <a:r>
            <a:rPr lang="en-GB" b="1" dirty="0"/>
            <a:t>GP will always be distracted and pulled in multiple different direction in one consultation. </a:t>
          </a:r>
          <a:r>
            <a:rPr lang="en-GB" b="1" dirty="0" err="1"/>
            <a:t>eg</a:t>
          </a:r>
          <a:r>
            <a:rPr lang="en-GB" b="1" dirty="0"/>
            <a:t> mental health, the skin lesion, the knee pain, abnormal results... “whilst I’m here can you just…”</a:t>
          </a:r>
          <a:endParaRPr lang="en-US" b="1" dirty="0"/>
        </a:p>
      </dgm:t>
    </dgm:pt>
    <dgm:pt modelId="{E9ACB897-B12E-4D2D-93F5-1CF10714D237}" type="parTrans" cxnId="{93811858-D21D-4AB8-9480-F2788B3FF8B0}">
      <dgm:prSet/>
      <dgm:spPr/>
      <dgm:t>
        <a:bodyPr/>
        <a:lstStyle/>
        <a:p>
          <a:endParaRPr lang="en-US"/>
        </a:p>
      </dgm:t>
    </dgm:pt>
    <dgm:pt modelId="{5EF602BA-B392-4A14-B013-F4F3AAD41D83}" type="sibTrans" cxnId="{93811858-D21D-4AB8-9480-F2788B3FF8B0}">
      <dgm:prSet/>
      <dgm:spPr/>
      <dgm:t>
        <a:bodyPr/>
        <a:lstStyle/>
        <a:p>
          <a:endParaRPr lang="en-US"/>
        </a:p>
      </dgm:t>
    </dgm:pt>
    <dgm:pt modelId="{EF7F898E-91CD-4450-A542-126451581538}">
      <dgm:prSet custT="1"/>
      <dgm:spPr/>
      <dgm:t>
        <a:bodyPr/>
        <a:lstStyle/>
        <a:p>
          <a:r>
            <a:rPr lang="en-GB" sz="2000" b="1" dirty="0"/>
            <a:t>You</a:t>
          </a:r>
          <a:r>
            <a:rPr lang="en-GB" sz="2000" dirty="0"/>
            <a:t> </a:t>
          </a:r>
          <a:r>
            <a:rPr lang="en-GB" sz="2000" b="1" dirty="0"/>
            <a:t>have an opportunity to do the medication review properly</a:t>
          </a:r>
          <a:r>
            <a:rPr lang="en-GB" sz="2000" dirty="0"/>
            <a:t>.</a:t>
          </a:r>
          <a:endParaRPr lang="en-US" sz="2000" dirty="0"/>
        </a:p>
      </dgm:t>
    </dgm:pt>
    <dgm:pt modelId="{0F7FA398-A4D9-4E65-AD83-08A3DB2EB6CD}" type="parTrans" cxnId="{6680A644-C8BC-43CE-A9EF-422B19EB0A92}">
      <dgm:prSet/>
      <dgm:spPr/>
      <dgm:t>
        <a:bodyPr/>
        <a:lstStyle/>
        <a:p>
          <a:endParaRPr lang="en-US"/>
        </a:p>
      </dgm:t>
    </dgm:pt>
    <dgm:pt modelId="{3DC524FA-5B19-427F-A493-8E234AA81458}" type="sibTrans" cxnId="{6680A644-C8BC-43CE-A9EF-422B19EB0A92}">
      <dgm:prSet/>
      <dgm:spPr/>
      <dgm:t>
        <a:bodyPr/>
        <a:lstStyle/>
        <a:p>
          <a:endParaRPr lang="en-US"/>
        </a:p>
      </dgm:t>
    </dgm:pt>
    <dgm:pt modelId="{13759A91-9B5F-41F6-8C65-D48B9D1405FD}">
      <dgm:prSet/>
      <dgm:spPr/>
      <dgm:t>
        <a:bodyPr/>
        <a:lstStyle/>
        <a:p>
          <a:r>
            <a:rPr lang="en-GB" b="1"/>
            <a:t>Then task the GP – I have counselled this patient on Nustendi / ezetimibe / ramipril etc and advised bloods/ follow up, pt happy with plan – please do the prescription to usual chemist</a:t>
          </a:r>
          <a:r>
            <a:rPr lang="en-GB"/>
            <a:t>.</a:t>
          </a:r>
          <a:endParaRPr lang="en-US"/>
        </a:p>
      </dgm:t>
    </dgm:pt>
    <dgm:pt modelId="{300206A8-303D-4328-9273-948E7A575F98}" type="parTrans" cxnId="{86101901-0BF5-4814-A254-0BCD54B2D518}">
      <dgm:prSet/>
      <dgm:spPr/>
      <dgm:t>
        <a:bodyPr/>
        <a:lstStyle/>
        <a:p>
          <a:endParaRPr lang="en-US"/>
        </a:p>
      </dgm:t>
    </dgm:pt>
    <dgm:pt modelId="{E2329944-8B20-4CCA-91A7-1BFBE57C13B5}" type="sibTrans" cxnId="{86101901-0BF5-4814-A254-0BCD54B2D518}">
      <dgm:prSet/>
      <dgm:spPr/>
      <dgm:t>
        <a:bodyPr/>
        <a:lstStyle/>
        <a:p>
          <a:endParaRPr lang="en-US"/>
        </a:p>
      </dgm:t>
    </dgm:pt>
    <dgm:pt modelId="{BDC3F2E8-C6B0-4A8A-8813-178C5B1BBFBB}">
      <dgm:prSet/>
      <dgm:spPr/>
      <dgm:t>
        <a:bodyPr/>
        <a:lstStyle/>
        <a:p>
          <a:r>
            <a:rPr lang="en-GB" b="1" dirty="0"/>
            <a:t>Please feel that you are right to do so and will be backed up. We can improve patient outcomes if the work is done on the ground at patient -facing level and that is increasingly you! </a:t>
          </a:r>
          <a:endParaRPr lang="en-US" b="1" dirty="0"/>
        </a:p>
      </dgm:t>
    </dgm:pt>
    <dgm:pt modelId="{461322AA-5B60-49EA-BDE6-3B524A60D625}" type="parTrans" cxnId="{89751137-C32C-4EF8-A504-3E9A9AC2FA48}">
      <dgm:prSet/>
      <dgm:spPr/>
      <dgm:t>
        <a:bodyPr/>
        <a:lstStyle/>
        <a:p>
          <a:endParaRPr lang="en-US"/>
        </a:p>
      </dgm:t>
    </dgm:pt>
    <dgm:pt modelId="{6158025C-2389-46BB-B1B5-563A6E6FF649}" type="sibTrans" cxnId="{89751137-C32C-4EF8-A504-3E9A9AC2FA48}">
      <dgm:prSet/>
      <dgm:spPr/>
      <dgm:t>
        <a:bodyPr/>
        <a:lstStyle/>
        <a:p>
          <a:endParaRPr lang="en-US"/>
        </a:p>
      </dgm:t>
    </dgm:pt>
    <dgm:pt modelId="{AB502872-186A-4BEF-B367-F943D84B6480}" type="pres">
      <dgm:prSet presAssocID="{77E5F922-C0E2-473E-BEE4-0BB680B093C2}" presName="linear" presStyleCnt="0">
        <dgm:presLayoutVars>
          <dgm:animLvl val="lvl"/>
          <dgm:resizeHandles val="exact"/>
        </dgm:presLayoutVars>
      </dgm:prSet>
      <dgm:spPr/>
    </dgm:pt>
    <dgm:pt modelId="{C670E959-0571-457C-841B-1B18D4450942}" type="pres">
      <dgm:prSet presAssocID="{CC35CC59-0FE5-481F-8B8C-E6A4375C25A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8DC15EB-AA64-44E2-AF8C-62AE685DF200}" type="pres">
      <dgm:prSet presAssocID="{93155B07-97D3-44F1-9D7C-10F65B53534A}" presName="spacer" presStyleCnt="0"/>
      <dgm:spPr/>
    </dgm:pt>
    <dgm:pt modelId="{48635C19-7F70-47F3-A8B5-C19F215AED09}" type="pres">
      <dgm:prSet presAssocID="{58AF00CA-913C-4D92-AA90-B7D47C849C7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60DEF8C-0306-4373-98FC-78E96BB61B79}" type="pres">
      <dgm:prSet presAssocID="{82A62314-FA2D-432A-9F50-CAE94A9C75A7}" presName="spacer" presStyleCnt="0"/>
      <dgm:spPr/>
    </dgm:pt>
    <dgm:pt modelId="{85217AD7-1052-4E64-B6E9-38D15163304C}" type="pres">
      <dgm:prSet presAssocID="{B1B179DD-2A26-4C54-95D4-BF929587DE7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E891E0B-AD08-466C-9A78-5F2A1427BCF9}" type="pres">
      <dgm:prSet presAssocID="{5EF602BA-B392-4A14-B013-F4F3AAD41D83}" presName="spacer" presStyleCnt="0"/>
      <dgm:spPr/>
    </dgm:pt>
    <dgm:pt modelId="{B10C711B-5182-4EEC-856A-A39A4874A8EA}" type="pres">
      <dgm:prSet presAssocID="{EF7F898E-91CD-4450-A542-12645158153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FAB6A20-2D59-40ED-9329-E64C8354CE3A}" type="pres">
      <dgm:prSet presAssocID="{3DC524FA-5B19-427F-A493-8E234AA81458}" presName="spacer" presStyleCnt="0"/>
      <dgm:spPr/>
    </dgm:pt>
    <dgm:pt modelId="{DC37F97A-7F7D-400F-9C17-024819FA21EF}" type="pres">
      <dgm:prSet presAssocID="{13759A91-9B5F-41F6-8C65-D48B9D1405F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56EFFAB9-660B-4CEB-A66B-A052FAD68F35}" type="pres">
      <dgm:prSet presAssocID="{E2329944-8B20-4CCA-91A7-1BFBE57C13B5}" presName="spacer" presStyleCnt="0"/>
      <dgm:spPr/>
    </dgm:pt>
    <dgm:pt modelId="{C1E8A309-1DA5-4CCB-B9F2-B515D2AAD949}" type="pres">
      <dgm:prSet presAssocID="{BDC3F2E8-C6B0-4A8A-8813-178C5B1BBFBB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86101901-0BF5-4814-A254-0BCD54B2D518}" srcId="{77E5F922-C0E2-473E-BEE4-0BB680B093C2}" destId="{13759A91-9B5F-41F6-8C65-D48B9D1405FD}" srcOrd="4" destOrd="0" parTransId="{300206A8-303D-4328-9273-948E7A575F98}" sibTransId="{E2329944-8B20-4CCA-91A7-1BFBE57C13B5}"/>
    <dgm:cxn modelId="{11823706-D235-4C32-906B-106FA19F9502}" srcId="{77E5F922-C0E2-473E-BEE4-0BB680B093C2}" destId="{58AF00CA-913C-4D92-AA90-B7D47C849C73}" srcOrd="1" destOrd="0" parTransId="{3AA75231-8991-4419-A8FA-A6F450620580}" sibTransId="{82A62314-FA2D-432A-9F50-CAE94A9C75A7}"/>
    <dgm:cxn modelId="{89751137-C32C-4EF8-A504-3E9A9AC2FA48}" srcId="{77E5F922-C0E2-473E-BEE4-0BB680B093C2}" destId="{BDC3F2E8-C6B0-4A8A-8813-178C5B1BBFBB}" srcOrd="5" destOrd="0" parTransId="{461322AA-5B60-49EA-BDE6-3B524A60D625}" sibTransId="{6158025C-2389-46BB-B1B5-563A6E6FF649}"/>
    <dgm:cxn modelId="{6680A644-C8BC-43CE-A9EF-422B19EB0A92}" srcId="{77E5F922-C0E2-473E-BEE4-0BB680B093C2}" destId="{EF7F898E-91CD-4450-A542-126451581538}" srcOrd="3" destOrd="0" parTransId="{0F7FA398-A4D9-4E65-AD83-08A3DB2EB6CD}" sibTransId="{3DC524FA-5B19-427F-A493-8E234AA81458}"/>
    <dgm:cxn modelId="{464D6D4D-AD11-49B1-93CE-89F0EB35E0DE}" type="presOf" srcId="{58AF00CA-913C-4D92-AA90-B7D47C849C73}" destId="{48635C19-7F70-47F3-A8B5-C19F215AED09}" srcOrd="0" destOrd="0" presId="urn:microsoft.com/office/officeart/2005/8/layout/vList2"/>
    <dgm:cxn modelId="{5B63B255-A87E-4DCB-8CB6-746801A61AE3}" type="presOf" srcId="{77E5F922-C0E2-473E-BEE4-0BB680B093C2}" destId="{AB502872-186A-4BEF-B367-F943D84B6480}" srcOrd="0" destOrd="0" presId="urn:microsoft.com/office/officeart/2005/8/layout/vList2"/>
    <dgm:cxn modelId="{93811858-D21D-4AB8-9480-F2788B3FF8B0}" srcId="{77E5F922-C0E2-473E-BEE4-0BB680B093C2}" destId="{B1B179DD-2A26-4C54-95D4-BF929587DE7D}" srcOrd="2" destOrd="0" parTransId="{E9ACB897-B12E-4D2D-93F5-1CF10714D237}" sibTransId="{5EF602BA-B392-4A14-B013-F4F3AAD41D83}"/>
    <dgm:cxn modelId="{5BDF7C80-DE52-4AB4-A58E-36CD3F1BCF11}" type="presOf" srcId="{BDC3F2E8-C6B0-4A8A-8813-178C5B1BBFBB}" destId="{C1E8A309-1DA5-4CCB-B9F2-B515D2AAD949}" srcOrd="0" destOrd="0" presId="urn:microsoft.com/office/officeart/2005/8/layout/vList2"/>
    <dgm:cxn modelId="{BA57A48C-AEE8-48B6-9943-1E2047DF515D}" type="presOf" srcId="{CC35CC59-0FE5-481F-8B8C-E6A4375C25AE}" destId="{C670E959-0571-457C-841B-1B18D4450942}" srcOrd="0" destOrd="0" presId="urn:microsoft.com/office/officeart/2005/8/layout/vList2"/>
    <dgm:cxn modelId="{1745E6B9-2E83-44F2-9356-3F547A243F09}" srcId="{77E5F922-C0E2-473E-BEE4-0BB680B093C2}" destId="{CC35CC59-0FE5-481F-8B8C-E6A4375C25AE}" srcOrd="0" destOrd="0" parTransId="{5356C007-381B-41FF-9067-5C77B4C23134}" sibTransId="{93155B07-97D3-44F1-9D7C-10F65B53534A}"/>
    <dgm:cxn modelId="{F5BBDEBB-1862-4355-B6AC-C829324FCB69}" type="presOf" srcId="{B1B179DD-2A26-4C54-95D4-BF929587DE7D}" destId="{85217AD7-1052-4E64-B6E9-38D15163304C}" srcOrd="0" destOrd="0" presId="urn:microsoft.com/office/officeart/2005/8/layout/vList2"/>
    <dgm:cxn modelId="{FA64A5EC-DA4B-46FE-97A8-31C79EDC86D8}" type="presOf" srcId="{EF7F898E-91CD-4450-A542-126451581538}" destId="{B10C711B-5182-4EEC-856A-A39A4874A8EA}" srcOrd="0" destOrd="0" presId="urn:microsoft.com/office/officeart/2005/8/layout/vList2"/>
    <dgm:cxn modelId="{C84AACF6-88B9-4750-BEE0-A5F0D77B3374}" type="presOf" srcId="{13759A91-9B5F-41F6-8C65-D48B9D1405FD}" destId="{DC37F97A-7F7D-400F-9C17-024819FA21EF}" srcOrd="0" destOrd="0" presId="urn:microsoft.com/office/officeart/2005/8/layout/vList2"/>
    <dgm:cxn modelId="{F22C6703-18E1-463F-B19E-CFF43505A9DC}" type="presParOf" srcId="{AB502872-186A-4BEF-B367-F943D84B6480}" destId="{C670E959-0571-457C-841B-1B18D4450942}" srcOrd="0" destOrd="0" presId="urn:microsoft.com/office/officeart/2005/8/layout/vList2"/>
    <dgm:cxn modelId="{9D63255D-E531-4961-A2EF-3B736848067B}" type="presParOf" srcId="{AB502872-186A-4BEF-B367-F943D84B6480}" destId="{E8DC15EB-AA64-44E2-AF8C-62AE685DF200}" srcOrd="1" destOrd="0" presId="urn:microsoft.com/office/officeart/2005/8/layout/vList2"/>
    <dgm:cxn modelId="{E9389C32-EAA2-4D49-A54F-C9764AF22196}" type="presParOf" srcId="{AB502872-186A-4BEF-B367-F943D84B6480}" destId="{48635C19-7F70-47F3-A8B5-C19F215AED09}" srcOrd="2" destOrd="0" presId="urn:microsoft.com/office/officeart/2005/8/layout/vList2"/>
    <dgm:cxn modelId="{91116769-423F-491A-A4A4-F2A5C58404FE}" type="presParOf" srcId="{AB502872-186A-4BEF-B367-F943D84B6480}" destId="{E60DEF8C-0306-4373-98FC-78E96BB61B79}" srcOrd="3" destOrd="0" presId="urn:microsoft.com/office/officeart/2005/8/layout/vList2"/>
    <dgm:cxn modelId="{254B8046-BC90-4334-AB4A-5C7A89044C29}" type="presParOf" srcId="{AB502872-186A-4BEF-B367-F943D84B6480}" destId="{85217AD7-1052-4E64-B6E9-38D15163304C}" srcOrd="4" destOrd="0" presId="urn:microsoft.com/office/officeart/2005/8/layout/vList2"/>
    <dgm:cxn modelId="{1D23F6D4-46E9-44EA-9AC4-15829381BCEA}" type="presParOf" srcId="{AB502872-186A-4BEF-B367-F943D84B6480}" destId="{9E891E0B-AD08-466C-9A78-5F2A1427BCF9}" srcOrd="5" destOrd="0" presId="urn:microsoft.com/office/officeart/2005/8/layout/vList2"/>
    <dgm:cxn modelId="{17CD4073-1732-411E-9907-76B1A4D5B22B}" type="presParOf" srcId="{AB502872-186A-4BEF-B367-F943D84B6480}" destId="{B10C711B-5182-4EEC-856A-A39A4874A8EA}" srcOrd="6" destOrd="0" presId="urn:microsoft.com/office/officeart/2005/8/layout/vList2"/>
    <dgm:cxn modelId="{031D012E-8D75-4177-B6A2-6CB80FEDA3A5}" type="presParOf" srcId="{AB502872-186A-4BEF-B367-F943D84B6480}" destId="{CFAB6A20-2D59-40ED-9329-E64C8354CE3A}" srcOrd="7" destOrd="0" presId="urn:microsoft.com/office/officeart/2005/8/layout/vList2"/>
    <dgm:cxn modelId="{DBE2A06B-19D0-4FC7-AA8E-59913D87C524}" type="presParOf" srcId="{AB502872-186A-4BEF-B367-F943D84B6480}" destId="{DC37F97A-7F7D-400F-9C17-024819FA21EF}" srcOrd="8" destOrd="0" presId="urn:microsoft.com/office/officeart/2005/8/layout/vList2"/>
    <dgm:cxn modelId="{B9F67D13-FE7A-4143-8888-C3B73A834D4E}" type="presParOf" srcId="{AB502872-186A-4BEF-B367-F943D84B6480}" destId="{56EFFAB9-660B-4CEB-A66B-A052FAD68F35}" srcOrd="9" destOrd="0" presId="urn:microsoft.com/office/officeart/2005/8/layout/vList2"/>
    <dgm:cxn modelId="{BF5FF9E6-DC5F-4518-BB4E-BC60AD718C97}" type="presParOf" srcId="{AB502872-186A-4BEF-B367-F943D84B6480}" destId="{C1E8A309-1DA5-4CCB-B9F2-B515D2AAD94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0E959-0571-457C-841B-1B18D4450942}">
      <dsp:nvSpPr>
        <dsp:cNvPr id="0" name=""/>
        <dsp:cNvSpPr/>
      </dsp:nvSpPr>
      <dsp:spPr>
        <a:xfrm>
          <a:off x="0" y="143013"/>
          <a:ext cx="7458302" cy="88042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Document that you have counselled the patient fully on any new medication</a:t>
          </a:r>
          <a:endParaRPr lang="en-US" sz="2000" kern="1200" dirty="0"/>
        </a:p>
      </dsp:txBody>
      <dsp:txXfrm>
        <a:off x="42979" y="185992"/>
        <a:ext cx="7372344" cy="794467"/>
      </dsp:txXfrm>
    </dsp:sp>
    <dsp:sp modelId="{48635C19-7F70-47F3-A8B5-C19F215AED09}">
      <dsp:nvSpPr>
        <dsp:cNvPr id="0" name=""/>
        <dsp:cNvSpPr/>
      </dsp:nvSpPr>
      <dsp:spPr>
        <a:xfrm>
          <a:off x="0" y="1069518"/>
          <a:ext cx="7458302" cy="880425"/>
        </a:xfrm>
        <a:prstGeom prst="roundRect">
          <a:avLst/>
        </a:prstGeom>
        <a:gradFill rotWithShape="0">
          <a:gsLst>
            <a:gs pos="0">
              <a:schemeClr val="accent5">
                <a:hueOff val="-1351709"/>
                <a:satOff val="-3484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351709"/>
                <a:satOff val="-3484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351709"/>
                <a:satOff val="-3484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That you have set up the repeat bloods along with anything you spot is needed (TSH/HbA1c)</a:t>
          </a:r>
          <a:endParaRPr lang="en-US" sz="2000" b="1" kern="1200" dirty="0"/>
        </a:p>
      </dsp:txBody>
      <dsp:txXfrm>
        <a:off x="42979" y="1112497"/>
        <a:ext cx="7372344" cy="794467"/>
      </dsp:txXfrm>
    </dsp:sp>
    <dsp:sp modelId="{85217AD7-1052-4E64-B6E9-38D15163304C}">
      <dsp:nvSpPr>
        <dsp:cNvPr id="0" name=""/>
        <dsp:cNvSpPr/>
      </dsp:nvSpPr>
      <dsp:spPr>
        <a:xfrm>
          <a:off x="0" y="1996023"/>
          <a:ext cx="7458302" cy="880425"/>
        </a:xfrm>
        <a:prstGeom prst="roundRect">
          <a:avLst/>
        </a:prstGeom>
        <a:gradFill rotWithShape="0">
          <a:gsLst>
            <a:gs pos="0">
              <a:schemeClr val="accent5">
                <a:hueOff val="-2703417"/>
                <a:satOff val="-6968"/>
                <a:lumOff val="-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703417"/>
                <a:satOff val="-6968"/>
                <a:lumOff val="-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703417"/>
                <a:satOff val="-6968"/>
                <a:lumOff val="-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GP will always be distracted and pulled in multiple different direction in one consultation. </a:t>
          </a:r>
          <a:r>
            <a:rPr lang="en-GB" sz="1600" b="1" kern="1200" dirty="0" err="1"/>
            <a:t>eg</a:t>
          </a:r>
          <a:r>
            <a:rPr lang="en-GB" sz="1600" b="1" kern="1200" dirty="0"/>
            <a:t> mental health, the skin lesion, the knee pain, abnormal results... “whilst I’m here can you just…”</a:t>
          </a:r>
          <a:endParaRPr lang="en-US" sz="1600" b="1" kern="1200" dirty="0"/>
        </a:p>
      </dsp:txBody>
      <dsp:txXfrm>
        <a:off x="42979" y="2039002"/>
        <a:ext cx="7372344" cy="794467"/>
      </dsp:txXfrm>
    </dsp:sp>
    <dsp:sp modelId="{B10C711B-5182-4EEC-856A-A39A4874A8EA}">
      <dsp:nvSpPr>
        <dsp:cNvPr id="0" name=""/>
        <dsp:cNvSpPr/>
      </dsp:nvSpPr>
      <dsp:spPr>
        <a:xfrm>
          <a:off x="0" y="2922528"/>
          <a:ext cx="7458302" cy="880425"/>
        </a:xfrm>
        <a:prstGeom prst="roundRect">
          <a:avLst/>
        </a:prstGeom>
        <a:gradFill rotWithShape="0">
          <a:gsLst>
            <a:gs pos="0">
              <a:schemeClr val="accent5">
                <a:hueOff val="-4055126"/>
                <a:satOff val="-10451"/>
                <a:lumOff val="-7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5126"/>
                <a:satOff val="-10451"/>
                <a:lumOff val="-7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5126"/>
                <a:satOff val="-10451"/>
                <a:lumOff val="-7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You</a:t>
          </a:r>
          <a:r>
            <a:rPr lang="en-GB" sz="2000" kern="1200" dirty="0"/>
            <a:t> </a:t>
          </a:r>
          <a:r>
            <a:rPr lang="en-GB" sz="2000" b="1" kern="1200" dirty="0"/>
            <a:t>have an opportunity to do the medication review properly</a:t>
          </a:r>
          <a:r>
            <a:rPr lang="en-GB" sz="2000" kern="1200" dirty="0"/>
            <a:t>.</a:t>
          </a:r>
          <a:endParaRPr lang="en-US" sz="2000" kern="1200" dirty="0"/>
        </a:p>
      </dsp:txBody>
      <dsp:txXfrm>
        <a:off x="42979" y="2965507"/>
        <a:ext cx="7372344" cy="794467"/>
      </dsp:txXfrm>
    </dsp:sp>
    <dsp:sp modelId="{DC37F97A-7F7D-400F-9C17-024819FA21EF}">
      <dsp:nvSpPr>
        <dsp:cNvPr id="0" name=""/>
        <dsp:cNvSpPr/>
      </dsp:nvSpPr>
      <dsp:spPr>
        <a:xfrm>
          <a:off x="0" y="3849033"/>
          <a:ext cx="7458302" cy="880425"/>
        </a:xfrm>
        <a:prstGeom prst="roundRect">
          <a:avLst/>
        </a:prstGeom>
        <a:gradFill rotWithShape="0">
          <a:gsLst>
            <a:gs pos="0">
              <a:schemeClr val="accent5">
                <a:hueOff val="-5406834"/>
                <a:satOff val="-13935"/>
                <a:lumOff val="-9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406834"/>
                <a:satOff val="-13935"/>
                <a:lumOff val="-9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406834"/>
                <a:satOff val="-13935"/>
                <a:lumOff val="-9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/>
            <a:t>Then task the GP – I have counselled this patient on Nustendi / ezetimibe / ramipril etc and advised bloods/ follow up, pt happy with plan – please do the prescription to usual chemist</a:t>
          </a:r>
          <a:r>
            <a:rPr lang="en-GB" sz="1600" kern="1200"/>
            <a:t>.</a:t>
          </a:r>
          <a:endParaRPr lang="en-US" sz="1600" kern="1200"/>
        </a:p>
      </dsp:txBody>
      <dsp:txXfrm>
        <a:off x="42979" y="3892012"/>
        <a:ext cx="7372344" cy="794467"/>
      </dsp:txXfrm>
    </dsp:sp>
    <dsp:sp modelId="{C1E8A309-1DA5-4CCB-B9F2-B515D2AAD949}">
      <dsp:nvSpPr>
        <dsp:cNvPr id="0" name=""/>
        <dsp:cNvSpPr/>
      </dsp:nvSpPr>
      <dsp:spPr>
        <a:xfrm>
          <a:off x="0" y="4775538"/>
          <a:ext cx="7458302" cy="880425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Please feel that you are right to do so and will be backed up. We can improve patient outcomes if the work is done on the ground at patient -facing level and that is increasingly you! </a:t>
          </a:r>
          <a:endParaRPr lang="en-US" sz="1600" b="1" kern="1200" dirty="0"/>
        </a:p>
      </dsp:txBody>
      <dsp:txXfrm>
        <a:off x="42979" y="4818517"/>
        <a:ext cx="7372344" cy="794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A78C-FF7C-0B30-F537-08C91ACFC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1B7AA-5F36-E35E-3506-A7599C438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D0472-5CB1-4AB5-90D2-7F7E9F910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7156F-2B3D-7456-4AED-99C5F1E2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80397-B60F-C044-4DDF-24DBA3855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3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588DA-0B0D-81F5-4605-98C611251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FCF838-116E-4012-EB94-E05837A78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4E9BB-3D6E-9B70-03CD-A635EF5EE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1F079-1150-7D43-116E-F9D166C3B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D443F-8372-CD25-0D7E-6F9AB02A9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61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FE67F3-DAE2-607C-64E7-2FD31EC5C5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8E71A5-BACE-E7EF-3DE7-FCA46F699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6E4D6-8DA6-1F8E-FE60-66E9054EB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7F36F-67B2-5EA7-D5CC-2965C1902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5E282-FE8A-D784-8DF5-100D42236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1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CCB9D-C70A-A848-B7F5-B2A6B6A4B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75531-B3F6-ED47-7CD5-E91DAF8CF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82624-67D9-DD7A-6414-062FABF3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B0961-AD20-AB4E-DA7D-3766BCAD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EE224-CA0B-AD4C-5ACE-F15DA86CB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28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7432-ABB2-2178-2C74-CAE71729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4EEEC-CE8F-BAE5-F7C3-505838504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14C1A-C74E-EDAB-FA52-BC93C22F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F55F8-1BCA-9350-261A-9536C5B7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DD0E6-8059-F2E7-73D9-2FBB4BAD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63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5DA80-1601-0C86-95B9-D73FC3015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D608E-A1AB-6B73-4E05-3BF7B00F9A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68109-2F2E-A515-1AC8-F6041897A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87ED5-717D-F4DE-17CD-F1FC380E1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955B3F-AB55-A31C-D411-B5A3D36B0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B1052-1570-F682-023E-4E7F5D717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13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EC444-5C44-7BF3-CFD7-53F7065EF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E138A-54DB-1B0A-7646-5612B019A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6725C7-43B3-0527-21C3-27F0DFD4E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8DD4A-0C93-72F0-C079-A2881EE4A9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F0F274-1371-B674-8246-5B30DD46C8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BE00C9-616E-8B5D-137D-55EECB4F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39E3C8-5710-0BA3-BD64-5CD7EE4A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4C8F9E-8EE5-FC3B-9E70-171C35CC0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49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12B84-A2DA-DC6A-9FA2-AF9BBE79D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8221E4-27AC-5561-DCB0-067CE9BE6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2DF5E7-D2D8-94BD-C036-7E53F5CB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E67DA-DAF8-AF24-D145-F9EA170B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4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CE1A61-FF37-41E6-A70A-524EDCF2A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4AC614-4C5D-9DE6-6969-55FCAA96E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361DF-2C61-0D7A-7607-DC1D77A5B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209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FE025-EEE2-9E89-0FD1-931E03DC4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A4A6F-D08E-C54A-9E91-E0780BB22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56762-F261-A186-EB30-7A0AAC118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972B2-D3AD-EB4E-BD7F-52503531C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47123-ABFE-B9DE-C198-48AB2C83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370B6-84E3-6CF8-31CC-4BA4F99A1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41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B0B68-D59F-9564-00B5-C4C82C179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E04721-B4C3-37CF-562F-D0FE756FD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1DDCB-317C-15E6-6DF7-6125BCFC9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FFB80-B159-5474-0333-C1A4D6CBF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7AE85-AF3A-507C-0164-0BF2266FD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BA052-9882-C473-F18B-B22C53F7D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78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8E51BF-0441-6E56-123E-576525FE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2340D-D9EE-4396-8F73-1C3E9B10F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1673D-8947-3877-D65B-8E67BA763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72928-C6C0-4813-9248-ADA05C3F2F3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68F03-1CF4-4EDA-396A-0DA80DB22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D1306-E807-5F11-DF5A-ABF117D44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0F16-1FD2-4838-9B54-777ED1FD6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66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920F72-4BA5-F6B3-20B3-BDAB13A9B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931927"/>
            <a:ext cx="6692827" cy="3280782"/>
          </a:xfrm>
        </p:spPr>
        <p:txBody>
          <a:bodyPr>
            <a:normAutofit fontScale="90000"/>
          </a:bodyPr>
          <a:lstStyle/>
          <a:p>
            <a:pPr algn="l"/>
            <a:br>
              <a:rPr lang="en-US" sz="2100" b="1" dirty="0">
                <a:latin typeface="Arial Black" panose="020B0A04020102020204" pitchFamily="34" charset="0"/>
              </a:rPr>
            </a:br>
            <a:br>
              <a:rPr lang="en-US" sz="2100" b="1" dirty="0">
                <a:latin typeface="Arial Black" panose="020B0A04020102020204" pitchFamily="34" charset="0"/>
              </a:rPr>
            </a:br>
            <a:br>
              <a:rPr lang="en-US" sz="21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4400" b="1" dirty="0">
                <a:latin typeface="Arial Black" panose="020B0A04020102020204" pitchFamily="34" charset="0"/>
              </a:rPr>
            </a:br>
            <a:br>
              <a:rPr lang="en-US" sz="2800" b="1" dirty="0">
                <a:latin typeface="Arial Black" panose="020B0A04020102020204" pitchFamily="34" charset="0"/>
              </a:rPr>
            </a:br>
            <a:br>
              <a:rPr lang="en-US" sz="2800" b="1" dirty="0">
                <a:latin typeface="Arial Black" panose="020B0A04020102020204" pitchFamily="34" charset="0"/>
              </a:rPr>
            </a:br>
            <a:br>
              <a:rPr lang="en-US" sz="2100" b="1" dirty="0">
                <a:latin typeface="Arial Black" panose="020B0A04020102020204" pitchFamily="34" charset="0"/>
              </a:rPr>
            </a:br>
            <a:br>
              <a:rPr lang="en-US" sz="2100" dirty="0"/>
            </a:br>
            <a:r>
              <a:rPr lang="en-US" sz="2100" dirty="0"/>
              <a:t> </a:t>
            </a:r>
            <a:br>
              <a:rPr lang="en-US" sz="2100" dirty="0"/>
            </a:br>
            <a:endParaRPr lang="en-GB" sz="2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70A0EC-33EF-9EF6-57CE-D73AF576D5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79" y="4835959"/>
            <a:ext cx="3023325" cy="1090114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600"/>
              </a:spcBef>
            </a:pPr>
            <a:r>
              <a:rPr lang="en-US" sz="1800" dirty="0"/>
              <a:t>Dr Sarah Geissler </a:t>
            </a:r>
          </a:p>
          <a:p>
            <a:pPr algn="l">
              <a:spcBef>
                <a:spcPts val="600"/>
              </a:spcBef>
            </a:pPr>
            <a:r>
              <a:rPr lang="en-US" sz="1800" dirty="0"/>
              <a:t>GP Partner Dunchurch Surgery</a:t>
            </a:r>
          </a:p>
          <a:p>
            <a:pPr algn="l">
              <a:spcBef>
                <a:spcPts val="600"/>
              </a:spcBef>
            </a:pPr>
            <a:r>
              <a:rPr lang="en-US" sz="1800" dirty="0"/>
              <a:t>GP lead for CVD C&amp;W ICB</a:t>
            </a:r>
          </a:p>
          <a:p>
            <a:pPr algn="l">
              <a:spcBef>
                <a:spcPts val="600"/>
              </a:spcBef>
            </a:pPr>
            <a:r>
              <a:rPr lang="en-US" sz="1800" dirty="0"/>
              <a:t>26.11.25</a:t>
            </a:r>
          </a:p>
          <a:p>
            <a:pPr algn="l"/>
            <a:endParaRPr lang="en-GB" sz="1300" dirty="0"/>
          </a:p>
        </p:txBody>
      </p:sp>
      <p:sp>
        <p:nvSpPr>
          <p:cNvPr id="39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E6043E-AFC3-013C-63CD-DCCA23D431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"/>
          <a:stretch/>
        </p:blipFill>
        <p:spPr bwMode="auto">
          <a:xfrm>
            <a:off x="6604769" y="931927"/>
            <a:ext cx="5264144" cy="442252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7F66F8-5519-EB08-09EE-0E23DE65F7E4}"/>
              </a:ext>
            </a:extLst>
          </p:cNvPr>
          <p:cNvSpPr txBox="1"/>
          <p:nvPr/>
        </p:nvSpPr>
        <p:spPr>
          <a:xfrm>
            <a:off x="887506" y="1407459"/>
            <a:ext cx="56656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 Black" panose="020B0A04020102020204" pitchFamily="34" charset="0"/>
              </a:rPr>
              <a:t>Cardiovascular Disease Prevention: </a:t>
            </a:r>
          </a:p>
          <a:p>
            <a:endParaRPr lang="en-US" sz="3600" b="1" dirty="0">
              <a:latin typeface="Arial Black" panose="020B0A04020102020204" pitchFamily="34" charset="0"/>
            </a:endParaRPr>
          </a:p>
          <a:p>
            <a:r>
              <a:rPr lang="en-US" sz="3600" b="1" dirty="0">
                <a:latin typeface="Arial Black" panose="020B0A04020102020204" pitchFamily="34" charset="0"/>
              </a:rPr>
              <a:t>The importance </a:t>
            </a:r>
            <a:r>
              <a:rPr lang="en-US" sz="3600" b="1">
                <a:latin typeface="Arial Black" panose="020B0A04020102020204" pitchFamily="34" charset="0"/>
              </a:rPr>
              <a:t>of Pharmacists in GP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2618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B0B7A-4885-3E09-AF55-71C371894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120" y="149903"/>
            <a:ext cx="6906491" cy="599120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b="1" dirty="0">
                <a:highlight>
                  <a:srgbClr val="FFFF00"/>
                </a:highlight>
              </a:rPr>
              <a:t>CVD is second highest cause of premature death in England and a major driver of health inequalities .</a:t>
            </a:r>
          </a:p>
          <a:p>
            <a:pPr marL="0" indent="0">
              <a:buNone/>
            </a:pPr>
            <a:endParaRPr lang="en-GB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b="1" dirty="0">
                <a:highlight>
                  <a:srgbClr val="FFFF00"/>
                </a:highlight>
              </a:rPr>
              <a:t>Much health education for patients only comes primary care until they have an event – if we make the effort to inform and encourage, our impact can be life changing. 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40DBED-119D-786D-62F1-D6CEEEF359E5}"/>
              </a:ext>
            </a:extLst>
          </p:cNvPr>
          <p:cNvSpPr txBox="1"/>
          <p:nvPr/>
        </p:nvSpPr>
        <p:spPr>
          <a:xfrm>
            <a:off x="448209" y="999565"/>
            <a:ext cx="2758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Clinical Pharmacists have a significant window to recognise an individual’s risk and make a difference</a:t>
            </a:r>
          </a:p>
        </p:txBody>
      </p:sp>
      <p:pic>
        <p:nvPicPr>
          <p:cNvPr id="4" name="Content Placeholder 4" descr="A diagram of the structure of the human body&#10;&#10;AI-generated content may be incorrect.">
            <a:extLst>
              <a:ext uri="{FF2B5EF4-FFF2-40B4-BE49-F238E27FC236}">
                <a16:creationId xmlns:a16="http://schemas.microsoft.com/office/drawing/2014/main" id="{315882DE-AC57-406E-5707-73CB6B36D3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2"/>
          <a:stretch>
            <a:fillRect/>
          </a:stretch>
        </p:blipFill>
        <p:spPr>
          <a:xfrm>
            <a:off x="5266998" y="1663907"/>
            <a:ext cx="5825276" cy="248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7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59DAE-5DD7-C39F-255D-86BBFF12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en-GB" sz="4100">
                <a:effectLst>
                  <a:glow rad="127000">
                    <a:schemeClr val="accent2">
                      <a:lumMod val="40000"/>
                      <a:lumOff val="60000"/>
                    </a:schemeClr>
                  </a:glow>
                </a:effectLst>
              </a:rPr>
              <a:t>LDL-cholesterol – </a:t>
            </a:r>
            <a:r>
              <a:rPr lang="en-GB" sz="4100" b="1" i="1" u="sng">
                <a:effectLst>
                  <a:glow rad="127000">
                    <a:schemeClr val="accent2">
                      <a:lumMod val="40000"/>
                      <a:lumOff val="60000"/>
                    </a:schemeClr>
                  </a:glow>
                </a:effectLst>
              </a:rPr>
              <a:t>Magnitude</a:t>
            </a:r>
            <a:r>
              <a:rPr lang="en-GB" sz="4100">
                <a:effectLst>
                  <a:glow rad="127000">
                    <a:schemeClr val="accent2">
                      <a:lumMod val="40000"/>
                      <a:lumOff val="60000"/>
                    </a:schemeClr>
                  </a:glow>
                </a:effectLst>
              </a:rPr>
              <a:t> and </a:t>
            </a:r>
            <a:r>
              <a:rPr lang="en-GB" sz="4100" b="1" i="1" u="sng">
                <a:effectLst>
                  <a:glow rad="127000">
                    <a:schemeClr val="accent2">
                      <a:lumMod val="40000"/>
                      <a:lumOff val="60000"/>
                    </a:schemeClr>
                  </a:glow>
                </a:effectLst>
              </a:rPr>
              <a:t>duration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Content Placeholder 4" descr="A graph of a graph showing the amount of exposure to a cvd&#10;&#10;Description automatically generated with medium confidence">
            <a:extLst>
              <a:ext uri="{FF2B5EF4-FFF2-40B4-BE49-F238E27FC236}">
                <a16:creationId xmlns:a16="http://schemas.microsoft.com/office/drawing/2014/main" id="{BA5F78AC-5DD0-D49F-8F46-5F3E84F99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" r="4240" b="-2"/>
          <a:stretch/>
        </p:blipFill>
        <p:spPr>
          <a:xfrm>
            <a:off x="436879" y="787160"/>
            <a:ext cx="5362225" cy="513911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FFFE17C-F383-72E5-5577-D1BDA69A6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560" y="1984442"/>
            <a:ext cx="5222240" cy="4253797"/>
          </a:xfrm>
        </p:spPr>
        <p:txBody>
          <a:bodyPr>
            <a:normAutofit lnSpcReduction="10000"/>
          </a:bodyPr>
          <a:lstStyle/>
          <a:p>
            <a:r>
              <a:rPr lang="en-GB" sz="1800" b="0" i="0" dirty="0">
                <a:effectLst/>
                <a:latin typeface="Harding"/>
              </a:rPr>
              <a:t>Biological effect of LDL on </a:t>
            </a:r>
            <a:r>
              <a:rPr lang="en-GB" sz="1800" dirty="0">
                <a:latin typeface="Harding"/>
              </a:rPr>
              <a:t>risk</a:t>
            </a:r>
            <a:r>
              <a:rPr lang="en-GB" sz="1800" b="0" i="0" dirty="0">
                <a:effectLst/>
                <a:latin typeface="Harding"/>
              </a:rPr>
              <a:t> depends on both the </a:t>
            </a:r>
            <a:r>
              <a:rPr lang="en-GB" sz="1800" b="1" i="1" u="sng" dirty="0">
                <a:effectLst/>
                <a:latin typeface="Harding"/>
              </a:rPr>
              <a:t>magnitude and duration of exposure</a:t>
            </a:r>
            <a:r>
              <a:rPr lang="en-GB" sz="1800" u="sng" dirty="0">
                <a:latin typeface="Harding"/>
              </a:rPr>
              <a:t> i.e. area under the curve </a:t>
            </a:r>
            <a:endParaRPr lang="en-GB" sz="1800" b="0" i="0" u="sng" dirty="0">
              <a:effectLst/>
              <a:latin typeface="Harding"/>
            </a:endParaRPr>
          </a:p>
          <a:p>
            <a:r>
              <a:rPr lang="en-GB" sz="1800" dirty="0">
                <a:ea typeface="Arial" panose="020B0604020202020204" pitchFamily="34" charset="0"/>
              </a:rPr>
              <a:t>Risk is </a:t>
            </a:r>
            <a:r>
              <a:rPr lang="en-GB" sz="1800" b="1" i="1" dirty="0">
                <a:ea typeface="Arial" panose="020B0604020202020204" pitchFamily="34" charset="0"/>
              </a:rPr>
              <a:t>modulated by the time course </a:t>
            </a:r>
            <a:r>
              <a:rPr lang="en-GB" sz="1800" dirty="0">
                <a:ea typeface="Arial" panose="020B0604020202020204" pitchFamily="34" charset="0"/>
              </a:rPr>
              <a:t>of area accumulation. </a:t>
            </a:r>
          </a:p>
          <a:p>
            <a:r>
              <a:rPr lang="en-GB" sz="1800" dirty="0">
                <a:ea typeface="Arial" panose="020B0604020202020204" pitchFamily="34" charset="0"/>
              </a:rPr>
              <a:t>Specifically, that </a:t>
            </a:r>
            <a:r>
              <a:rPr lang="en-GB" sz="1800" b="1" i="1" dirty="0">
                <a:ea typeface="Arial" panose="020B0604020202020204" pitchFamily="34" charset="0"/>
              </a:rPr>
              <a:t>area accumulated early confers greater risk</a:t>
            </a:r>
            <a:r>
              <a:rPr lang="en-GB" sz="1800" dirty="0">
                <a:ea typeface="Arial" panose="020B0604020202020204" pitchFamily="34" charset="0"/>
              </a:rPr>
              <a:t> than when the same area is accumulated later.</a:t>
            </a:r>
          </a:p>
          <a:p>
            <a:r>
              <a:rPr lang="en-GB" sz="1800" dirty="0">
                <a:ea typeface="Arial" panose="020B0604020202020204" pitchFamily="34" charset="0"/>
              </a:rPr>
              <a:t>Underscores the importance of </a:t>
            </a:r>
            <a:r>
              <a:rPr lang="en-GB" sz="1800" b="1" i="1" dirty="0">
                <a:ea typeface="Arial" panose="020B0604020202020204" pitchFamily="34" charset="0"/>
              </a:rPr>
              <a:t>optimal LDL-C early in life</a:t>
            </a:r>
            <a:r>
              <a:rPr lang="en-GB" sz="1800" dirty="0">
                <a:ea typeface="Arial" panose="020B0604020202020204" pitchFamily="34" charset="0"/>
              </a:rPr>
              <a:t>, because lower LDL-C later, even when low enough to result in the same area at a landmark age, does not fully reverse risk acquired earlier.</a:t>
            </a:r>
            <a:endParaRPr lang="en-GB" sz="1800" b="0" i="0" u="sng" dirty="0">
              <a:effectLst/>
              <a:latin typeface="Harding"/>
            </a:endParaRPr>
          </a:p>
          <a:p>
            <a:r>
              <a:rPr lang="en-GB" sz="1800" dirty="0">
                <a:latin typeface="Harding"/>
              </a:rPr>
              <a:t>L</a:t>
            </a:r>
            <a:r>
              <a:rPr lang="en-GB" sz="1800" b="0" i="0" dirty="0">
                <a:effectLst/>
                <a:latin typeface="Harding"/>
              </a:rPr>
              <a:t>owering levels of LDL-C can </a:t>
            </a:r>
            <a:r>
              <a:rPr lang="en-GB" sz="1800" b="1" i="1" dirty="0">
                <a:effectLst/>
                <a:latin typeface="Harding"/>
              </a:rPr>
              <a:t>delay the age at which mature atherosclerotic plaques develop, substantially reduces the lifetime risk of ASCVD events.</a:t>
            </a:r>
          </a:p>
        </p:txBody>
      </p:sp>
    </p:spTree>
    <p:extLst>
      <p:ext uri="{BB962C8B-B14F-4D97-AF65-F5344CB8AC3E}">
        <p14:creationId xmlns:p14="http://schemas.microsoft.com/office/powerpoint/2010/main" val="3695558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98452DF-F2D8-DA3F-0503-240057AAD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798" y="552660"/>
            <a:ext cx="7556360" cy="53658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NICE guidance</a:t>
            </a:r>
            <a:b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“I</a:t>
            </a:r>
            <a:r>
              <a:rPr lang="en-US" sz="3600" b="1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f the 10-year QRISK3 score is less than 10%, do not rule out statin treatment if the person has an informed preference for taking it or if there is concern that CVD risk may be underestimated*.”</a:t>
            </a:r>
            <a:b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24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4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* 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24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utoimmune/ inflammatory disorders, steroid use, 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24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ntipsychotics, mental health issues, HIV treatment…</a:t>
            </a:r>
            <a:b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17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46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Lights On outline">
            <a:extLst>
              <a:ext uri="{FF2B5EF4-FFF2-40B4-BE49-F238E27FC236}">
                <a16:creationId xmlns:a16="http://schemas.microsoft.com/office/drawing/2014/main" id="{9BA49B1F-EB9A-543D-7EB2-4E56BD83C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81502" y="354510"/>
            <a:ext cx="4384232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9E4F6-0E16-764D-656D-DD56EAC54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934720"/>
            <a:ext cx="6443301" cy="48473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200" b="1" dirty="0"/>
              <a:t>Primary prevention of CVD </a:t>
            </a:r>
            <a:r>
              <a:rPr lang="en-GB" sz="2000" b="1" dirty="0"/>
              <a:t>– </a:t>
            </a:r>
          </a:p>
          <a:p>
            <a:pPr marL="0" indent="0">
              <a:buNone/>
            </a:pPr>
            <a:r>
              <a:rPr lang="en-GB" sz="2000" b="1" dirty="0">
                <a:highlight>
                  <a:srgbClr val="FF00FF"/>
                </a:highlight>
              </a:rPr>
              <a:t>Lipids: </a:t>
            </a:r>
            <a:r>
              <a:rPr lang="en-GB" sz="2000" b="1" dirty="0"/>
              <a:t>Aim to drop non HDL-c by 40% in patients with </a:t>
            </a:r>
            <a:r>
              <a:rPr lang="en-GB" sz="2000" b="1" dirty="0" err="1"/>
              <a:t>Qrisk</a:t>
            </a:r>
            <a:r>
              <a:rPr lang="en-GB" sz="2000" b="1" dirty="0"/>
              <a:t> &gt;10% (NICE) or </a:t>
            </a:r>
            <a:r>
              <a:rPr lang="en-GB" sz="2000" b="1" u="sng" dirty="0"/>
              <a:t>FOLLOW C&amp;W LIPID PATHWAY</a:t>
            </a:r>
            <a:r>
              <a:rPr lang="en-GB" sz="2000" b="1" dirty="0"/>
              <a:t>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>
                <a:highlight>
                  <a:srgbClr val="FF00FF"/>
                </a:highlight>
              </a:rPr>
              <a:t>BP: </a:t>
            </a:r>
            <a:r>
              <a:rPr lang="en-GB" sz="2000" b="1" dirty="0"/>
              <a:t>BIGGEST modifiable risk factor – silent and medication for individuals not always easy due to SE / electrolytes etc. Home readings should be &lt;135/85.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>
                <a:highlight>
                  <a:srgbClr val="FF00FF"/>
                </a:highlight>
              </a:rPr>
              <a:t>HbA1c: </a:t>
            </a:r>
            <a:r>
              <a:rPr lang="en-GB" sz="2000" b="1" dirty="0"/>
              <a:t>Pre-diabetes or diabetes show metabolic imbalance with insulin resistance . Laying down of excess fats throughout the body, damaging blood vessels leaving them vulnerable – offer referrals ++</a:t>
            </a:r>
            <a:r>
              <a:rPr lang="en-GB" sz="2000" b="1" dirty="0">
                <a:highlight>
                  <a:srgbClr val="FF00FF"/>
                </a:highlight>
              </a:rPr>
              <a:t> </a:t>
            </a:r>
          </a:p>
          <a:p>
            <a:pPr marL="0" indent="0">
              <a:buNone/>
            </a:pPr>
            <a:endParaRPr lang="en-GB" sz="2000" b="1" dirty="0">
              <a:highlight>
                <a:srgbClr val="FF00FF"/>
              </a:highlight>
            </a:endParaRPr>
          </a:p>
          <a:p>
            <a:pPr marL="0" indent="0">
              <a:buNone/>
            </a:pPr>
            <a:r>
              <a:rPr lang="en-GB" sz="2000" b="1" dirty="0">
                <a:highlight>
                  <a:srgbClr val="FF00FF"/>
                </a:highlight>
              </a:rPr>
              <a:t>Lifestyle: </a:t>
            </a:r>
            <a:r>
              <a:rPr lang="en-GB" sz="2000" b="1" dirty="0"/>
              <a:t>This is where we need government action and public health intervention!!! But we can always encourage – DIET, move more, low alcohol, no smoking, healthy weight</a:t>
            </a:r>
          </a:p>
          <a:p>
            <a:pPr marL="0" indent="0">
              <a:buNone/>
            </a:pPr>
            <a:endParaRPr lang="en-GB" sz="2000" b="1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6037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A1F50D-0B2F-F7A0-02B8-1A5D5408B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738716"/>
            <a:ext cx="9301480" cy="831993"/>
          </a:xfrm>
        </p:spPr>
        <p:txBody>
          <a:bodyPr anchor="ctr">
            <a:normAutofit fontScale="90000"/>
          </a:bodyPr>
          <a:lstStyle/>
          <a:p>
            <a:r>
              <a:rPr lang="en-GB" sz="5000" b="1" u="sng" dirty="0">
                <a:solidFill>
                  <a:srgbClr val="C00000"/>
                </a:solidFill>
              </a:rPr>
              <a:t>Secondary prevention </a:t>
            </a:r>
            <a:r>
              <a:rPr lang="en-GB" sz="5000" dirty="0"/>
              <a:t>– never too late!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49D00-60E7-A1A8-943A-092D4D095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" y="1506939"/>
            <a:ext cx="8040003" cy="4347013"/>
          </a:xfrm>
        </p:spPr>
        <p:txBody>
          <a:bodyPr anchor="t">
            <a:normAutofit fontScale="40000" lnSpcReduction="20000"/>
          </a:bodyPr>
          <a:lstStyle/>
          <a:p>
            <a:endParaRPr lang="en-GB" sz="3600" dirty="0"/>
          </a:p>
          <a:p>
            <a:r>
              <a:rPr lang="en-GB" sz="4400" dirty="0">
                <a:solidFill>
                  <a:schemeClr val="accent1">
                    <a:lumMod val="75000"/>
                  </a:schemeClr>
                </a:solidFill>
              </a:rPr>
              <a:t>Annual QOF reviews are a </a:t>
            </a:r>
            <a:r>
              <a:rPr lang="en-GB" sz="4400" b="1" dirty="0">
                <a:solidFill>
                  <a:schemeClr val="accent1">
                    <a:lumMod val="75000"/>
                  </a:schemeClr>
                </a:solidFill>
              </a:rPr>
              <a:t>minimum</a:t>
            </a:r>
            <a:r>
              <a:rPr lang="en-GB" sz="4400" dirty="0">
                <a:solidFill>
                  <a:schemeClr val="accent1">
                    <a:lumMod val="75000"/>
                  </a:schemeClr>
                </a:solidFill>
              </a:rPr>
              <a:t> standard. If “good” BPs and lipids, patient may not even be seen for TIA/stroke/CHD – automated systems reduce opportunity for discussion.</a:t>
            </a:r>
          </a:p>
          <a:p>
            <a:endParaRPr lang="en-GB" sz="4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4400" dirty="0">
                <a:highlight>
                  <a:srgbClr val="00FFFF"/>
                </a:highlight>
              </a:rPr>
              <a:t>Unless someone is frail, encourage them to allow escalation of BP medication to optimise </a:t>
            </a:r>
            <a:r>
              <a:rPr lang="en-GB" sz="4400" dirty="0"/>
              <a:t>– biggest reduction in mortality and morbidity we can do medically</a:t>
            </a:r>
          </a:p>
          <a:p>
            <a:endParaRPr lang="en-GB" sz="4400" dirty="0">
              <a:highlight>
                <a:srgbClr val="00FFFF"/>
              </a:highlight>
            </a:endParaRPr>
          </a:p>
          <a:p>
            <a:r>
              <a:rPr lang="en-GB" sz="4400" dirty="0">
                <a:highlight>
                  <a:srgbClr val="00FFFF"/>
                </a:highlight>
              </a:rPr>
              <a:t>The lower the LDL after an event, the lower the chance of another</a:t>
            </a:r>
            <a:r>
              <a:rPr lang="en-GB" sz="4400" dirty="0"/>
              <a:t>- No evidence of harm or any negative for reducing LDL - No lower limit!</a:t>
            </a:r>
          </a:p>
          <a:p>
            <a:endParaRPr lang="en-GB" sz="4400" b="0" i="0" dirty="0">
              <a:effectLst/>
            </a:endParaRPr>
          </a:p>
          <a:p>
            <a:r>
              <a:rPr lang="en-GB" sz="4400" b="0" i="0" dirty="0">
                <a:effectLst/>
                <a:highlight>
                  <a:srgbClr val="00FFFF"/>
                </a:highlight>
              </a:rPr>
              <a:t>Exercise on referral if available; Mediterranean diet, </a:t>
            </a:r>
            <a:r>
              <a:rPr lang="en-GB" sz="4400" b="0" i="0" dirty="0" err="1">
                <a:effectLst/>
                <a:highlight>
                  <a:srgbClr val="00FFFF"/>
                </a:highlight>
              </a:rPr>
              <a:t>Freshwell</a:t>
            </a:r>
            <a:r>
              <a:rPr lang="en-GB" sz="4400" b="0" i="0" dirty="0">
                <a:effectLst/>
                <a:highlight>
                  <a:srgbClr val="00FFFF"/>
                </a:highlight>
              </a:rPr>
              <a:t> low carb programme</a:t>
            </a:r>
          </a:p>
          <a:p>
            <a:endParaRPr lang="en-GB" sz="4400" dirty="0">
              <a:highlight>
                <a:srgbClr val="00FFFF"/>
              </a:highlight>
            </a:endParaRPr>
          </a:p>
          <a:p>
            <a:r>
              <a:rPr lang="en-GB" sz="4400" b="1" dirty="0"/>
              <a:t>Contracts and QOF do not stop us giving our patients good quality information and encouragement to achieve tough targets.  </a:t>
            </a:r>
          </a:p>
          <a:p>
            <a:endParaRPr lang="en-GB" sz="4400" b="0" i="0" dirty="0">
              <a:effectLst/>
              <a:highlight>
                <a:srgbClr val="00FFFF"/>
              </a:highlight>
            </a:endParaRPr>
          </a:p>
          <a:p>
            <a:endParaRPr lang="en-GB" sz="2600" dirty="0"/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endParaRPr lang="en-GB" sz="1500" dirty="0"/>
          </a:p>
        </p:txBody>
      </p:sp>
      <p:pic>
        <p:nvPicPr>
          <p:cNvPr id="5" name="Graphic 4" descr="Lights On outline">
            <a:extLst>
              <a:ext uri="{FF2B5EF4-FFF2-40B4-BE49-F238E27FC236}">
                <a16:creationId xmlns:a16="http://schemas.microsoft.com/office/drawing/2014/main" id="{9BA49B1F-EB9A-543D-7EB2-4E56BD83C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76719" y="1685169"/>
            <a:ext cx="2842693" cy="2842693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0399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7C000F-7F9E-2E4E-C4F6-F5BE0C127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br>
              <a:rPr lang="en-GB" sz="2800" b="1">
                <a:solidFill>
                  <a:srgbClr val="FFFFFF"/>
                </a:solidFill>
              </a:rPr>
            </a:br>
            <a:r>
              <a:rPr lang="en-GB" sz="2800" b="1">
                <a:solidFill>
                  <a:srgbClr val="FFFFFF"/>
                </a:solidFill>
              </a:rPr>
              <a:t>Summary of the most useful things to help your GP and patient: </a:t>
            </a:r>
            <a:br>
              <a:rPr lang="en-GB" sz="2800" b="1">
                <a:solidFill>
                  <a:srgbClr val="FFFFFF"/>
                </a:solidFill>
              </a:rPr>
            </a:br>
            <a:endParaRPr lang="en-GB" sz="2800" b="1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E413DD-6279-4EA4-1D42-18A86A2094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547750"/>
              </p:ext>
            </p:extLst>
          </p:nvPr>
        </p:nvGraphicFramePr>
        <p:xfrm>
          <a:off x="4288222" y="511387"/>
          <a:ext cx="7458302" cy="579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1264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B6F3B-CD1A-73F2-0A5E-82E37DFD4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 for listening!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038D35-2C7A-93C6-44D0-A7A63996CB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/>
        </p:blipFill>
        <p:spPr bwMode="auto">
          <a:xfrm>
            <a:off x="5957597" y="666728"/>
            <a:ext cx="5465791" cy="54657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3072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247E887-028D-4D7C-BD4B-DAF20638EDD0}">
  <we:reference id="cdbb5c38-15c9-4da0-8eab-5227ff292266" version="3.1.0.0" store="EXCatalog" storeType="EXCatalog"/>
  <we:alternateReferences>
    <we:reference id="WA104380449" version="3.1.0.0" store="en-GB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40E358CBB67478F93B83E1CAAEF89" ma:contentTypeVersion="12" ma:contentTypeDescription="Create a new document." ma:contentTypeScope="" ma:versionID="dd45e25669a027d0dc73606ac0e25a0c">
  <xsd:schema xmlns:xsd="http://www.w3.org/2001/XMLSchema" xmlns:xs="http://www.w3.org/2001/XMLSchema" xmlns:p="http://schemas.microsoft.com/office/2006/metadata/properties" xmlns:ns1="http://schemas.microsoft.com/sharepoint/v3" xmlns:ns3="8882fe51-b6b5-4655-a619-1b3cc4a05aa7" xmlns:ns4="442562ff-a77a-4215-a768-0a1b98cd0376" targetNamespace="http://schemas.microsoft.com/office/2006/metadata/properties" ma:root="true" ma:fieldsID="b9df0d85a4212b14d9fb4264f4f3d006" ns1:_="" ns3:_="" ns4:_="">
    <xsd:import namespace="http://schemas.microsoft.com/sharepoint/v3"/>
    <xsd:import namespace="8882fe51-b6b5-4655-a619-1b3cc4a05aa7"/>
    <xsd:import namespace="442562ff-a77a-4215-a768-0a1b98cd03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82fe51-b6b5-4655-a619-1b3cc4a05a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2562ff-a77a-4215-a768-0a1b98cd037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8882fe51-b6b5-4655-a619-1b3cc4a05aa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63CA1D-4C1C-478E-9548-B47B20A5A8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882fe51-b6b5-4655-a619-1b3cc4a05aa7"/>
    <ds:schemaRef ds:uri="442562ff-a77a-4215-a768-0a1b98cd03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91DC5C-F6E7-429A-A639-A3A95BACA5DC}">
  <ds:schemaRefs>
    <ds:schemaRef ds:uri="http://purl.org/dc/dcmitype/"/>
    <ds:schemaRef ds:uri="http://purl.org/dc/elements/1.1/"/>
    <ds:schemaRef ds:uri="442562ff-a77a-4215-a768-0a1b98cd0376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8882fe51-b6b5-4655-a619-1b3cc4a05aa7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DC265D-9B76-4E1F-A41C-BE03DFC66D6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4033</TotalTime>
  <Words>729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Harding</vt:lpstr>
      <vt:lpstr>Office Theme</vt:lpstr>
      <vt:lpstr>                     </vt:lpstr>
      <vt:lpstr>PowerPoint Presentation</vt:lpstr>
      <vt:lpstr>LDL-cholesterol – Magnitude and duration</vt:lpstr>
      <vt:lpstr>NICE guidance  “If the 10-year QRISK3 score is less than 10%, do not rule out statin treatment if the person has an informed preference for taking it or if there is concern that CVD risk may be underestimated*.”  * Autoimmune/ inflammatory disorders, steroid use, antipsychotics, mental health issues, HIV treatment… </vt:lpstr>
      <vt:lpstr>PowerPoint Presentation</vt:lpstr>
      <vt:lpstr>Secondary prevention – never too late!</vt:lpstr>
      <vt:lpstr> Summary of the most useful things to help your GP and patient:  </vt:lpstr>
      <vt:lpstr>Thank you for listening!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CVD Prevention</dc:title>
  <dc:creator>GEISSLER, Sarah (DUNCHURCH SURGERY)</dc:creator>
  <cp:lastModifiedBy>PAYNE, Rosalyne (COVENTRY &amp; RUGBY GP ALLIANCE LIMITED)</cp:lastModifiedBy>
  <cp:revision>63</cp:revision>
  <dcterms:created xsi:type="dcterms:W3CDTF">2024-07-10T13:30:03Z</dcterms:created>
  <dcterms:modified xsi:type="dcterms:W3CDTF">2025-11-25T19:07:59Z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0x010100E1440E358CBB67478F93B83E1CAAEF89</vt:lpwstr>
  </property>
</Properties>
</file>