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147374701" r:id="rId3"/>
    <p:sldId id="2147374686" r:id="rId4"/>
    <p:sldId id="272" r:id="rId5"/>
    <p:sldId id="260" r:id="rId6"/>
    <p:sldId id="2147374685" r:id="rId7"/>
    <p:sldId id="2147374707" r:id="rId8"/>
    <p:sldId id="2147374702" r:id="rId9"/>
    <p:sldId id="2147374777" r:id="rId10"/>
    <p:sldId id="2147374774" r:id="rId11"/>
    <p:sldId id="2147374704" r:id="rId12"/>
    <p:sldId id="2147374764" r:id="rId13"/>
    <p:sldId id="2147374691" r:id="rId14"/>
    <p:sldId id="2147374708" r:id="rId15"/>
    <p:sldId id="2147374763" r:id="rId16"/>
    <p:sldId id="2147374705" r:id="rId17"/>
    <p:sldId id="2147374775" r:id="rId18"/>
    <p:sldId id="2147374706" r:id="rId19"/>
    <p:sldId id="2147374692" r:id="rId20"/>
    <p:sldId id="2147374727" r:id="rId21"/>
    <p:sldId id="2147374754" r:id="rId22"/>
    <p:sldId id="2147374778" r:id="rId23"/>
    <p:sldId id="2147374714" r:id="rId24"/>
    <p:sldId id="2147374734" r:id="rId25"/>
    <p:sldId id="2147374767" r:id="rId26"/>
    <p:sldId id="2147374768" r:id="rId27"/>
    <p:sldId id="2147374776" r:id="rId28"/>
    <p:sldId id="2147374755" r:id="rId29"/>
    <p:sldId id="2147374756" r:id="rId30"/>
    <p:sldId id="2147374757" r:id="rId31"/>
    <p:sldId id="2147374766" r:id="rId32"/>
    <p:sldId id="2147374769" r:id="rId33"/>
    <p:sldId id="2147374758" r:id="rId34"/>
    <p:sldId id="2147374765" r:id="rId35"/>
    <p:sldId id="2147374770" r:id="rId36"/>
    <p:sldId id="2147374759" r:id="rId37"/>
    <p:sldId id="2147374771" r:id="rId38"/>
    <p:sldId id="2147374760" r:id="rId39"/>
    <p:sldId id="2147374772" r:id="rId40"/>
    <p:sldId id="2147374761" r:id="rId41"/>
    <p:sldId id="214737477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A6F0C-B8F5-486A-9637-A2DD38A79C4B}" v="529" dt="2025-11-25T15:20:20.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83" autoAdjust="0"/>
  </p:normalViewPr>
  <p:slideViewPr>
    <p:cSldViewPr snapToGrid="0">
      <p:cViewPr varScale="1">
        <p:scale>
          <a:sx n="53" d="100"/>
          <a:sy n="53" d="100"/>
        </p:scale>
        <p:origin x="11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82593-599D-4FFA-A8AD-4605F550D29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9BB8F17F-C45A-459B-87C3-838F59082B25}">
      <dgm:prSet/>
      <dgm:spPr/>
      <dgm:t>
        <a:bodyPr/>
        <a:lstStyle/>
        <a:p>
          <a:r>
            <a:rPr lang="en-GB"/>
            <a:t>COPD</a:t>
          </a:r>
          <a:endParaRPr lang="en-US"/>
        </a:p>
      </dgm:t>
    </dgm:pt>
    <dgm:pt modelId="{2494C361-1EFE-49DD-8E31-486D881FFAD7}" type="parTrans" cxnId="{90402F98-901B-4117-8A92-D8DEF8470EBC}">
      <dgm:prSet/>
      <dgm:spPr/>
      <dgm:t>
        <a:bodyPr/>
        <a:lstStyle/>
        <a:p>
          <a:endParaRPr lang="en-US"/>
        </a:p>
      </dgm:t>
    </dgm:pt>
    <dgm:pt modelId="{51466689-9E5E-4418-8099-7DB890D0446A}" type="sibTrans" cxnId="{90402F98-901B-4117-8A92-D8DEF8470EBC}">
      <dgm:prSet/>
      <dgm:spPr/>
      <dgm:t>
        <a:bodyPr/>
        <a:lstStyle/>
        <a:p>
          <a:endParaRPr lang="en-US"/>
        </a:p>
      </dgm:t>
    </dgm:pt>
    <dgm:pt modelId="{3D2808D6-2EF9-4B88-91B7-54A6BB05CFBE}">
      <dgm:prSet/>
      <dgm:spPr/>
      <dgm:t>
        <a:bodyPr/>
        <a:lstStyle/>
        <a:p>
          <a:r>
            <a:rPr lang="en-GB"/>
            <a:t>IBD</a:t>
          </a:r>
          <a:endParaRPr lang="en-US"/>
        </a:p>
      </dgm:t>
    </dgm:pt>
    <dgm:pt modelId="{5010BBB0-F391-4F1E-B84E-9C6E5C856ADA}" type="parTrans" cxnId="{26CD6082-F904-4B6D-AD72-A6BC1E0A454C}">
      <dgm:prSet/>
      <dgm:spPr/>
      <dgm:t>
        <a:bodyPr/>
        <a:lstStyle/>
        <a:p>
          <a:endParaRPr lang="en-US"/>
        </a:p>
      </dgm:t>
    </dgm:pt>
    <dgm:pt modelId="{DBAD5FA3-6358-4C2F-998E-F95B75C4BA74}" type="sibTrans" cxnId="{26CD6082-F904-4B6D-AD72-A6BC1E0A454C}">
      <dgm:prSet/>
      <dgm:spPr/>
      <dgm:t>
        <a:bodyPr/>
        <a:lstStyle/>
        <a:p>
          <a:endParaRPr lang="en-US"/>
        </a:p>
      </dgm:t>
    </dgm:pt>
    <dgm:pt modelId="{5C85EADD-06EC-43DC-A6A6-D6CAE1933FA8}">
      <dgm:prSet/>
      <dgm:spPr/>
      <dgm:t>
        <a:bodyPr/>
        <a:lstStyle/>
        <a:p>
          <a:r>
            <a:rPr lang="en-GB"/>
            <a:t>PCOS</a:t>
          </a:r>
          <a:endParaRPr lang="en-US"/>
        </a:p>
      </dgm:t>
    </dgm:pt>
    <dgm:pt modelId="{3DE07FC5-3102-4B28-A043-54B317D8D6F0}" type="parTrans" cxnId="{D587CD0B-8AB0-4E01-B7FD-B99A987B349A}">
      <dgm:prSet/>
      <dgm:spPr/>
      <dgm:t>
        <a:bodyPr/>
        <a:lstStyle/>
        <a:p>
          <a:endParaRPr lang="en-US"/>
        </a:p>
      </dgm:t>
    </dgm:pt>
    <dgm:pt modelId="{C788B36D-1C19-47B3-80F1-E12753217863}" type="sibTrans" cxnId="{D587CD0B-8AB0-4E01-B7FD-B99A987B349A}">
      <dgm:prSet/>
      <dgm:spPr/>
      <dgm:t>
        <a:bodyPr/>
        <a:lstStyle/>
        <a:p>
          <a:endParaRPr lang="en-US"/>
        </a:p>
      </dgm:t>
    </dgm:pt>
    <dgm:pt modelId="{C74E78A0-38A1-4C6F-B673-F2AFE642DF06}">
      <dgm:prSet/>
      <dgm:spPr/>
      <dgm:t>
        <a:bodyPr/>
        <a:lstStyle/>
        <a:p>
          <a:r>
            <a:rPr lang="en-GB"/>
            <a:t>Menopause</a:t>
          </a:r>
          <a:endParaRPr lang="en-US"/>
        </a:p>
      </dgm:t>
    </dgm:pt>
    <dgm:pt modelId="{80B332C4-200E-4DDA-BAFE-B218C30700A1}" type="parTrans" cxnId="{6CE3B0C5-E711-41A7-A4B7-9EDF5369D4BE}">
      <dgm:prSet/>
      <dgm:spPr/>
      <dgm:t>
        <a:bodyPr/>
        <a:lstStyle/>
        <a:p>
          <a:endParaRPr lang="en-US"/>
        </a:p>
      </dgm:t>
    </dgm:pt>
    <dgm:pt modelId="{156527D3-8368-4A6F-BDDC-EADBA9FDD059}" type="sibTrans" cxnId="{6CE3B0C5-E711-41A7-A4B7-9EDF5369D4BE}">
      <dgm:prSet/>
      <dgm:spPr/>
      <dgm:t>
        <a:bodyPr/>
        <a:lstStyle/>
        <a:p>
          <a:endParaRPr lang="en-US"/>
        </a:p>
      </dgm:t>
    </dgm:pt>
    <dgm:pt modelId="{CEE15961-A6F6-4D79-B8DC-B23E587B1ED6}">
      <dgm:prSet/>
      <dgm:spPr/>
      <dgm:t>
        <a:bodyPr/>
        <a:lstStyle/>
        <a:p>
          <a:r>
            <a:rPr lang="en-GB"/>
            <a:t>Prediabetes</a:t>
          </a:r>
          <a:endParaRPr lang="en-US"/>
        </a:p>
      </dgm:t>
    </dgm:pt>
    <dgm:pt modelId="{760E1519-7381-47F4-990C-EE20EF32EEF1}" type="parTrans" cxnId="{A3EA8448-27E4-4605-A931-DF26CFC587CC}">
      <dgm:prSet/>
      <dgm:spPr/>
      <dgm:t>
        <a:bodyPr/>
        <a:lstStyle/>
        <a:p>
          <a:endParaRPr lang="en-US"/>
        </a:p>
      </dgm:t>
    </dgm:pt>
    <dgm:pt modelId="{7F1DDFAB-9681-499E-A6D2-DC8D394D781F}" type="sibTrans" cxnId="{A3EA8448-27E4-4605-A931-DF26CFC587CC}">
      <dgm:prSet/>
      <dgm:spPr/>
      <dgm:t>
        <a:bodyPr/>
        <a:lstStyle/>
        <a:p>
          <a:endParaRPr lang="en-US"/>
        </a:p>
      </dgm:t>
    </dgm:pt>
    <dgm:pt modelId="{FAD23FEB-13D9-4345-96C6-EDEF98ED31D8}">
      <dgm:prSet/>
      <dgm:spPr/>
      <dgm:t>
        <a:bodyPr/>
        <a:lstStyle/>
        <a:p>
          <a:r>
            <a:rPr lang="en-GB"/>
            <a:t>HIV</a:t>
          </a:r>
          <a:endParaRPr lang="en-US" dirty="0"/>
        </a:p>
      </dgm:t>
    </dgm:pt>
    <dgm:pt modelId="{ABCF59D6-DD09-476A-A37D-F7136737D171}" type="parTrans" cxnId="{22761F1A-F971-466A-B1CB-732D9094EF95}">
      <dgm:prSet/>
      <dgm:spPr/>
      <dgm:t>
        <a:bodyPr/>
        <a:lstStyle/>
        <a:p>
          <a:endParaRPr lang="en-US"/>
        </a:p>
      </dgm:t>
    </dgm:pt>
    <dgm:pt modelId="{45EBD50A-EE74-482C-9BE7-1FF18F8A5FFB}" type="sibTrans" cxnId="{22761F1A-F971-466A-B1CB-732D9094EF95}">
      <dgm:prSet/>
      <dgm:spPr/>
      <dgm:t>
        <a:bodyPr/>
        <a:lstStyle/>
        <a:p>
          <a:endParaRPr lang="en-US"/>
        </a:p>
      </dgm:t>
    </dgm:pt>
    <dgm:pt modelId="{333AC8EB-F46E-4A2F-93BB-030A8108D288}">
      <dgm:prSet/>
      <dgm:spPr/>
      <dgm:t>
        <a:bodyPr/>
        <a:lstStyle/>
        <a:p>
          <a:r>
            <a:rPr lang="en-GB"/>
            <a:t>Triglycerides &gt;1.7</a:t>
          </a:r>
          <a:endParaRPr lang="en-US"/>
        </a:p>
      </dgm:t>
    </dgm:pt>
    <dgm:pt modelId="{A478243E-84A5-4FC9-A0BC-56125EE3673B}" type="parTrans" cxnId="{668EEFB1-BC32-430F-8CDC-A3FCB7E71427}">
      <dgm:prSet/>
      <dgm:spPr/>
      <dgm:t>
        <a:bodyPr/>
        <a:lstStyle/>
        <a:p>
          <a:endParaRPr lang="en-US"/>
        </a:p>
      </dgm:t>
    </dgm:pt>
    <dgm:pt modelId="{E9F6C0CD-3280-4863-B2DE-DB51807E6609}" type="sibTrans" cxnId="{668EEFB1-BC32-430F-8CDC-A3FCB7E71427}">
      <dgm:prSet/>
      <dgm:spPr/>
      <dgm:t>
        <a:bodyPr/>
        <a:lstStyle/>
        <a:p>
          <a:endParaRPr lang="en-US"/>
        </a:p>
      </dgm:t>
    </dgm:pt>
    <dgm:pt modelId="{7F56CE47-09C8-4F16-ADA2-C55AF849EC25}">
      <dgm:prSet phldr="0"/>
      <dgm:spPr/>
      <dgm:t>
        <a:bodyPr/>
        <a:lstStyle/>
        <a:p>
          <a:pPr rtl="0"/>
          <a:r>
            <a:rPr lang="en-GB">
              <a:latin typeface="Trebuchet MS" panose="020B0603020202020204"/>
            </a:rPr>
            <a:t>Sleep disorders</a:t>
          </a:r>
        </a:p>
      </dgm:t>
    </dgm:pt>
    <dgm:pt modelId="{276B4AC2-EF7F-4483-8588-4E147FA51376}" type="parTrans" cxnId="{9C5E848E-E920-43AE-9116-9189F0E5B6CE}">
      <dgm:prSet/>
      <dgm:spPr/>
      <dgm:t>
        <a:bodyPr/>
        <a:lstStyle/>
        <a:p>
          <a:endParaRPr lang="en-GB"/>
        </a:p>
      </dgm:t>
    </dgm:pt>
    <dgm:pt modelId="{1BB51BC0-2E11-423F-99FE-F15C09458D8E}" type="sibTrans" cxnId="{9C5E848E-E920-43AE-9116-9189F0E5B6CE}">
      <dgm:prSet/>
      <dgm:spPr/>
      <dgm:t>
        <a:bodyPr/>
        <a:lstStyle/>
        <a:p>
          <a:endParaRPr lang="en-GB"/>
        </a:p>
      </dgm:t>
    </dgm:pt>
    <dgm:pt modelId="{6C75CB15-0A9B-4F88-991F-3A67E422AAAE}">
      <dgm:prSet phldr="0"/>
      <dgm:spPr/>
      <dgm:t>
        <a:bodyPr/>
        <a:lstStyle/>
        <a:p>
          <a:pPr rtl="0"/>
          <a:r>
            <a:rPr lang="en-GB" dirty="0">
              <a:latin typeface="Trebuchet MS" panose="020B0603020202020204"/>
            </a:rPr>
            <a:t>Medications (e.g. Antipsychotics) </a:t>
          </a:r>
        </a:p>
      </dgm:t>
    </dgm:pt>
    <dgm:pt modelId="{B30D0B6A-14C3-44DB-87ED-5C91AC267D61}" type="parTrans" cxnId="{B84EF580-00D1-4C91-8323-0D741C681AFC}">
      <dgm:prSet/>
      <dgm:spPr/>
      <dgm:t>
        <a:bodyPr/>
        <a:lstStyle/>
        <a:p>
          <a:endParaRPr lang="en-GB"/>
        </a:p>
      </dgm:t>
    </dgm:pt>
    <dgm:pt modelId="{31BD276E-E36F-4E39-8D20-3FB6740458E0}" type="sibTrans" cxnId="{B84EF580-00D1-4C91-8323-0D741C681AFC}">
      <dgm:prSet/>
      <dgm:spPr/>
      <dgm:t>
        <a:bodyPr/>
        <a:lstStyle/>
        <a:p>
          <a:endParaRPr lang="en-GB"/>
        </a:p>
      </dgm:t>
    </dgm:pt>
    <dgm:pt modelId="{EDBEC62F-A8FB-41E9-A23F-0EA733F89238}" type="pres">
      <dgm:prSet presAssocID="{BDE82593-599D-4FFA-A8AD-4605F550D29B}" presName="Name0" presStyleCnt="0">
        <dgm:presLayoutVars>
          <dgm:dir/>
          <dgm:animLvl val="lvl"/>
          <dgm:resizeHandles val="exact"/>
        </dgm:presLayoutVars>
      </dgm:prSet>
      <dgm:spPr/>
    </dgm:pt>
    <dgm:pt modelId="{A26AEF07-7777-455E-90A1-89F5B76753F0}" type="pres">
      <dgm:prSet presAssocID="{9BB8F17F-C45A-459B-87C3-838F59082B25}" presName="linNode" presStyleCnt="0"/>
      <dgm:spPr/>
    </dgm:pt>
    <dgm:pt modelId="{E72182BF-BBF7-4D7F-817B-CB499FBA02A6}" type="pres">
      <dgm:prSet presAssocID="{9BB8F17F-C45A-459B-87C3-838F59082B25}" presName="parentText" presStyleLbl="node1" presStyleIdx="0" presStyleCnt="9">
        <dgm:presLayoutVars>
          <dgm:chMax val="1"/>
          <dgm:bulletEnabled val="1"/>
        </dgm:presLayoutVars>
      </dgm:prSet>
      <dgm:spPr/>
    </dgm:pt>
    <dgm:pt modelId="{1D7149B0-60EC-4947-92F8-31E35727B7FD}" type="pres">
      <dgm:prSet presAssocID="{51466689-9E5E-4418-8099-7DB890D0446A}" presName="sp" presStyleCnt="0"/>
      <dgm:spPr/>
    </dgm:pt>
    <dgm:pt modelId="{DDBD9338-DE77-4B1B-AF9C-14E4B6FB071E}" type="pres">
      <dgm:prSet presAssocID="{3D2808D6-2EF9-4B88-91B7-54A6BB05CFBE}" presName="linNode" presStyleCnt="0"/>
      <dgm:spPr/>
    </dgm:pt>
    <dgm:pt modelId="{0A7EF985-52A0-4F60-BF5C-1B6E0D825B7B}" type="pres">
      <dgm:prSet presAssocID="{3D2808D6-2EF9-4B88-91B7-54A6BB05CFBE}" presName="parentText" presStyleLbl="node1" presStyleIdx="1" presStyleCnt="9">
        <dgm:presLayoutVars>
          <dgm:chMax val="1"/>
          <dgm:bulletEnabled val="1"/>
        </dgm:presLayoutVars>
      </dgm:prSet>
      <dgm:spPr/>
    </dgm:pt>
    <dgm:pt modelId="{18795702-BEAA-4782-9E7D-C07C40BFD287}" type="pres">
      <dgm:prSet presAssocID="{DBAD5FA3-6358-4C2F-998E-F95B75C4BA74}" presName="sp" presStyleCnt="0"/>
      <dgm:spPr/>
    </dgm:pt>
    <dgm:pt modelId="{04861E96-6E57-4A63-AF23-E515A2F430F3}" type="pres">
      <dgm:prSet presAssocID="{5C85EADD-06EC-43DC-A6A6-D6CAE1933FA8}" presName="linNode" presStyleCnt="0"/>
      <dgm:spPr/>
    </dgm:pt>
    <dgm:pt modelId="{C780B45B-8CD2-409C-A656-101A25A38426}" type="pres">
      <dgm:prSet presAssocID="{5C85EADD-06EC-43DC-A6A6-D6CAE1933FA8}" presName="parentText" presStyleLbl="node1" presStyleIdx="2" presStyleCnt="9">
        <dgm:presLayoutVars>
          <dgm:chMax val="1"/>
          <dgm:bulletEnabled val="1"/>
        </dgm:presLayoutVars>
      </dgm:prSet>
      <dgm:spPr/>
    </dgm:pt>
    <dgm:pt modelId="{A4185F76-9806-4912-8E6A-7839BD95A6B7}" type="pres">
      <dgm:prSet presAssocID="{C788B36D-1C19-47B3-80F1-E12753217863}" presName="sp" presStyleCnt="0"/>
      <dgm:spPr/>
    </dgm:pt>
    <dgm:pt modelId="{7B83A193-0EC5-46FB-B938-78770E5CC9CE}" type="pres">
      <dgm:prSet presAssocID="{C74E78A0-38A1-4C6F-B673-F2AFE642DF06}" presName="linNode" presStyleCnt="0"/>
      <dgm:spPr/>
    </dgm:pt>
    <dgm:pt modelId="{79F30028-CDB2-427C-BD2D-E1B9B73DF61E}" type="pres">
      <dgm:prSet presAssocID="{C74E78A0-38A1-4C6F-B673-F2AFE642DF06}" presName="parentText" presStyleLbl="node1" presStyleIdx="3" presStyleCnt="9">
        <dgm:presLayoutVars>
          <dgm:chMax val="1"/>
          <dgm:bulletEnabled val="1"/>
        </dgm:presLayoutVars>
      </dgm:prSet>
      <dgm:spPr/>
    </dgm:pt>
    <dgm:pt modelId="{BDF034D9-8B96-4744-BBAA-60D9C03DE34E}" type="pres">
      <dgm:prSet presAssocID="{156527D3-8368-4A6F-BDDC-EADBA9FDD059}" presName="sp" presStyleCnt="0"/>
      <dgm:spPr/>
    </dgm:pt>
    <dgm:pt modelId="{CD9CCBA1-781F-47BA-BB83-52D4A0097129}" type="pres">
      <dgm:prSet presAssocID="{CEE15961-A6F6-4D79-B8DC-B23E587B1ED6}" presName="linNode" presStyleCnt="0"/>
      <dgm:spPr/>
    </dgm:pt>
    <dgm:pt modelId="{F9B45CDB-3E57-4B26-AF4E-B139A30B20B8}" type="pres">
      <dgm:prSet presAssocID="{CEE15961-A6F6-4D79-B8DC-B23E587B1ED6}" presName="parentText" presStyleLbl="node1" presStyleIdx="4" presStyleCnt="9">
        <dgm:presLayoutVars>
          <dgm:chMax val="1"/>
          <dgm:bulletEnabled val="1"/>
        </dgm:presLayoutVars>
      </dgm:prSet>
      <dgm:spPr/>
    </dgm:pt>
    <dgm:pt modelId="{F83B36B2-E1DB-4480-B4E1-146942B65073}" type="pres">
      <dgm:prSet presAssocID="{7F1DDFAB-9681-499E-A6D2-DC8D394D781F}" presName="sp" presStyleCnt="0"/>
      <dgm:spPr/>
    </dgm:pt>
    <dgm:pt modelId="{E6B97C64-6BDF-488B-A45F-CF3F663C248D}" type="pres">
      <dgm:prSet presAssocID="{FAD23FEB-13D9-4345-96C6-EDEF98ED31D8}" presName="linNode" presStyleCnt="0"/>
      <dgm:spPr/>
    </dgm:pt>
    <dgm:pt modelId="{C351B25C-7ED6-4E9F-8D1E-95EA2C1DA719}" type="pres">
      <dgm:prSet presAssocID="{FAD23FEB-13D9-4345-96C6-EDEF98ED31D8}" presName="parentText" presStyleLbl="node1" presStyleIdx="5" presStyleCnt="9">
        <dgm:presLayoutVars>
          <dgm:chMax val="1"/>
          <dgm:bulletEnabled val="1"/>
        </dgm:presLayoutVars>
      </dgm:prSet>
      <dgm:spPr/>
    </dgm:pt>
    <dgm:pt modelId="{A2AA7099-3919-41B4-887A-2B05B13A4EB8}" type="pres">
      <dgm:prSet presAssocID="{45EBD50A-EE74-482C-9BE7-1FF18F8A5FFB}" presName="sp" presStyleCnt="0"/>
      <dgm:spPr/>
    </dgm:pt>
    <dgm:pt modelId="{48218C8E-75B2-4F40-B92F-C3690FCF341C}" type="pres">
      <dgm:prSet presAssocID="{333AC8EB-F46E-4A2F-93BB-030A8108D288}" presName="linNode" presStyleCnt="0"/>
      <dgm:spPr/>
    </dgm:pt>
    <dgm:pt modelId="{224C66D4-1BDB-4F1B-ABB0-AD18FA66C25C}" type="pres">
      <dgm:prSet presAssocID="{333AC8EB-F46E-4A2F-93BB-030A8108D288}" presName="parentText" presStyleLbl="node1" presStyleIdx="6" presStyleCnt="9">
        <dgm:presLayoutVars>
          <dgm:chMax val="1"/>
          <dgm:bulletEnabled val="1"/>
        </dgm:presLayoutVars>
      </dgm:prSet>
      <dgm:spPr/>
    </dgm:pt>
    <dgm:pt modelId="{75F05697-B0D9-4D91-A5D2-E27DFAD1D5F1}" type="pres">
      <dgm:prSet presAssocID="{E9F6C0CD-3280-4863-B2DE-DB51807E6609}" presName="sp" presStyleCnt="0"/>
      <dgm:spPr/>
    </dgm:pt>
    <dgm:pt modelId="{0BF2CAB2-E5F1-4789-9597-D3349C391830}" type="pres">
      <dgm:prSet presAssocID="{7F56CE47-09C8-4F16-ADA2-C55AF849EC25}" presName="linNode" presStyleCnt="0"/>
      <dgm:spPr/>
    </dgm:pt>
    <dgm:pt modelId="{59A1AF09-7745-4754-930D-AA76C2127BD3}" type="pres">
      <dgm:prSet presAssocID="{7F56CE47-09C8-4F16-ADA2-C55AF849EC25}" presName="parentText" presStyleLbl="node1" presStyleIdx="7" presStyleCnt="9">
        <dgm:presLayoutVars>
          <dgm:chMax val="1"/>
          <dgm:bulletEnabled val="1"/>
        </dgm:presLayoutVars>
      </dgm:prSet>
      <dgm:spPr/>
    </dgm:pt>
    <dgm:pt modelId="{ED7B7A94-9D2A-43C4-AB38-96A87E17C7D4}" type="pres">
      <dgm:prSet presAssocID="{1BB51BC0-2E11-423F-99FE-F15C09458D8E}" presName="sp" presStyleCnt="0"/>
      <dgm:spPr/>
    </dgm:pt>
    <dgm:pt modelId="{EB2F298E-3F74-4148-AB78-01BD93DCF68D}" type="pres">
      <dgm:prSet presAssocID="{6C75CB15-0A9B-4F88-991F-3A67E422AAAE}" presName="linNode" presStyleCnt="0"/>
      <dgm:spPr/>
    </dgm:pt>
    <dgm:pt modelId="{5705FD21-1654-4690-B2A8-3967D2FE5515}" type="pres">
      <dgm:prSet presAssocID="{6C75CB15-0A9B-4F88-991F-3A67E422AAAE}" presName="parentText" presStyleLbl="node1" presStyleIdx="8" presStyleCnt="9">
        <dgm:presLayoutVars>
          <dgm:chMax val="1"/>
          <dgm:bulletEnabled val="1"/>
        </dgm:presLayoutVars>
      </dgm:prSet>
      <dgm:spPr/>
    </dgm:pt>
  </dgm:ptLst>
  <dgm:cxnLst>
    <dgm:cxn modelId="{D587CD0B-8AB0-4E01-B7FD-B99A987B349A}" srcId="{BDE82593-599D-4FFA-A8AD-4605F550D29B}" destId="{5C85EADD-06EC-43DC-A6A6-D6CAE1933FA8}" srcOrd="2" destOrd="0" parTransId="{3DE07FC5-3102-4B28-A043-54B317D8D6F0}" sibTransId="{C788B36D-1C19-47B3-80F1-E12753217863}"/>
    <dgm:cxn modelId="{22761F1A-F971-466A-B1CB-732D9094EF95}" srcId="{BDE82593-599D-4FFA-A8AD-4605F550D29B}" destId="{FAD23FEB-13D9-4345-96C6-EDEF98ED31D8}" srcOrd="5" destOrd="0" parTransId="{ABCF59D6-DD09-476A-A37D-F7136737D171}" sibTransId="{45EBD50A-EE74-482C-9BE7-1FF18F8A5FFB}"/>
    <dgm:cxn modelId="{8271CE29-3E33-440C-87C7-0FE9DD1B5097}" type="presOf" srcId="{3D2808D6-2EF9-4B88-91B7-54A6BB05CFBE}" destId="{0A7EF985-52A0-4F60-BF5C-1B6E0D825B7B}" srcOrd="0" destOrd="0" presId="urn:microsoft.com/office/officeart/2005/8/layout/vList5"/>
    <dgm:cxn modelId="{856D9533-11BE-41F0-8852-7DB9122BCA9F}" type="presOf" srcId="{6C75CB15-0A9B-4F88-991F-3A67E422AAAE}" destId="{5705FD21-1654-4690-B2A8-3967D2FE5515}" srcOrd="0" destOrd="0" presId="urn:microsoft.com/office/officeart/2005/8/layout/vList5"/>
    <dgm:cxn modelId="{54AC0E34-603B-43B9-9718-7C4E0C11A344}" type="presOf" srcId="{7F56CE47-09C8-4F16-ADA2-C55AF849EC25}" destId="{59A1AF09-7745-4754-930D-AA76C2127BD3}" srcOrd="0" destOrd="0" presId="urn:microsoft.com/office/officeart/2005/8/layout/vList5"/>
    <dgm:cxn modelId="{A3EA8448-27E4-4605-A931-DF26CFC587CC}" srcId="{BDE82593-599D-4FFA-A8AD-4605F550D29B}" destId="{CEE15961-A6F6-4D79-B8DC-B23E587B1ED6}" srcOrd="4" destOrd="0" parTransId="{760E1519-7381-47F4-990C-EE20EF32EEF1}" sibTransId="{7F1DDFAB-9681-499E-A6D2-DC8D394D781F}"/>
    <dgm:cxn modelId="{D66CF152-1238-4292-8300-C696B2060524}" type="presOf" srcId="{5C85EADD-06EC-43DC-A6A6-D6CAE1933FA8}" destId="{C780B45B-8CD2-409C-A656-101A25A38426}" srcOrd="0" destOrd="0" presId="urn:microsoft.com/office/officeart/2005/8/layout/vList5"/>
    <dgm:cxn modelId="{B84EF580-00D1-4C91-8323-0D741C681AFC}" srcId="{BDE82593-599D-4FFA-A8AD-4605F550D29B}" destId="{6C75CB15-0A9B-4F88-991F-3A67E422AAAE}" srcOrd="8" destOrd="0" parTransId="{B30D0B6A-14C3-44DB-87ED-5C91AC267D61}" sibTransId="{31BD276E-E36F-4E39-8D20-3FB6740458E0}"/>
    <dgm:cxn modelId="{26CD6082-F904-4B6D-AD72-A6BC1E0A454C}" srcId="{BDE82593-599D-4FFA-A8AD-4605F550D29B}" destId="{3D2808D6-2EF9-4B88-91B7-54A6BB05CFBE}" srcOrd="1" destOrd="0" parTransId="{5010BBB0-F391-4F1E-B84E-9C6E5C856ADA}" sibTransId="{DBAD5FA3-6358-4C2F-998E-F95B75C4BA74}"/>
    <dgm:cxn modelId="{24161E85-4D40-4748-B21C-6F02B4A4F27A}" type="presOf" srcId="{9BB8F17F-C45A-459B-87C3-838F59082B25}" destId="{E72182BF-BBF7-4D7F-817B-CB499FBA02A6}" srcOrd="0" destOrd="0" presId="urn:microsoft.com/office/officeart/2005/8/layout/vList5"/>
    <dgm:cxn modelId="{9C5E848E-E920-43AE-9116-9189F0E5B6CE}" srcId="{BDE82593-599D-4FFA-A8AD-4605F550D29B}" destId="{7F56CE47-09C8-4F16-ADA2-C55AF849EC25}" srcOrd="7" destOrd="0" parTransId="{276B4AC2-EF7F-4483-8588-4E147FA51376}" sibTransId="{1BB51BC0-2E11-423F-99FE-F15C09458D8E}"/>
    <dgm:cxn modelId="{C73D5C96-E83E-4FFA-B622-707D752A48C6}" type="presOf" srcId="{333AC8EB-F46E-4A2F-93BB-030A8108D288}" destId="{224C66D4-1BDB-4F1B-ABB0-AD18FA66C25C}" srcOrd="0" destOrd="0" presId="urn:microsoft.com/office/officeart/2005/8/layout/vList5"/>
    <dgm:cxn modelId="{90402F98-901B-4117-8A92-D8DEF8470EBC}" srcId="{BDE82593-599D-4FFA-A8AD-4605F550D29B}" destId="{9BB8F17F-C45A-459B-87C3-838F59082B25}" srcOrd="0" destOrd="0" parTransId="{2494C361-1EFE-49DD-8E31-486D881FFAD7}" sibTransId="{51466689-9E5E-4418-8099-7DB890D0446A}"/>
    <dgm:cxn modelId="{47EC39A2-1ACF-4DF9-9BD9-C62A32C4EA06}" type="presOf" srcId="{BDE82593-599D-4FFA-A8AD-4605F550D29B}" destId="{EDBEC62F-A8FB-41E9-A23F-0EA733F89238}" srcOrd="0" destOrd="0" presId="urn:microsoft.com/office/officeart/2005/8/layout/vList5"/>
    <dgm:cxn modelId="{668EEFB1-BC32-430F-8CDC-A3FCB7E71427}" srcId="{BDE82593-599D-4FFA-A8AD-4605F550D29B}" destId="{333AC8EB-F46E-4A2F-93BB-030A8108D288}" srcOrd="6" destOrd="0" parTransId="{A478243E-84A5-4FC9-A0BC-56125EE3673B}" sibTransId="{E9F6C0CD-3280-4863-B2DE-DB51807E6609}"/>
    <dgm:cxn modelId="{966773C0-7E84-43EB-B926-FE3EF772636A}" type="presOf" srcId="{CEE15961-A6F6-4D79-B8DC-B23E587B1ED6}" destId="{F9B45CDB-3E57-4B26-AF4E-B139A30B20B8}" srcOrd="0" destOrd="0" presId="urn:microsoft.com/office/officeart/2005/8/layout/vList5"/>
    <dgm:cxn modelId="{6CE3B0C5-E711-41A7-A4B7-9EDF5369D4BE}" srcId="{BDE82593-599D-4FFA-A8AD-4605F550D29B}" destId="{C74E78A0-38A1-4C6F-B673-F2AFE642DF06}" srcOrd="3" destOrd="0" parTransId="{80B332C4-200E-4DDA-BAFE-B218C30700A1}" sibTransId="{156527D3-8368-4A6F-BDDC-EADBA9FDD059}"/>
    <dgm:cxn modelId="{9FA539DD-7450-4787-83E7-1630BDA80520}" type="presOf" srcId="{FAD23FEB-13D9-4345-96C6-EDEF98ED31D8}" destId="{C351B25C-7ED6-4E9F-8D1E-95EA2C1DA719}" srcOrd="0" destOrd="0" presId="urn:microsoft.com/office/officeart/2005/8/layout/vList5"/>
    <dgm:cxn modelId="{C4F7DFDE-8D87-443B-8E2C-6C2FB8FB6541}" type="presOf" srcId="{C74E78A0-38A1-4C6F-B673-F2AFE642DF06}" destId="{79F30028-CDB2-427C-BD2D-E1B9B73DF61E}" srcOrd="0" destOrd="0" presId="urn:microsoft.com/office/officeart/2005/8/layout/vList5"/>
    <dgm:cxn modelId="{8EC319A3-5AE4-4E30-A2F7-68E1276BF9C9}" type="presParOf" srcId="{EDBEC62F-A8FB-41E9-A23F-0EA733F89238}" destId="{A26AEF07-7777-455E-90A1-89F5B76753F0}" srcOrd="0" destOrd="0" presId="urn:microsoft.com/office/officeart/2005/8/layout/vList5"/>
    <dgm:cxn modelId="{996A51ED-570A-482A-BBF6-9F03EB27738C}" type="presParOf" srcId="{A26AEF07-7777-455E-90A1-89F5B76753F0}" destId="{E72182BF-BBF7-4D7F-817B-CB499FBA02A6}" srcOrd="0" destOrd="0" presId="urn:microsoft.com/office/officeart/2005/8/layout/vList5"/>
    <dgm:cxn modelId="{F16CD775-9506-4F07-83D2-ECA907577B6C}" type="presParOf" srcId="{EDBEC62F-A8FB-41E9-A23F-0EA733F89238}" destId="{1D7149B0-60EC-4947-92F8-31E35727B7FD}" srcOrd="1" destOrd="0" presId="urn:microsoft.com/office/officeart/2005/8/layout/vList5"/>
    <dgm:cxn modelId="{FCDFCE53-D33B-4155-9270-A2F01B50C1C6}" type="presParOf" srcId="{EDBEC62F-A8FB-41E9-A23F-0EA733F89238}" destId="{DDBD9338-DE77-4B1B-AF9C-14E4B6FB071E}" srcOrd="2" destOrd="0" presId="urn:microsoft.com/office/officeart/2005/8/layout/vList5"/>
    <dgm:cxn modelId="{C25D1113-662B-4875-8DEF-298C521D49F8}" type="presParOf" srcId="{DDBD9338-DE77-4B1B-AF9C-14E4B6FB071E}" destId="{0A7EF985-52A0-4F60-BF5C-1B6E0D825B7B}" srcOrd="0" destOrd="0" presId="urn:microsoft.com/office/officeart/2005/8/layout/vList5"/>
    <dgm:cxn modelId="{76D96A94-C942-4CC7-B7B1-7FBCF58D6382}" type="presParOf" srcId="{EDBEC62F-A8FB-41E9-A23F-0EA733F89238}" destId="{18795702-BEAA-4782-9E7D-C07C40BFD287}" srcOrd="3" destOrd="0" presId="urn:microsoft.com/office/officeart/2005/8/layout/vList5"/>
    <dgm:cxn modelId="{9899D05C-4015-4E93-BCA2-F90E55E5EE2B}" type="presParOf" srcId="{EDBEC62F-A8FB-41E9-A23F-0EA733F89238}" destId="{04861E96-6E57-4A63-AF23-E515A2F430F3}" srcOrd="4" destOrd="0" presId="urn:microsoft.com/office/officeart/2005/8/layout/vList5"/>
    <dgm:cxn modelId="{F7199599-FC6A-4BE8-A8B4-A326E741AA96}" type="presParOf" srcId="{04861E96-6E57-4A63-AF23-E515A2F430F3}" destId="{C780B45B-8CD2-409C-A656-101A25A38426}" srcOrd="0" destOrd="0" presId="urn:microsoft.com/office/officeart/2005/8/layout/vList5"/>
    <dgm:cxn modelId="{C7142BE5-880F-4A40-A9CA-82DACD61A416}" type="presParOf" srcId="{EDBEC62F-A8FB-41E9-A23F-0EA733F89238}" destId="{A4185F76-9806-4912-8E6A-7839BD95A6B7}" srcOrd="5" destOrd="0" presId="urn:microsoft.com/office/officeart/2005/8/layout/vList5"/>
    <dgm:cxn modelId="{E83D234A-A218-41D9-BBF3-75CA3068DE4F}" type="presParOf" srcId="{EDBEC62F-A8FB-41E9-A23F-0EA733F89238}" destId="{7B83A193-0EC5-46FB-B938-78770E5CC9CE}" srcOrd="6" destOrd="0" presId="urn:microsoft.com/office/officeart/2005/8/layout/vList5"/>
    <dgm:cxn modelId="{18FA6C83-5DFF-44EE-B2FA-8338D7978068}" type="presParOf" srcId="{7B83A193-0EC5-46FB-B938-78770E5CC9CE}" destId="{79F30028-CDB2-427C-BD2D-E1B9B73DF61E}" srcOrd="0" destOrd="0" presId="urn:microsoft.com/office/officeart/2005/8/layout/vList5"/>
    <dgm:cxn modelId="{1A192D88-CB00-4CA8-87EE-FDA52785B3F7}" type="presParOf" srcId="{EDBEC62F-A8FB-41E9-A23F-0EA733F89238}" destId="{BDF034D9-8B96-4744-BBAA-60D9C03DE34E}" srcOrd="7" destOrd="0" presId="urn:microsoft.com/office/officeart/2005/8/layout/vList5"/>
    <dgm:cxn modelId="{20FF655D-7FEF-44DE-A6A9-D00419FE1228}" type="presParOf" srcId="{EDBEC62F-A8FB-41E9-A23F-0EA733F89238}" destId="{CD9CCBA1-781F-47BA-BB83-52D4A0097129}" srcOrd="8" destOrd="0" presId="urn:microsoft.com/office/officeart/2005/8/layout/vList5"/>
    <dgm:cxn modelId="{2C6497DC-E5AC-4B90-A0A3-46CC60CBBC3C}" type="presParOf" srcId="{CD9CCBA1-781F-47BA-BB83-52D4A0097129}" destId="{F9B45CDB-3E57-4B26-AF4E-B139A30B20B8}" srcOrd="0" destOrd="0" presId="urn:microsoft.com/office/officeart/2005/8/layout/vList5"/>
    <dgm:cxn modelId="{1ECC3226-40D6-4E36-BA84-9E129C9FE717}" type="presParOf" srcId="{EDBEC62F-A8FB-41E9-A23F-0EA733F89238}" destId="{F83B36B2-E1DB-4480-B4E1-146942B65073}" srcOrd="9" destOrd="0" presId="urn:microsoft.com/office/officeart/2005/8/layout/vList5"/>
    <dgm:cxn modelId="{5E1DB9F5-BC52-4412-AA6E-CF83695E4156}" type="presParOf" srcId="{EDBEC62F-A8FB-41E9-A23F-0EA733F89238}" destId="{E6B97C64-6BDF-488B-A45F-CF3F663C248D}" srcOrd="10" destOrd="0" presId="urn:microsoft.com/office/officeart/2005/8/layout/vList5"/>
    <dgm:cxn modelId="{70526494-7A97-4FBB-B4E8-A76F99F3A312}" type="presParOf" srcId="{E6B97C64-6BDF-488B-A45F-CF3F663C248D}" destId="{C351B25C-7ED6-4E9F-8D1E-95EA2C1DA719}" srcOrd="0" destOrd="0" presId="urn:microsoft.com/office/officeart/2005/8/layout/vList5"/>
    <dgm:cxn modelId="{0B5A61B9-1D70-46CB-9300-2D6CD65A80EA}" type="presParOf" srcId="{EDBEC62F-A8FB-41E9-A23F-0EA733F89238}" destId="{A2AA7099-3919-41B4-887A-2B05B13A4EB8}" srcOrd="11" destOrd="0" presId="urn:microsoft.com/office/officeart/2005/8/layout/vList5"/>
    <dgm:cxn modelId="{18AAEE7B-94DA-454A-B251-EB29662D0810}" type="presParOf" srcId="{EDBEC62F-A8FB-41E9-A23F-0EA733F89238}" destId="{48218C8E-75B2-4F40-B92F-C3690FCF341C}" srcOrd="12" destOrd="0" presId="urn:microsoft.com/office/officeart/2005/8/layout/vList5"/>
    <dgm:cxn modelId="{686B055C-EB27-4683-B08D-1EA930F63B04}" type="presParOf" srcId="{48218C8E-75B2-4F40-B92F-C3690FCF341C}" destId="{224C66D4-1BDB-4F1B-ABB0-AD18FA66C25C}" srcOrd="0" destOrd="0" presId="urn:microsoft.com/office/officeart/2005/8/layout/vList5"/>
    <dgm:cxn modelId="{957A2C8A-ACC4-4F95-BA35-C18227A255DB}" type="presParOf" srcId="{EDBEC62F-A8FB-41E9-A23F-0EA733F89238}" destId="{75F05697-B0D9-4D91-A5D2-E27DFAD1D5F1}" srcOrd="13" destOrd="0" presId="urn:microsoft.com/office/officeart/2005/8/layout/vList5"/>
    <dgm:cxn modelId="{B3F5F738-8E36-4D3F-A520-1DB63E01A2BB}" type="presParOf" srcId="{EDBEC62F-A8FB-41E9-A23F-0EA733F89238}" destId="{0BF2CAB2-E5F1-4789-9597-D3349C391830}" srcOrd="14" destOrd="0" presId="urn:microsoft.com/office/officeart/2005/8/layout/vList5"/>
    <dgm:cxn modelId="{3DD2BD63-2F79-4840-BE51-0CF9FD86AC03}" type="presParOf" srcId="{0BF2CAB2-E5F1-4789-9597-D3349C391830}" destId="{59A1AF09-7745-4754-930D-AA76C2127BD3}" srcOrd="0" destOrd="0" presId="urn:microsoft.com/office/officeart/2005/8/layout/vList5"/>
    <dgm:cxn modelId="{2FFAF6E3-543B-4B30-B45B-6AE95C51CD2C}" type="presParOf" srcId="{EDBEC62F-A8FB-41E9-A23F-0EA733F89238}" destId="{ED7B7A94-9D2A-43C4-AB38-96A87E17C7D4}" srcOrd="15" destOrd="0" presId="urn:microsoft.com/office/officeart/2005/8/layout/vList5"/>
    <dgm:cxn modelId="{3F9BCDC1-BD54-4926-BB77-B58C6A1099D6}" type="presParOf" srcId="{EDBEC62F-A8FB-41E9-A23F-0EA733F89238}" destId="{EB2F298E-3F74-4148-AB78-01BD93DCF68D}" srcOrd="16" destOrd="0" presId="urn:microsoft.com/office/officeart/2005/8/layout/vList5"/>
    <dgm:cxn modelId="{ECB9C2FD-5764-46F8-B913-EE9836B1ACA0}" type="presParOf" srcId="{EB2F298E-3F74-4148-AB78-01BD93DCF68D}" destId="{5705FD21-1654-4690-B2A8-3967D2FE551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82BF-BBF7-4D7F-817B-CB499FBA02A6}">
      <dsp:nvSpPr>
        <dsp:cNvPr id="0" name=""/>
        <dsp:cNvSpPr/>
      </dsp:nvSpPr>
      <dsp:spPr>
        <a:xfrm>
          <a:off x="3077802" y="1149"/>
          <a:ext cx="3462527" cy="43523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COPD</a:t>
          </a:r>
          <a:endParaRPr lang="en-US" sz="1700" kern="1200"/>
        </a:p>
      </dsp:txBody>
      <dsp:txXfrm>
        <a:off x="3099048" y="22395"/>
        <a:ext cx="3420035" cy="392740"/>
      </dsp:txXfrm>
    </dsp:sp>
    <dsp:sp modelId="{0A7EF985-52A0-4F60-BF5C-1B6E0D825B7B}">
      <dsp:nvSpPr>
        <dsp:cNvPr id="0" name=""/>
        <dsp:cNvSpPr/>
      </dsp:nvSpPr>
      <dsp:spPr>
        <a:xfrm>
          <a:off x="3077802" y="458143"/>
          <a:ext cx="3462527" cy="43523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IBD</a:t>
          </a:r>
          <a:endParaRPr lang="en-US" sz="1700" kern="1200"/>
        </a:p>
      </dsp:txBody>
      <dsp:txXfrm>
        <a:off x="3099048" y="479389"/>
        <a:ext cx="3420035" cy="392740"/>
      </dsp:txXfrm>
    </dsp:sp>
    <dsp:sp modelId="{C780B45B-8CD2-409C-A656-101A25A38426}">
      <dsp:nvSpPr>
        <dsp:cNvPr id="0" name=""/>
        <dsp:cNvSpPr/>
      </dsp:nvSpPr>
      <dsp:spPr>
        <a:xfrm>
          <a:off x="3077802" y="915137"/>
          <a:ext cx="3462527" cy="43523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PCOS</a:t>
          </a:r>
          <a:endParaRPr lang="en-US" sz="1700" kern="1200"/>
        </a:p>
      </dsp:txBody>
      <dsp:txXfrm>
        <a:off x="3099048" y="936383"/>
        <a:ext cx="3420035" cy="392740"/>
      </dsp:txXfrm>
    </dsp:sp>
    <dsp:sp modelId="{79F30028-CDB2-427C-BD2D-E1B9B73DF61E}">
      <dsp:nvSpPr>
        <dsp:cNvPr id="0" name=""/>
        <dsp:cNvSpPr/>
      </dsp:nvSpPr>
      <dsp:spPr>
        <a:xfrm>
          <a:off x="3077802" y="1372130"/>
          <a:ext cx="3462527" cy="43523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Menopause</a:t>
          </a:r>
          <a:endParaRPr lang="en-US" sz="1700" kern="1200"/>
        </a:p>
      </dsp:txBody>
      <dsp:txXfrm>
        <a:off x="3099048" y="1393376"/>
        <a:ext cx="3420035" cy="392740"/>
      </dsp:txXfrm>
    </dsp:sp>
    <dsp:sp modelId="{F9B45CDB-3E57-4B26-AF4E-B139A30B20B8}">
      <dsp:nvSpPr>
        <dsp:cNvPr id="0" name=""/>
        <dsp:cNvSpPr/>
      </dsp:nvSpPr>
      <dsp:spPr>
        <a:xfrm>
          <a:off x="3077802" y="1829124"/>
          <a:ext cx="3462527" cy="435232"/>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Prediabetes</a:t>
          </a:r>
          <a:endParaRPr lang="en-US" sz="1700" kern="1200"/>
        </a:p>
      </dsp:txBody>
      <dsp:txXfrm>
        <a:off x="3099048" y="1850370"/>
        <a:ext cx="3420035" cy="392740"/>
      </dsp:txXfrm>
    </dsp:sp>
    <dsp:sp modelId="{C351B25C-7ED6-4E9F-8D1E-95EA2C1DA719}">
      <dsp:nvSpPr>
        <dsp:cNvPr id="0" name=""/>
        <dsp:cNvSpPr/>
      </dsp:nvSpPr>
      <dsp:spPr>
        <a:xfrm>
          <a:off x="3077802" y="2286118"/>
          <a:ext cx="3462527" cy="43523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HIV</a:t>
          </a:r>
          <a:endParaRPr lang="en-US" sz="1700" kern="1200" dirty="0"/>
        </a:p>
      </dsp:txBody>
      <dsp:txXfrm>
        <a:off x="3099048" y="2307364"/>
        <a:ext cx="3420035" cy="392740"/>
      </dsp:txXfrm>
    </dsp:sp>
    <dsp:sp modelId="{224C66D4-1BDB-4F1B-ABB0-AD18FA66C25C}">
      <dsp:nvSpPr>
        <dsp:cNvPr id="0" name=""/>
        <dsp:cNvSpPr/>
      </dsp:nvSpPr>
      <dsp:spPr>
        <a:xfrm>
          <a:off x="3077802" y="2743112"/>
          <a:ext cx="3462527" cy="43523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Triglycerides &gt;1.7</a:t>
          </a:r>
          <a:endParaRPr lang="en-US" sz="1700" kern="1200"/>
        </a:p>
      </dsp:txBody>
      <dsp:txXfrm>
        <a:off x="3099048" y="2764358"/>
        <a:ext cx="3420035" cy="392740"/>
      </dsp:txXfrm>
    </dsp:sp>
    <dsp:sp modelId="{59A1AF09-7745-4754-930D-AA76C2127BD3}">
      <dsp:nvSpPr>
        <dsp:cNvPr id="0" name=""/>
        <dsp:cNvSpPr/>
      </dsp:nvSpPr>
      <dsp:spPr>
        <a:xfrm>
          <a:off x="3077802" y="3200106"/>
          <a:ext cx="3462527" cy="43523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GB" sz="1700" kern="1200">
              <a:latin typeface="Trebuchet MS" panose="020B0603020202020204"/>
            </a:rPr>
            <a:t>Sleep disorders</a:t>
          </a:r>
        </a:p>
      </dsp:txBody>
      <dsp:txXfrm>
        <a:off x="3099048" y="3221352"/>
        <a:ext cx="3420035" cy="392740"/>
      </dsp:txXfrm>
    </dsp:sp>
    <dsp:sp modelId="{5705FD21-1654-4690-B2A8-3967D2FE5515}">
      <dsp:nvSpPr>
        <dsp:cNvPr id="0" name=""/>
        <dsp:cNvSpPr/>
      </dsp:nvSpPr>
      <dsp:spPr>
        <a:xfrm>
          <a:off x="3077802" y="3657100"/>
          <a:ext cx="3462527" cy="43523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GB" sz="1700" kern="1200" dirty="0">
              <a:latin typeface="Trebuchet MS" panose="020B0603020202020204"/>
            </a:rPr>
            <a:t>Medications (e.g. Antipsychotics) </a:t>
          </a:r>
        </a:p>
      </dsp:txBody>
      <dsp:txXfrm>
        <a:off x="3099048" y="3678346"/>
        <a:ext cx="3420035" cy="3927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90B9-3236-413A-AA08-DE38725B7AA3}" type="datetimeFigureOut">
              <a:rPr lang="en-GB" smtClean="0"/>
              <a:t>25/11/2025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7C3AE-2C2F-4C3C-9B41-5A2A930D7F39}" type="slidenum">
              <a:rPr lang="en-GB" smtClean="0"/>
              <a:t>‹#›</a:t>
            </a:fld>
            <a:endParaRPr lang="en-GB"/>
          </a:p>
        </p:txBody>
      </p:sp>
    </p:spTree>
    <p:extLst>
      <p:ext uri="{BB962C8B-B14F-4D97-AF65-F5344CB8AC3E}">
        <p14:creationId xmlns:p14="http://schemas.microsoft.com/office/powerpoint/2010/main" val="32231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Lipoprotiens</a:t>
            </a:r>
            <a:r>
              <a:rPr lang="en-GB" dirty="0"/>
              <a:t> in plasma transport lipids to parts of the body that require it for energy, steroid hormone production, bile acid formation. </a:t>
            </a:r>
            <a:r>
              <a:rPr lang="en-GB" b="1" dirty="0"/>
              <a:t>There are six major lipoproteins, one of which is LDL-C. </a:t>
            </a:r>
            <a:r>
              <a:rPr lang="en-GB" dirty="0"/>
              <a:t>LDL-C is a type of ApoB containing lipoprotein, which can cross the endothelial barrier, cause endothelial dysfunction and oxidative stress and lead to the build up of fatty plaques (atheroma). </a:t>
            </a:r>
          </a:p>
          <a:p>
            <a:endParaRPr lang="en-GB" dirty="0"/>
          </a:p>
        </p:txBody>
      </p:sp>
      <p:sp>
        <p:nvSpPr>
          <p:cNvPr id="4" name="Slide Number Placeholder 3"/>
          <p:cNvSpPr>
            <a:spLocks noGrp="1"/>
          </p:cNvSpPr>
          <p:nvPr>
            <p:ph type="sldNum" sz="quarter" idx="5"/>
          </p:nvPr>
        </p:nvSpPr>
        <p:spPr/>
        <p:txBody>
          <a:bodyPr/>
          <a:lstStyle/>
          <a:p>
            <a:fld id="{5702EB6B-6CDB-4A9F-9F55-7F83BFA5AFB4}" type="slidenum">
              <a:rPr lang="en-GB" smtClean="0"/>
              <a:t>2</a:t>
            </a:fld>
            <a:endParaRPr lang="en-GB"/>
          </a:p>
        </p:txBody>
      </p:sp>
    </p:spTree>
    <p:extLst>
      <p:ext uri="{BB962C8B-B14F-4D97-AF65-F5344CB8AC3E}">
        <p14:creationId xmlns:p14="http://schemas.microsoft.com/office/powerpoint/2010/main" val="514144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ND</a:t>
            </a:r>
          </a:p>
        </p:txBody>
      </p:sp>
      <p:sp>
        <p:nvSpPr>
          <p:cNvPr id="4" name="Slide Number Placeholder 3"/>
          <p:cNvSpPr>
            <a:spLocks noGrp="1"/>
          </p:cNvSpPr>
          <p:nvPr>
            <p:ph type="sldNum" sz="quarter" idx="5"/>
          </p:nvPr>
        </p:nvSpPr>
        <p:spPr/>
        <p:txBody>
          <a:bodyPr/>
          <a:lstStyle/>
          <a:p>
            <a:fld id="{5702EB6B-6CDB-4A9F-9F55-7F83BFA5AFB4}" type="slidenum">
              <a:rPr lang="en-GB" smtClean="0"/>
              <a:t>14</a:t>
            </a:fld>
            <a:endParaRPr lang="en-GB"/>
          </a:p>
        </p:txBody>
      </p:sp>
    </p:spTree>
    <p:extLst>
      <p:ext uri="{BB962C8B-B14F-4D97-AF65-F5344CB8AC3E}">
        <p14:creationId xmlns:p14="http://schemas.microsoft.com/office/powerpoint/2010/main" val="423483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ND</a:t>
            </a:r>
          </a:p>
        </p:txBody>
      </p:sp>
      <p:sp>
        <p:nvSpPr>
          <p:cNvPr id="4" name="Slide Number Placeholder 3"/>
          <p:cNvSpPr>
            <a:spLocks noGrp="1"/>
          </p:cNvSpPr>
          <p:nvPr>
            <p:ph type="sldNum" sz="quarter" idx="5"/>
          </p:nvPr>
        </p:nvSpPr>
        <p:spPr/>
        <p:txBody>
          <a:bodyPr/>
          <a:lstStyle/>
          <a:p>
            <a:fld id="{5702EB6B-6CDB-4A9F-9F55-7F83BFA5AFB4}" type="slidenum">
              <a:rPr lang="en-GB" smtClean="0"/>
              <a:t>15</a:t>
            </a:fld>
            <a:endParaRPr lang="en-GB"/>
          </a:p>
        </p:txBody>
      </p:sp>
    </p:spTree>
    <p:extLst>
      <p:ext uri="{BB962C8B-B14F-4D97-AF65-F5344CB8AC3E}">
        <p14:creationId xmlns:p14="http://schemas.microsoft.com/office/powerpoint/2010/main" val="18689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ND </a:t>
            </a:r>
          </a:p>
        </p:txBody>
      </p:sp>
      <p:sp>
        <p:nvSpPr>
          <p:cNvPr id="4" name="Slide Number Placeholder 3"/>
          <p:cNvSpPr>
            <a:spLocks noGrp="1"/>
          </p:cNvSpPr>
          <p:nvPr>
            <p:ph type="sldNum" sz="quarter" idx="5"/>
          </p:nvPr>
        </p:nvSpPr>
        <p:spPr/>
        <p:txBody>
          <a:bodyPr/>
          <a:lstStyle/>
          <a:p>
            <a:fld id="{5702EB6B-6CDB-4A9F-9F55-7F83BFA5AFB4}" type="slidenum">
              <a:rPr lang="en-GB" smtClean="0"/>
              <a:t>16</a:t>
            </a:fld>
            <a:endParaRPr lang="en-GB"/>
          </a:p>
        </p:txBody>
      </p:sp>
    </p:spTree>
    <p:extLst>
      <p:ext uri="{BB962C8B-B14F-4D97-AF65-F5344CB8AC3E}">
        <p14:creationId xmlns:p14="http://schemas.microsoft.com/office/powerpoint/2010/main" val="1942658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International guidance </a:t>
            </a:r>
          </a:p>
        </p:txBody>
      </p:sp>
      <p:sp>
        <p:nvSpPr>
          <p:cNvPr id="4" name="Slide Number Placeholder 3"/>
          <p:cNvSpPr>
            <a:spLocks noGrp="1"/>
          </p:cNvSpPr>
          <p:nvPr>
            <p:ph type="sldNum" sz="quarter" idx="5"/>
          </p:nvPr>
        </p:nvSpPr>
        <p:spPr/>
        <p:txBody>
          <a:bodyPr/>
          <a:lstStyle/>
          <a:p>
            <a:fld id="{5702EB6B-6CDB-4A9F-9F55-7F83BFA5AFB4}" type="slidenum">
              <a:rPr lang="en-GB" smtClean="0"/>
              <a:t>18</a:t>
            </a:fld>
            <a:endParaRPr lang="en-GB"/>
          </a:p>
        </p:txBody>
      </p:sp>
    </p:spTree>
    <p:extLst>
      <p:ext uri="{BB962C8B-B14F-4D97-AF65-F5344CB8AC3E}">
        <p14:creationId xmlns:p14="http://schemas.microsoft.com/office/powerpoint/2010/main" val="379313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YP </a:t>
            </a:r>
          </a:p>
        </p:txBody>
      </p:sp>
      <p:sp>
        <p:nvSpPr>
          <p:cNvPr id="4" name="Slide Number Placeholder 3"/>
          <p:cNvSpPr>
            <a:spLocks noGrp="1"/>
          </p:cNvSpPr>
          <p:nvPr>
            <p:ph type="sldNum" sz="quarter" idx="5"/>
          </p:nvPr>
        </p:nvSpPr>
        <p:spPr/>
        <p:txBody>
          <a:bodyPr/>
          <a:lstStyle/>
          <a:p>
            <a:fld id="{5702EB6B-6CDB-4A9F-9F55-7F83BFA5AFB4}" type="slidenum">
              <a:rPr lang="en-GB" smtClean="0"/>
              <a:t>19</a:t>
            </a:fld>
            <a:endParaRPr lang="en-GB"/>
          </a:p>
        </p:txBody>
      </p:sp>
    </p:spTree>
    <p:extLst>
      <p:ext uri="{BB962C8B-B14F-4D97-AF65-F5344CB8AC3E}">
        <p14:creationId xmlns:p14="http://schemas.microsoft.com/office/powerpoint/2010/main" val="270381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02EB6B-6CDB-4A9F-9F55-7F83BFA5AFB4}" type="slidenum">
              <a:rPr lang="en-GB" smtClean="0"/>
              <a:t>20</a:t>
            </a:fld>
            <a:endParaRPr lang="en-GB"/>
          </a:p>
        </p:txBody>
      </p:sp>
    </p:spTree>
    <p:extLst>
      <p:ext uri="{BB962C8B-B14F-4D97-AF65-F5344CB8AC3E}">
        <p14:creationId xmlns:p14="http://schemas.microsoft.com/office/powerpoint/2010/main" val="1825115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522CD-B06F-ED51-8272-0E4F160E3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EC281-1291-E31C-E8CA-13DFAF3EDD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A3EEB09-A6C5-6A80-37A1-8F847AD3ABD8}"/>
              </a:ext>
            </a:extLst>
          </p:cNvPr>
          <p:cNvSpPr>
            <a:spLocks noGrp="1"/>
          </p:cNvSpPr>
          <p:nvPr>
            <p:ph type="body" idx="1"/>
          </p:nvPr>
        </p:nvSpPr>
        <p:spPr/>
        <p:txBody>
          <a:bodyPr/>
          <a:lstStyle/>
          <a:p>
            <a:r>
              <a:rPr lang="en-GB" dirty="0"/>
              <a:t>Y</a:t>
            </a:r>
          </a:p>
        </p:txBody>
      </p:sp>
      <p:sp>
        <p:nvSpPr>
          <p:cNvPr id="4" name="Slide Number Placeholder 3">
            <a:extLst>
              <a:ext uri="{FF2B5EF4-FFF2-40B4-BE49-F238E27FC236}">
                <a16:creationId xmlns:a16="http://schemas.microsoft.com/office/drawing/2014/main" id="{916889C5-2135-21ED-B2D4-17F04FAEB16F}"/>
              </a:ext>
            </a:extLst>
          </p:cNvPr>
          <p:cNvSpPr>
            <a:spLocks noGrp="1"/>
          </p:cNvSpPr>
          <p:nvPr>
            <p:ph type="sldNum" sz="quarter" idx="5"/>
          </p:nvPr>
        </p:nvSpPr>
        <p:spPr/>
        <p:txBody>
          <a:bodyPr/>
          <a:lstStyle/>
          <a:p>
            <a:fld id="{5702EB6B-6CDB-4A9F-9F55-7F83BFA5AFB4}" type="slidenum">
              <a:rPr lang="en-GB" smtClean="0"/>
              <a:t>21</a:t>
            </a:fld>
            <a:endParaRPr lang="en-GB"/>
          </a:p>
        </p:txBody>
      </p:sp>
    </p:spTree>
    <p:extLst>
      <p:ext uri="{BB962C8B-B14F-4D97-AF65-F5344CB8AC3E}">
        <p14:creationId xmlns:p14="http://schemas.microsoft.com/office/powerpoint/2010/main" val="229896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02EB6B-6CDB-4A9F-9F55-7F83BFA5AFB4}" type="slidenum">
              <a:rPr lang="en-GB" smtClean="0"/>
              <a:t>23</a:t>
            </a:fld>
            <a:endParaRPr lang="en-GB"/>
          </a:p>
        </p:txBody>
      </p:sp>
    </p:spTree>
    <p:extLst>
      <p:ext uri="{BB962C8B-B14F-4D97-AF65-F5344CB8AC3E}">
        <p14:creationId xmlns:p14="http://schemas.microsoft.com/office/powerpoint/2010/main" val="91850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ND </a:t>
            </a:r>
          </a:p>
        </p:txBody>
      </p:sp>
      <p:sp>
        <p:nvSpPr>
          <p:cNvPr id="4" name="Slide Number Placeholder 3"/>
          <p:cNvSpPr>
            <a:spLocks noGrp="1"/>
          </p:cNvSpPr>
          <p:nvPr>
            <p:ph type="sldNum" sz="quarter" idx="5"/>
          </p:nvPr>
        </p:nvSpPr>
        <p:spPr/>
        <p:txBody>
          <a:bodyPr/>
          <a:lstStyle/>
          <a:p>
            <a:fld id="{5702EB6B-6CDB-4A9F-9F55-7F83BFA5AFB4}" type="slidenum">
              <a:rPr lang="en-GB" smtClean="0"/>
              <a:t>24</a:t>
            </a:fld>
            <a:endParaRPr lang="en-GB"/>
          </a:p>
        </p:txBody>
      </p:sp>
    </p:spTree>
    <p:extLst>
      <p:ext uri="{BB962C8B-B14F-4D97-AF65-F5344CB8AC3E}">
        <p14:creationId xmlns:p14="http://schemas.microsoft.com/office/powerpoint/2010/main" val="255806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What are your next steps?</a:t>
            </a:r>
          </a:p>
          <a:p>
            <a:r>
              <a:rPr lang="en-GB" dirty="0"/>
              <a:t>NICE recommends atorvastatin </a:t>
            </a:r>
            <a:r>
              <a:rPr lang="en-GB" b="1" dirty="0"/>
              <a:t>20 mg daily</a:t>
            </a:r>
            <a:r>
              <a:rPr lang="en-GB" dirty="0"/>
              <a:t> for primary prevention if QRISK ≥10%.</a:t>
            </a:r>
          </a:p>
          <a:p>
            <a:r>
              <a:rPr lang="en-GB" dirty="0"/>
              <a:t>Discuss shared decision-making and lifestyle modification before and alongside treatment.</a:t>
            </a:r>
          </a:p>
          <a:p>
            <a:r>
              <a:rPr lang="en-GB" dirty="0"/>
              <a:t>Consider follow-up lipids at 3 months aiming for ≥40% LDL-C reduction.</a:t>
            </a:r>
          </a:p>
          <a:p>
            <a:r>
              <a:rPr lang="en-GB" dirty="0"/>
              <a:t>Address adherence, alcohol intake, and OTC product interactions.</a:t>
            </a:r>
          </a:p>
          <a:p>
            <a:r>
              <a:rPr lang="en-GB" dirty="0"/>
              <a:t>She is concerned about his risk of dementia with taking statins </a:t>
            </a:r>
          </a:p>
          <a:p>
            <a:endParaRPr lang="en-GB" dirty="0"/>
          </a:p>
        </p:txBody>
      </p:sp>
      <p:sp>
        <p:nvSpPr>
          <p:cNvPr id="4" name="Slide Number Placeholder 3"/>
          <p:cNvSpPr>
            <a:spLocks noGrp="1"/>
          </p:cNvSpPr>
          <p:nvPr>
            <p:ph type="sldNum" sz="quarter" idx="5"/>
          </p:nvPr>
        </p:nvSpPr>
        <p:spPr/>
        <p:txBody>
          <a:bodyPr/>
          <a:lstStyle/>
          <a:p>
            <a:fld id="{0447C3AE-2C2F-4C3C-9B41-5A2A930D7F39}" type="slidenum">
              <a:rPr lang="en-GB" smtClean="0"/>
              <a:t>30</a:t>
            </a:fld>
            <a:endParaRPr lang="en-GB"/>
          </a:p>
        </p:txBody>
      </p:sp>
    </p:spTree>
    <p:extLst>
      <p:ext uri="{BB962C8B-B14F-4D97-AF65-F5344CB8AC3E}">
        <p14:creationId xmlns:p14="http://schemas.microsoft.com/office/powerpoint/2010/main" val="407322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Atherosclerosis is the build up of fatty material (atheroma) inside your arteries. It is a progressive, multifactorial inflammatory and </a:t>
            </a:r>
            <a:r>
              <a:rPr lang="en-GB" dirty="0" err="1"/>
              <a:t>dyslipidemic</a:t>
            </a:r>
            <a:r>
              <a:rPr lang="en-GB" dirty="0"/>
              <a:t> disease, responsible for the majority of CVD. Growth of lesions is predominantly via lipid accumulation, which increases more in the third and fourth decade of life. Unstable or </a:t>
            </a:r>
            <a:r>
              <a:rPr lang="en-GB" dirty="0" err="1"/>
              <a:t>unptured</a:t>
            </a:r>
            <a:r>
              <a:rPr lang="en-GB" dirty="0"/>
              <a:t> plaque blocks blood flow, increasing the risk of cardiovascular events such as MI. </a:t>
            </a:r>
          </a:p>
          <a:p>
            <a:endParaRPr lang="en-GB" dirty="0"/>
          </a:p>
          <a:p>
            <a:r>
              <a:rPr lang="en-GB" dirty="0"/>
              <a:t>Build up of plaque occurs predominantly throughout your second and third decade of life (30s and 40s) – therefore it can be imperative to catch patients deemed at high risk to help prevent the burden of an event. </a:t>
            </a:r>
          </a:p>
        </p:txBody>
      </p:sp>
      <p:sp>
        <p:nvSpPr>
          <p:cNvPr id="4" name="Slide Number Placeholder 3"/>
          <p:cNvSpPr>
            <a:spLocks noGrp="1"/>
          </p:cNvSpPr>
          <p:nvPr>
            <p:ph type="sldNum" sz="quarter" idx="5"/>
          </p:nvPr>
        </p:nvSpPr>
        <p:spPr/>
        <p:txBody>
          <a:bodyPr/>
          <a:lstStyle/>
          <a:p>
            <a:fld id="{5702EB6B-6CDB-4A9F-9F55-7F83BFA5AFB4}" type="slidenum">
              <a:rPr lang="en-GB" smtClean="0"/>
              <a:t>3</a:t>
            </a:fld>
            <a:endParaRPr lang="en-GB"/>
          </a:p>
        </p:txBody>
      </p:sp>
    </p:spTree>
    <p:extLst>
      <p:ext uri="{BB962C8B-B14F-4D97-AF65-F5344CB8AC3E}">
        <p14:creationId xmlns:p14="http://schemas.microsoft.com/office/powerpoint/2010/main" val="1923075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Secondary prevention </a:t>
            </a:r>
          </a:p>
          <a:p>
            <a:r>
              <a:rPr lang="en-GB" dirty="0"/>
              <a:t>What is her target LDL? </a:t>
            </a:r>
            <a:r>
              <a:rPr lang="en-GB" dirty="0" err="1"/>
              <a:t>Whats</a:t>
            </a:r>
            <a:r>
              <a:rPr lang="en-GB" dirty="0"/>
              <a:t> her target BP? </a:t>
            </a:r>
          </a:p>
          <a:p>
            <a:r>
              <a:rPr lang="en-GB" dirty="0"/>
              <a:t>She is complaining of muscle aches and pains – how do you manage this?</a:t>
            </a:r>
          </a:p>
          <a:p>
            <a:r>
              <a:rPr lang="en-GB" dirty="0"/>
              <a:t>What additional tests may you consider?</a:t>
            </a:r>
          </a:p>
          <a:p>
            <a:r>
              <a:rPr lang="en-GB" dirty="0"/>
              <a:t>What lifestyle advice would you give?</a:t>
            </a:r>
          </a:p>
        </p:txBody>
      </p:sp>
      <p:sp>
        <p:nvSpPr>
          <p:cNvPr id="4" name="Slide Number Placeholder 3"/>
          <p:cNvSpPr>
            <a:spLocks noGrp="1"/>
          </p:cNvSpPr>
          <p:nvPr>
            <p:ph type="sldNum" sz="quarter" idx="5"/>
          </p:nvPr>
        </p:nvSpPr>
        <p:spPr/>
        <p:txBody>
          <a:bodyPr/>
          <a:lstStyle/>
          <a:p>
            <a:fld id="{0447C3AE-2C2F-4C3C-9B41-5A2A930D7F39}" type="slidenum">
              <a:rPr lang="en-GB" smtClean="0"/>
              <a:t>33</a:t>
            </a:fld>
            <a:endParaRPr lang="en-GB"/>
          </a:p>
        </p:txBody>
      </p:sp>
    </p:spTree>
    <p:extLst>
      <p:ext uri="{BB962C8B-B14F-4D97-AF65-F5344CB8AC3E}">
        <p14:creationId xmlns:p14="http://schemas.microsoft.com/office/powerpoint/2010/main" val="1702576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Lifestyle? </a:t>
            </a:r>
            <a:r>
              <a:rPr kumimoji="0" lang="en-US" altLang="en-US" sz="1200" b="0" i="0" u="none" strike="noStrike" cap="none" normalizeH="0" baseline="0" dirty="0">
                <a:ln>
                  <a:noFill/>
                </a:ln>
                <a:solidFill>
                  <a:schemeClr val="tx1"/>
                </a:solidFill>
                <a:effectLst/>
                <a:latin typeface="Arial" panose="020B0604020202020204" pitchFamily="34" charset="0"/>
              </a:rPr>
              <a:t>high salt intake -</a:t>
            </a:r>
            <a:r>
              <a:rPr kumimoji="0" lang="en-US" altLang="en-US" sz="12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 what impact does this have on BP?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Check adherence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Next steps – Spiro with close monitoring of U&amp;E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Consider </a:t>
            </a:r>
            <a:r>
              <a:rPr kumimoji="0" lang="en-US" altLang="en-US" sz="1200" b="0" i="0" u="none" strike="noStrike" cap="none" normalizeH="0" baseline="0" dirty="0" err="1">
                <a:ln>
                  <a:noFill/>
                </a:ln>
                <a:solidFill>
                  <a:schemeClr val="tx1"/>
                </a:solidFill>
                <a:effectLst/>
                <a:latin typeface="Arial" panose="020B0604020202020204" pitchFamily="34" charset="0"/>
                <a:sym typeface="Wingdings" panose="05000000000000000000" pitchFamily="2" charset="2"/>
              </a:rPr>
              <a:t>uACR</a:t>
            </a:r>
            <a:r>
              <a:rPr kumimoji="0" lang="en-US" altLang="en-US" sz="12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 and SGLT2i for CKD if signs of </a:t>
            </a:r>
            <a:r>
              <a:rPr kumimoji="0" lang="en-US" altLang="en-US" sz="1200" b="0" i="0" u="none" strike="noStrike" cap="none" normalizeH="0" baseline="0" dirty="0" err="1">
                <a:ln>
                  <a:noFill/>
                </a:ln>
                <a:solidFill>
                  <a:schemeClr val="tx1"/>
                </a:solidFill>
                <a:effectLst/>
                <a:latin typeface="Arial" panose="020B0604020202020204" pitchFamily="34" charset="0"/>
                <a:sym typeface="Wingdings" panose="05000000000000000000" pitchFamily="2" charset="2"/>
              </a:rPr>
              <a:t>proteinurea</a:t>
            </a:r>
            <a:endParaRPr kumimoji="0" lang="en-US" altLang="en-US" sz="12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447C3AE-2C2F-4C3C-9B41-5A2A930D7F39}" type="slidenum">
              <a:rPr lang="en-GB" smtClean="0"/>
              <a:t>36</a:t>
            </a:fld>
            <a:endParaRPr lang="en-GB"/>
          </a:p>
        </p:txBody>
      </p:sp>
    </p:spTree>
    <p:extLst>
      <p:ext uri="{BB962C8B-B14F-4D97-AF65-F5344CB8AC3E}">
        <p14:creationId xmlns:p14="http://schemas.microsoft.com/office/powerpoint/2010/main" val="7656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Raised ALP can be a sign of congestion</a:t>
            </a:r>
            <a:br>
              <a:rPr lang="en-GB" dirty="0"/>
            </a:br>
            <a:r>
              <a:rPr lang="en-GB" dirty="0" err="1"/>
              <a:t>uACR</a:t>
            </a:r>
            <a:r>
              <a:rPr lang="en-GB" dirty="0"/>
              <a:t> to be requested</a:t>
            </a:r>
            <a:br>
              <a:rPr lang="en-GB" dirty="0"/>
            </a:br>
            <a:r>
              <a:rPr lang="en-GB" dirty="0"/>
              <a:t>SGLT2i </a:t>
            </a:r>
            <a:br>
              <a:rPr lang="en-GB" dirty="0"/>
            </a:br>
            <a:r>
              <a:rPr lang="en-GB" dirty="0"/>
              <a:t>Consider change of ramipril to Entresto (SI – discuss with HF team). Consider introduction of MRA as BP tolerates. Check for signs of worsening HF ?uptitration of furosemide for a short course</a:t>
            </a:r>
            <a:br>
              <a:rPr lang="en-GB" dirty="0"/>
            </a:br>
            <a:r>
              <a:rPr lang="en-GB" dirty="0"/>
              <a:t>Cardiac rehabilitation </a:t>
            </a:r>
          </a:p>
        </p:txBody>
      </p:sp>
      <p:sp>
        <p:nvSpPr>
          <p:cNvPr id="4" name="Slide Number Placeholder 3"/>
          <p:cNvSpPr>
            <a:spLocks noGrp="1"/>
          </p:cNvSpPr>
          <p:nvPr>
            <p:ph type="sldNum" sz="quarter" idx="5"/>
          </p:nvPr>
        </p:nvSpPr>
        <p:spPr/>
        <p:txBody>
          <a:bodyPr/>
          <a:lstStyle/>
          <a:p>
            <a:fld id="{0447C3AE-2C2F-4C3C-9B41-5A2A930D7F39}" type="slidenum">
              <a:rPr lang="en-GB" smtClean="0"/>
              <a:t>38</a:t>
            </a:fld>
            <a:endParaRPr lang="en-GB"/>
          </a:p>
        </p:txBody>
      </p:sp>
    </p:spTree>
    <p:extLst>
      <p:ext uri="{BB962C8B-B14F-4D97-AF65-F5344CB8AC3E}">
        <p14:creationId xmlns:p14="http://schemas.microsoft.com/office/powerpoint/2010/main" val="890012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47C3AE-2C2F-4C3C-9B41-5A2A930D7F39}" type="slidenum">
              <a:rPr lang="en-GB" smtClean="0"/>
              <a:t>40</a:t>
            </a:fld>
            <a:endParaRPr lang="en-GB"/>
          </a:p>
        </p:txBody>
      </p:sp>
    </p:spTree>
    <p:extLst>
      <p:ext uri="{BB962C8B-B14F-4D97-AF65-F5344CB8AC3E}">
        <p14:creationId xmlns:p14="http://schemas.microsoft.com/office/powerpoint/2010/main" val="36259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ND - Many components to a lipid profile, hence taking just a total cholesterol reading is not enough – difficult to know what to target</a:t>
            </a:r>
          </a:p>
          <a:p>
            <a:r>
              <a:rPr lang="en-GB" dirty="0"/>
              <a:t>Lipid profiles do not need to be fasting anymore when taken (though it will be more accurate). If raised TG, then to consider repeat lipid profile. If still raised, then can look to action. </a:t>
            </a:r>
          </a:p>
          <a:p>
            <a:r>
              <a:rPr lang="en-GB" dirty="0"/>
              <a:t>If TG &gt;10mmol/L, at risk of acute pancreatitis </a:t>
            </a:r>
          </a:p>
          <a:p>
            <a:r>
              <a:rPr lang="en-GB" dirty="0"/>
              <a:t>Always need baseline HbA1c, TFTs, liver profile before interpreting lipid profile – helps exclude any secondary causes and manage any other factors affecting lipids. </a:t>
            </a:r>
          </a:p>
          <a:p>
            <a:r>
              <a:rPr lang="en-GB" dirty="0"/>
              <a:t>If TG &gt;4.5, a lab will not be able to tell you LDL (</a:t>
            </a:r>
            <a:r>
              <a:rPr lang="en-GB" dirty="0" err="1"/>
              <a:t>Friedewald</a:t>
            </a:r>
            <a:r>
              <a:rPr lang="en-GB" dirty="0"/>
              <a:t> Equation - LDL-C = TC – HDL – TG/5) . Newer equation available called Sampson equation – where you can calculate LDL-C when TG are up to 9.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85A29-C5B9-41E2-BD49-241BAF058E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25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Some which are more easily managed – highlighted in red. Lipid profile will get better once risk factors managed.</a:t>
            </a:r>
          </a:p>
          <a:p>
            <a:r>
              <a:rPr lang="en-GB" dirty="0"/>
              <a:t>Nephrotic syndrome – usually need to manage underlying issues e.g. fluid retention, proteinuria etc… </a:t>
            </a:r>
          </a:p>
          <a:p>
            <a:r>
              <a:rPr lang="en-GB" dirty="0"/>
              <a:t>Patients with hypothyroidism for an extended period of time, will tend to have a higher cholesterol level. </a:t>
            </a:r>
          </a:p>
          <a:p>
            <a:r>
              <a:rPr lang="en-GB" dirty="0"/>
              <a:t>Those with hypothyroid have a higher risk of side effects from statin as well (sometimes will see HIS more cautiously because of this).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85A29-C5B9-41E2-BD49-241BAF058E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1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ND</a:t>
            </a:r>
          </a:p>
        </p:txBody>
      </p:sp>
      <p:sp>
        <p:nvSpPr>
          <p:cNvPr id="4" name="Slide Number Placeholder 3"/>
          <p:cNvSpPr>
            <a:spLocks noGrp="1"/>
          </p:cNvSpPr>
          <p:nvPr>
            <p:ph type="sldNum" sz="quarter" idx="5"/>
          </p:nvPr>
        </p:nvSpPr>
        <p:spPr/>
        <p:txBody>
          <a:bodyPr/>
          <a:lstStyle/>
          <a:p>
            <a:fld id="{5702EB6B-6CDB-4A9F-9F55-7F83BFA5AFB4}" type="slidenum">
              <a:rPr lang="en-GB" smtClean="0"/>
              <a:t>6</a:t>
            </a:fld>
            <a:endParaRPr lang="en-GB"/>
          </a:p>
        </p:txBody>
      </p:sp>
    </p:spTree>
    <p:extLst>
      <p:ext uri="{BB962C8B-B14F-4D97-AF65-F5344CB8AC3E}">
        <p14:creationId xmlns:p14="http://schemas.microsoft.com/office/powerpoint/2010/main" val="356871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Local guideline (on GP Gateway an APC)</a:t>
            </a:r>
            <a:br>
              <a:rPr lang="en-GB" dirty="0"/>
            </a:br>
            <a:endParaRPr lang="en-GB" dirty="0"/>
          </a:p>
          <a:p>
            <a:r>
              <a:rPr lang="en-GB" dirty="0"/>
              <a:t>NICE guidance is to reduce non-HDL to at least 40% from baseline for primary prevention. Non-HDLC  can a good indicator, as it incorporates both LDL-C and trigs (so can be a good indicator of overall residual CVD risk) - however where possible request a full lipid profile to obtain an LDL-C reading. We know that LDL-C is directly linked to for plaque progression, so this can give an indicator of how best to uptitrate therapies</a:t>
            </a:r>
          </a:p>
        </p:txBody>
      </p:sp>
      <p:sp>
        <p:nvSpPr>
          <p:cNvPr id="4" name="Slide Number Placeholder 3"/>
          <p:cNvSpPr>
            <a:spLocks noGrp="1"/>
          </p:cNvSpPr>
          <p:nvPr>
            <p:ph type="sldNum" sz="quarter" idx="5"/>
          </p:nvPr>
        </p:nvSpPr>
        <p:spPr/>
        <p:txBody>
          <a:bodyPr/>
          <a:lstStyle/>
          <a:p>
            <a:fld id="{5702EB6B-6CDB-4A9F-9F55-7F83BFA5AFB4}" type="slidenum">
              <a:rPr lang="en-GB" smtClean="0"/>
              <a:t>7</a:t>
            </a:fld>
            <a:endParaRPr lang="en-GB"/>
          </a:p>
        </p:txBody>
      </p:sp>
    </p:spTree>
    <p:extLst>
      <p:ext uri="{BB962C8B-B14F-4D97-AF65-F5344CB8AC3E}">
        <p14:creationId xmlns:p14="http://schemas.microsoft.com/office/powerpoint/2010/main" val="140098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MENTI</a:t>
            </a:r>
          </a:p>
        </p:txBody>
      </p:sp>
      <p:sp>
        <p:nvSpPr>
          <p:cNvPr id="4" name="Slide Number Placeholder 3"/>
          <p:cNvSpPr>
            <a:spLocks noGrp="1"/>
          </p:cNvSpPr>
          <p:nvPr>
            <p:ph type="sldNum" sz="quarter" idx="5"/>
          </p:nvPr>
        </p:nvSpPr>
        <p:spPr/>
        <p:txBody>
          <a:bodyPr/>
          <a:lstStyle/>
          <a:p>
            <a:fld id="{0447C3AE-2C2F-4C3C-9B41-5A2A930D7F39}" type="slidenum">
              <a:rPr lang="en-GB" smtClean="0"/>
              <a:t>10</a:t>
            </a:fld>
            <a:endParaRPr lang="en-GB"/>
          </a:p>
        </p:txBody>
      </p:sp>
    </p:spTree>
    <p:extLst>
      <p:ext uri="{BB962C8B-B14F-4D97-AF65-F5344CB8AC3E}">
        <p14:creationId xmlns:p14="http://schemas.microsoft.com/office/powerpoint/2010/main" val="104642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02EB6B-6CDB-4A9F-9F55-7F83BFA5AFB4}" type="slidenum">
              <a:rPr lang="en-GB" smtClean="0"/>
              <a:t>11</a:t>
            </a:fld>
            <a:endParaRPr lang="en-GB"/>
          </a:p>
        </p:txBody>
      </p:sp>
    </p:spTree>
    <p:extLst>
      <p:ext uri="{BB962C8B-B14F-4D97-AF65-F5344CB8AC3E}">
        <p14:creationId xmlns:p14="http://schemas.microsoft.com/office/powerpoint/2010/main" val="166653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ND</a:t>
            </a:r>
          </a:p>
        </p:txBody>
      </p:sp>
      <p:sp>
        <p:nvSpPr>
          <p:cNvPr id="4" name="Slide Number Placeholder 3"/>
          <p:cNvSpPr>
            <a:spLocks noGrp="1"/>
          </p:cNvSpPr>
          <p:nvPr>
            <p:ph type="sldNum" sz="quarter" idx="5"/>
          </p:nvPr>
        </p:nvSpPr>
        <p:spPr/>
        <p:txBody>
          <a:bodyPr/>
          <a:lstStyle/>
          <a:p>
            <a:fld id="{5702EB6B-6CDB-4A9F-9F55-7F83BFA5AFB4}" type="slidenum">
              <a:rPr lang="en-GB" smtClean="0"/>
              <a:t>13</a:t>
            </a:fld>
            <a:endParaRPr lang="en-GB"/>
          </a:p>
        </p:txBody>
      </p:sp>
    </p:spTree>
    <p:extLst>
      <p:ext uri="{BB962C8B-B14F-4D97-AF65-F5344CB8AC3E}">
        <p14:creationId xmlns:p14="http://schemas.microsoft.com/office/powerpoint/2010/main" val="188416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23BBB0E-1A42-4181-9702-C296892A9E17}" type="datetimeFigureOut">
              <a:rPr lang="en-GB" smtClean="0"/>
              <a:t>25/11/2025</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EACF830-1626-42F1-8658-B6E5FD628657}"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16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3BBB0E-1A42-4181-9702-C296892A9E17}"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ACF830-1626-42F1-8658-B6E5FD628657}" type="slidenum">
              <a:rPr lang="en-GB" smtClean="0"/>
              <a:t>‹#›</a:t>
            </a:fld>
            <a:endParaRPr lang="en-GB"/>
          </a:p>
        </p:txBody>
      </p:sp>
    </p:spTree>
    <p:extLst>
      <p:ext uri="{BB962C8B-B14F-4D97-AF65-F5344CB8AC3E}">
        <p14:creationId xmlns:p14="http://schemas.microsoft.com/office/powerpoint/2010/main" val="203707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3BBB0E-1A42-4181-9702-C296892A9E17}"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ACF830-1626-42F1-8658-B6E5FD628657}" type="slidenum">
              <a:rPr lang="en-GB" smtClean="0"/>
              <a:t>‹#›</a:t>
            </a:fld>
            <a:endParaRPr lang="en-GB"/>
          </a:p>
        </p:txBody>
      </p:sp>
    </p:spTree>
    <p:extLst>
      <p:ext uri="{BB962C8B-B14F-4D97-AF65-F5344CB8AC3E}">
        <p14:creationId xmlns:p14="http://schemas.microsoft.com/office/powerpoint/2010/main" val="410204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3BBB0E-1A42-4181-9702-C296892A9E17}"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ACF830-1626-42F1-8658-B6E5FD628657}" type="slidenum">
              <a:rPr lang="en-GB" smtClean="0"/>
              <a:t>‹#›</a:t>
            </a:fld>
            <a:endParaRPr lang="en-GB"/>
          </a:p>
        </p:txBody>
      </p:sp>
    </p:spTree>
    <p:extLst>
      <p:ext uri="{BB962C8B-B14F-4D97-AF65-F5344CB8AC3E}">
        <p14:creationId xmlns:p14="http://schemas.microsoft.com/office/powerpoint/2010/main" val="384900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GB"/>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23BBB0E-1A42-4181-9702-C296892A9E17}" type="datetimeFigureOut">
              <a:rPr lang="en-GB" smtClean="0"/>
              <a:t>25/11/2025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ACF830-1626-42F1-8658-B6E5FD628657}"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59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23BBB0E-1A42-4181-9702-C296892A9E17}" type="datetimeFigureOut">
              <a:rPr lang="en-GB" smtClean="0"/>
              <a:t>25/11/2025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ACF830-1626-42F1-8658-B6E5FD628657}" type="slidenum">
              <a:rPr lang="en-GB" smtClean="0"/>
              <a:t>‹#›</a:t>
            </a:fld>
            <a:endParaRPr lang="en-GB"/>
          </a:p>
        </p:txBody>
      </p:sp>
    </p:spTree>
    <p:extLst>
      <p:ext uri="{BB962C8B-B14F-4D97-AF65-F5344CB8AC3E}">
        <p14:creationId xmlns:p14="http://schemas.microsoft.com/office/powerpoint/2010/main" val="209767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23BBB0E-1A42-4181-9702-C296892A9E17}" type="datetimeFigureOut">
              <a:rPr lang="en-GB" smtClean="0"/>
              <a:t>25/11/2025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ACF830-1626-42F1-8658-B6E5FD628657}" type="slidenum">
              <a:rPr lang="en-GB" smtClean="0"/>
              <a:t>‹#›</a:t>
            </a:fld>
            <a:endParaRPr lang="en-GB"/>
          </a:p>
        </p:txBody>
      </p:sp>
    </p:spTree>
    <p:extLst>
      <p:ext uri="{BB962C8B-B14F-4D97-AF65-F5344CB8AC3E}">
        <p14:creationId xmlns:p14="http://schemas.microsoft.com/office/powerpoint/2010/main" val="140701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23BBB0E-1A42-4181-9702-C296892A9E17}" type="datetimeFigureOut">
              <a:rPr lang="en-GB" smtClean="0"/>
              <a:t>25/11/2025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ACF830-1626-42F1-8658-B6E5FD628657}" type="slidenum">
              <a:rPr lang="en-GB" smtClean="0"/>
              <a:t>‹#›</a:t>
            </a:fld>
            <a:endParaRPr lang="en-GB"/>
          </a:p>
        </p:txBody>
      </p:sp>
    </p:spTree>
    <p:extLst>
      <p:ext uri="{BB962C8B-B14F-4D97-AF65-F5344CB8AC3E}">
        <p14:creationId xmlns:p14="http://schemas.microsoft.com/office/powerpoint/2010/main" val="353650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BBB0E-1A42-4181-9702-C296892A9E17}" type="datetimeFigureOut">
              <a:rPr lang="en-GB" smtClean="0"/>
              <a:t>25/11/2025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ACF830-1626-42F1-8658-B6E5FD628657}" type="slidenum">
              <a:rPr lang="en-GB" smtClean="0"/>
              <a:t>‹#›</a:t>
            </a:fld>
            <a:endParaRPr lang="en-GB"/>
          </a:p>
        </p:txBody>
      </p:sp>
    </p:spTree>
    <p:extLst>
      <p:ext uri="{BB962C8B-B14F-4D97-AF65-F5344CB8AC3E}">
        <p14:creationId xmlns:p14="http://schemas.microsoft.com/office/powerpoint/2010/main" val="400666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GB"/>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23BBB0E-1A42-4181-9702-C296892A9E17}" type="datetimeFigureOut">
              <a:rPr lang="en-GB" smtClean="0"/>
              <a:t>25/11/2025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ACF830-1626-42F1-8658-B6E5FD628657}" type="slidenum">
              <a:rPr lang="en-GB" smtClean="0"/>
              <a:t>‹#›</a:t>
            </a:fld>
            <a:endParaRPr lang="en-GB"/>
          </a:p>
        </p:txBody>
      </p:sp>
    </p:spTree>
    <p:extLst>
      <p:ext uri="{BB962C8B-B14F-4D97-AF65-F5344CB8AC3E}">
        <p14:creationId xmlns:p14="http://schemas.microsoft.com/office/powerpoint/2010/main" val="354673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23BBB0E-1A42-4181-9702-C296892A9E17}" type="datetimeFigureOut">
              <a:rPr lang="en-GB" smtClean="0"/>
              <a:t>25/11/2025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ACF830-1626-42F1-8658-B6E5FD628657}" type="slidenum">
              <a:rPr lang="en-GB" smtClean="0"/>
              <a:t>‹#›</a:t>
            </a:fld>
            <a:endParaRPr lang="en-GB"/>
          </a:p>
        </p:txBody>
      </p:sp>
    </p:spTree>
    <p:extLst>
      <p:ext uri="{BB962C8B-B14F-4D97-AF65-F5344CB8AC3E}">
        <p14:creationId xmlns:p14="http://schemas.microsoft.com/office/powerpoint/2010/main" val="14461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23BBB0E-1A42-4181-9702-C296892A9E17}" type="datetimeFigureOut">
              <a:rPr lang="en-GB" smtClean="0"/>
              <a:t>25/11/2025</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EACF830-1626-42F1-8658-B6E5FD628657}" type="slidenum">
              <a:rPr lang="en-GB" smtClean="0"/>
              <a:t>‹#›</a:t>
            </a:fld>
            <a:endParaRPr lang="en-GB"/>
          </a:p>
        </p:txBody>
      </p:sp>
    </p:spTree>
    <p:extLst>
      <p:ext uri="{BB962C8B-B14F-4D97-AF65-F5344CB8AC3E}">
        <p14:creationId xmlns:p14="http://schemas.microsoft.com/office/powerpoint/2010/main" val="4197084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scardio.org/Guidelines/Clinical-Practice-Guidelines/Focused-Update-on-Dyslipidaemia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42140.pcdn.co/wp-content/uploads/Cholesterol-Framework-Jan-2024-Version-10-1.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42140.pcdn.co/wp-content/uploads/Cholesterol-Framework-Jan-2024-Version-10-1.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ngland.nhs.uk/aac/publication/statin-intolerance-pathway/"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ks.nice.org.uk/topics/lipid-modification-cvd-prevention/management/secondary-prevention-of-cvd/" TargetMode="External"/><Relationship Id="rId2" Type="http://schemas.openxmlformats.org/officeDocument/2006/relationships/hyperlink" Target="https://www.escardio.org/Guidelines/Clinical-Practice-Guidelines/Focused-Update-on-Dyslipidaemias" TargetMode="External"/><Relationship Id="rId1" Type="http://schemas.openxmlformats.org/officeDocument/2006/relationships/slideLayout" Target="../slideLayouts/slideLayout2.xml"/><Relationship Id="rId4" Type="http://schemas.openxmlformats.org/officeDocument/2006/relationships/hyperlink" Target="https://www.covwarkformulary.nhs.uk/docs/chapter02/CG043-CW%20Lipid%20Management%20Guideline.pdf?UNLID=591292662024251044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ks.nice.org.uk/topics/lipid-modification-cvd-prevention/management/secondary-prevention-of-cvd/" TargetMode="External"/><Relationship Id="rId2" Type="http://schemas.openxmlformats.org/officeDocument/2006/relationships/hyperlink" Target="https://www.escardio.org/Guidelines/Clinical-Practice-Guidelines/Focused-Update-on-Dyslipidaemias" TargetMode="External"/><Relationship Id="rId1" Type="http://schemas.openxmlformats.org/officeDocument/2006/relationships/slideLayout" Target="../slideLayouts/slideLayout2.xml"/><Relationship Id="rId5" Type="http://schemas.openxmlformats.org/officeDocument/2006/relationships/hyperlink" Target="https://www.escardio.org/Guidelines/Clinical-Practice-Guidelines/Acute-Coronary-Syndromes-ACS-Guidelines" TargetMode="External"/><Relationship Id="rId4" Type="http://schemas.openxmlformats.org/officeDocument/2006/relationships/hyperlink" Target="https://www.covwarkformulary.nhs.uk/docs/chapter02/CG043-CW%20Lipid%20Management%20Guideline.pdf?UNLID=5912926620242510447"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bihs.org.uk/" TargetMode="External"/><Relationship Id="rId2" Type="http://schemas.openxmlformats.org/officeDocument/2006/relationships/hyperlink" Target="https://www.nice.org.uk/guidance/ng13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ice.org.uk/guidance/ng106" TargetMode="External"/><Relationship Id="rId2" Type="http://schemas.openxmlformats.org/officeDocument/2006/relationships/hyperlink" Target="https://www.covwarkformulary.nhs.uk/docs/chapter02/CG047-CW%20Management%20of%20Chronic%20Heart%20Failure%20guidance%20short%20version.pdf?UNLID=25486810520255132757" TargetMode="External"/><Relationship Id="rId1" Type="http://schemas.openxmlformats.org/officeDocument/2006/relationships/slideLayout" Target="../slideLayouts/slideLayout2.xml"/><Relationship Id="rId5" Type="http://schemas.openxmlformats.org/officeDocument/2006/relationships/hyperlink" Target="https://pumpingmarvellous.org/" TargetMode="External"/><Relationship Id="rId4" Type="http://schemas.openxmlformats.org/officeDocument/2006/relationships/hyperlink" Target="https://academic.oup.com/eurheartj/article/44/37/3627/724629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oventryrugbygpgateway.nhs.uk/pages/familial-hypercholesterolaemia-service/#:~:text=About%20the%20West%20Midlands%20Familial%20Hypercholesterolaemia%20Service%20(WMFHS)&amp;text=Familial%20Hypercholesterolaemia%20(FH)%20is%20a,disease%20and%20possibly%20early%20death." TargetMode="External"/><Relationship Id="rId2" Type="http://schemas.openxmlformats.org/officeDocument/2006/relationships/hyperlink" Target="https://www.nice.org.uk/guidance/cg71" TargetMode="External"/><Relationship Id="rId1" Type="http://schemas.openxmlformats.org/officeDocument/2006/relationships/slideLayout" Target="../slideLayouts/slideLayout2.xml"/><Relationship Id="rId4" Type="http://schemas.openxmlformats.org/officeDocument/2006/relationships/hyperlink" Target="https://fhwalescriteria.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458C-9344-9878-59FA-1CE37D4F3F30}"/>
              </a:ext>
            </a:extLst>
          </p:cNvPr>
          <p:cNvSpPr>
            <a:spLocks noGrp="1"/>
          </p:cNvSpPr>
          <p:nvPr>
            <p:ph type="ctrTitle"/>
          </p:nvPr>
        </p:nvSpPr>
        <p:spPr/>
        <p:txBody>
          <a:bodyPr>
            <a:normAutofit fontScale="90000"/>
          </a:bodyPr>
          <a:lstStyle/>
          <a:p>
            <a:r>
              <a:rPr lang="en-GB" b="1" dirty="0"/>
              <a:t>CVD Prevention – A focus on lipid management</a:t>
            </a:r>
            <a:br>
              <a:rPr lang="en-GB" dirty="0"/>
            </a:br>
            <a:endParaRPr lang="en-GB" dirty="0"/>
          </a:p>
        </p:txBody>
      </p:sp>
      <p:sp>
        <p:nvSpPr>
          <p:cNvPr id="3" name="Subtitle 2">
            <a:extLst>
              <a:ext uri="{FF2B5EF4-FFF2-40B4-BE49-F238E27FC236}">
                <a16:creationId xmlns:a16="http://schemas.microsoft.com/office/drawing/2014/main" id="{42A990D3-BA1F-3DD7-E9B8-CB5506F2681F}"/>
              </a:ext>
            </a:extLst>
          </p:cNvPr>
          <p:cNvSpPr>
            <a:spLocks noGrp="1"/>
          </p:cNvSpPr>
          <p:nvPr>
            <p:ph type="subTitle" idx="1"/>
          </p:nvPr>
        </p:nvSpPr>
        <p:spPr/>
        <p:txBody>
          <a:bodyPr/>
          <a:lstStyle/>
          <a:p>
            <a:r>
              <a:rPr lang="en-GB" dirty="0"/>
              <a:t>Dr. Sheraz Nazir – Consultant Cardiologist, UHCW</a:t>
            </a:r>
          </a:p>
          <a:p>
            <a:r>
              <a:rPr lang="en-GB" dirty="0"/>
              <a:t>Niharika Duggal – Specialist Pharmacist - Cardiology, UHCW </a:t>
            </a:r>
          </a:p>
          <a:p>
            <a:endParaRPr lang="en-GB" dirty="0"/>
          </a:p>
        </p:txBody>
      </p:sp>
    </p:spTree>
    <p:extLst>
      <p:ext uri="{BB962C8B-B14F-4D97-AF65-F5344CB8AC3E}">
        <p14:creationId xmlns:p14="http://schemas.microsoft.com/office/powerpoint/2010/main" val="270929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B1A8-D678-FA2D-C008-1E321923284F}"/>
              </a:ext>
            </a:extLst>
          </p:cNvPr>
          <p:cNvSpPr>
            <a:spLocks noGrp="1"/>
          </p:cNvSpPr>
          <p:nvPr>
            <p:ph type="title"/>
          </p:nvPr>
        </p:nvSpPr>
        <p:spPr>
          <a:xfrm>
            <a:off x="1158240" y="2368061"/>
            <a:ext cx="9875520" cy="1356360"/>
          </a:xfrm>
        </p:spPr>
        <p:txBody>
          <a:bodyPr/>
          <a:lstStyle/>
          <a:p>
            <a:r>
              <a:rPr lang="en-GB" dirty="0"/>
              <a:t>Calculate your QRISK3 vs QRISK Lifetime</a:t>
            </a:r>
          </a:p>
        </p:txBody>
      </p:sp>
    </p:spTree>
    <p:extLst>
      <p:ext uri="{BB962C8B-B14F-4D97-AF65-F5344CB8AC3E}">
        <p14:creationId xmlns:p14="http://schemas.microsoft.com/office/powerpoint/2010/main" val="10221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37C7-6B2F-03A8-D027-110ADE7AFCB9}"/>
              </a:ext>
            </a:extLst>
          </p:cNvPr>
          <p:cNvSpPr>
            <a:spLocks noGrp="1"/>
          </p:cNvSpPr>
          <p:nvPr>
            <p:ph type="title"/>
          </p:nvPr>
        </p:nvSpPr>
        <p:spPr>
          <a:xfrm>
            <a:off x="1286933" y="609600"/>
            <a:ext cx="10197494" cy="1099457"/>
          </a:xfrm>
        </p:spPr>
        <p:txBody>
          <a:bodyPr>
            <a:normAutofit/>
          </a:bodyPr>
          <a:lstStyle/>
          <a:p>
            <a:r>
              <a:rPr lang="en-GB" dirty="0"/>
              <a:t>Hidden risk factors not in QRISK3</a:t>
            </a:r>
          </a:p>
        </p:txBody>
      </p:sp>
      <p:graphicFrame>
        <p:nvGraphicFramePr>
          <p:cNvPr id="89" name="Content Placeholder 2">
            <a:extLst>
              <a:ext uri="{FF2B5EF4-FFF2-40B4-BE49-F238E27FC236}">
                <a16:creationId xmlns:a16="http://schemas.microsoft.com/office/drawing/2014/main" id="{FAC20A29-1FB4-4303-62F3-1204871E9DA8}"/>
              </a:ext>
            </a:extLst>
          </p:cNvPr>
          <p:cNvGraphicFramePr>
            <a:graphicFrameLocks noGrp="1"/>
          </p:cNvGraphicFramePr>
          <p:nvPr>
            <p:ph idx="1"/>
            <p:extLst>
              <p:ext uri="{D42A27DB-BD31-4B8C-83A1-F6EECF244321}">
                <p14:modId xmlns:p14="http://schemas.microsoft.com/office/powerpoint/2010/main" val="172231701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35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graphicEl>
                                              <a:dgm id="{E72182BF-BBF7-4D7F-817B-CB499FBA02A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graphicEl>
                                              <a:dgm id="{0A7EF985-52A0-4F60-BF5C-1B6E0D825B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graphicEl>
                                              <a:dgm id="{C780B45B-8CD2-409C-A656-101A25A3842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
                                            <p:graphicEl>
                                              <a:dgm id="{79F30028-CDB2-427C-BD2D-E1B9B73DF61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graphicEl>
                                              <a:dgm id="{F9B45CDB-3E57-4B26-AF4E-B139A30B20B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
                                            <p:graphicEl>
                                              <a:dgm id="{C351B25C-7ED6-4E9F-8D1E-95EA2C1DA71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graphicEl>
                                              <a:dgm id="{224C66D4-1BDB-4F1B-ABB0-AD18FA66C25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
                                            <p:graphicEl>
                                              <a:dgm id="{59A1AF09-7745-4754-930D-AA76C2127BD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
                                            <p:graphicEl>
                                              <a:dgm id="{5705FD21-1654-4690-B2A8-3967D2FE55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9"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E539-8960-F382-84EC-DD7D5AD8805D}"/>
              </a:ext>
            </a:extLst>
          </p:cNvPr>
          <p:cNvSpPr>
            <a:spLocks noGrp="1"/>
          </p:cNvSpPr>
          <p:nvPr>
            <p:ph type="title"/>
          </p:nvPr>
        </p:nvSpPr>
        <p:spPr/>
        <p:txBody>
          <a:bodyPr/>
          <a:lstStyle/>
          <a:p>
            <a:r>
              <a:rPr lang="en-GB" dirty="0"/>
              <a:t>Considerations in females</a:t>
            </a:r>
          </a:p>
        </p:txBody>
      </p:sp>
      <p:sp>
        <p:nvSpPr>
          <p:cNvPr id="3" name="Content Placeholder 2">
            <a:extLst>
              <a:ext uri="{FF2B5EF4-FFF2-40B4-BE49-F238E27FC236}">
                <a16:creationId xmlns:a16="http://schemas.microsoft.com/office/drawing/2014/main" id="{F246C49A-2308-018D-8972-1BD353FC6A01}"/>
              </a:ext>
            </a:extLst>
          </p:cNvPr>
          <p:cNvSpPr>
            <a:spLocks noGrp="1"/>
          </p:cNvSpPr>
          <p:nvPr>
            <p:ph idx="1"/>
          </p:nvPr>
        </p:nvSpPr>
        <p:spPr/>
        <p:txBody>
          <a:bodyPr>
            <a:normAutofit lnSpcReduction="10000"/>
          </a:bodyPr>
          <a:lstStyle/>
          <a:p>
            <a:r>
              <a:rPr lang="en-GB" b="1" dirty="0"/>
              <a:t>Women of childbearing potential </a:t>
            </a:r>
          </a:p>
          <a:p>
            <a:pPr lvl="1"/>
            <a:r>
              <a:rPr lang="en-GB" dirty="0"/>
              <a:t>If planning for pregnancy, stop lipid lowering therapy at least 3 months prior to trying for conception</a:t>
            </a:r>
          </a:p>
          <a:p>
            <a:r>
              <a:rPr lang="en-GB" b="1" dirty="0"/>
              <a:t>Pregnancy </a:t>
            </a:r>
          </a:p>
          <a:p>
            <a:pPr lvl="1"/>
            <a:r>
              <a:rPr lang="en-GB" dirty="0"/>
              <a:t>Remain off lipid lowering therapy for duration of pregnancy </a:t>
            </a:r>
          </a:p>
          <a:p>
            <a:pPr lvl="1"/>
            <a:r>
              <a:rPr lang="en-GB" dirty="0"/>
              <a:t>Bile acid sequestrants can be used in some patients – however seek A&amp;G from lipid clinic</a:t>
            </a:r>
          </a:p>
          <a:p>
            <a:pPr lvl="2"/>
            <a:r>
              <a:rPr lang="en-GB" dirty="0"/>
              <a:t>Can impact absorption of folic acid and fat-soluble vitamins</a:t>
            </a:r>
          </a:p>
          <a:p>
            <a:r>
              <a:rPr lang="en-GB" b="1" dirty="0"/>
              <a:t>Breast feeding</a:t>
            </a:r>
          </a:p>
          <a:p>
            <a:pPr lvl="1"/>
            <a:r>
              <a:rPr lang="en-GB" dirty="0"/>
              <a:t>Lipid lowering therapies not for use during breast feeding</a:t>
            </a:r>
          </a:p>
          <a:p>
            <a:r>
              <a:rPr lang="en-GB" b="1" dirty="0"/>
              <a:t>Monitoring</a:t>
            </a:r>
          </a:p>
          <a:p>
            <a:pPr lvl="1"/>
            <a:r>
              <a:rPr lang="en-GB" dirty="0"/>
              <a:t>Do not routinely check lipid profiles during pregnancy </a:t>
            </a:r>
          </a:p>
          <a:p>
            <a:endParaRPr lang="en-GB" dirty="0"/>
          </a:p>
        </p:txBody>
      </p:sp>
    </p:spTree>
    <p:extLst>
      <p:ext uri="{BB962C8B-B14F-4D97-AF65-F5344CB8AC3E}">
        <p14:creationId xmlns:p14="http://schemas.microsoft.com/office/powerpoint/2010/main" val="99411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5C04-502A-F7EA-6638-07B77A457598}"/>
              </a:ext>
            </a:extLst>
          </p:cNvPr>
          <p:cNvSpPr>
            <a:spLocks noGrp="1"/>
          </p:cNvSpPr>
          <p:nvPr>
            <p:ph type="title"/>
          </p:nvPr>
        </p:nvSpPr>
        <p:spPr>
          <a:xfrm>
            <a:off x="1143000" y="156549"/>
            <a:ext cx="9875520" cy="1356360"/>
          </a:xfrm>
        </p:spPr>
        <p:txBody>
          <a:bodyPr/>
          <a:lstStyle/>
          <a:p>
            <a:r>
              <a:rPr lang="en-GB" dirty="0"/>
              <a:t>Targets for LDL-C</a:t>
            </a:r>
          </a:p>
        </p:txBody>
      </p:sp>
      <p:sp>
        <p:nvSpPr>
          <p:cNvPr id="3" name="Content Placeholder 2">
            <a:extLst>
              <a:ext uri="{FF2B5EF4-FFF2-40B4-BE49-F238E27FC236}">
                <a16:creationId xmlns:a16="http://schemas.microsoft.com/office/drawing/2014/main" id="{38BA5A79-FC9C-2F74-DB99-81550494D427}"/>
              </a:ext>
            </a:extLst>
          </p:cNvPr>
          <p:cNvSpPr>
            <a:spLocks noGrp="1"/>
          </p:cNvSpPr>
          <p:nvPr>
            <p:ph idx="1"/>
          </p:nvPr>
        </p:nvSpPr>
        <p:spPr/>
        <p:txBody>
          <a:bodyPr vert="horz" lIns="91440" tIns="45720" rIns="91440" bIns="45720" rtlCol="0" anchor="t">
            <a:normAutofit/>
          </a:bodyPr>
          <a:lstStyle/>
          <a:p>
            <a:endParaRPr lang="en-GB"/>
          </a:p>
          <a:p>
            <a:endParaRPr lang="en-GB"/>
          </a:p>
        </p:txBody>
      </p:sp>
      <p:sp>
        <p:nvSpPr>
          <p:cNvPr id="4" name="TextBox 3">
            <a:extLst>
              <a:ext uri="{FF2B5EF4-FFF2-40B4-BE49-F238E27FC236}">
                <a16:creationId xmlns:a16="http://schemas.microsoft.com/office/drawing/2014/main" id="{B2F7458B-37FC-9291-66A8-47C5C744C998}"/>
              </a:ext>
            </a:extLst>
          </p:cNvPr>
          <p:cNvSpPr txBox="1"/>
          <p:nvPr/>
        </p:nvSpPr>
        <p:spPr>
          <a:xfrm>
            <a:off x="587829" y="6355164"/>
            <a:ext cx="8375196" cy="246221"/>
          </a:xfrm>
          <a:prstGeom prst="rect">
            <a:avLst/>
          </a:prstGeom>
          <a:noFill/>
        </p:spPr>
        <p:txBody>
          <a:bodyPr wrap="square" rtlCol="0">
            <a:spAutoFit/>
          </a:bodyPr>
          <a:lstStyle/>
          <a:p>
            <a:r>
              <a:rPr lang="en-GB" sz="1000" dirty="0"/>
              <a:t>https://academic.oup.com/eurheartj/advance-article/doi/10.1093/eurheartj/ehaf190/8234482?login=false</a:t>
            </a:r>
          </a:p>
        </p:txBody>
      </p:sp>
      <p:pic>
        <p:nvPicPr>
          <p:cNvPr id="1028" name="Picture 4" descr="Treatment goals for low-density lipoprotein cholesterol across categories of total cardiovascular risk.">
            <a:extLst>
              <a:ext uri="{FF2B5EF4-FFF2-40B4-BE49-F238E27FC236}">
                <a16:creationId xmlns:a16="http://schemas.microsoft.com/office/drawing/2014/main" id="{A0B04C80-CC8A-E6AB-30A3-7D872EBD3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435" y="1079257"/>
            <a:ext cx="7714793" cy="527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78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54277-661F-D26F-FF8B-044E07F25E1F}"/>
              </a:ext>
            </a:extLst>
          </p:cNvPr>
          <p:cNvSpPr>
            <a:spLocks noGrp="1"/>
          </p:cNvSpPr>
          <p:nvPr>
            <p:ph type="title"/>
          </p:nvPr>
        </p:nvSpPr>
        <p:spPr>
          <a:xfrm>
            <a:off x="1158240" y="987338"/>
            <a:ext cx="9875520" cy="1356360"/>
          </a:xfrm>
        </p:spPr>
        <p:txBody>
          <a:bodyPr>
            <a:normAutofit fontScale="90000"/>
          </a:bodyPr>
          <a:lstStyle/>
          <a:p>
            <a:r>
              <a:rPr lang="en-GB" dirty="0"/>
              <a:t>Reduction of LDL-C levels below 1.8mmol/L are associated with plaque regression and a reduction in atheroma volume </a:t>
            </a:r>
            <a:br>
              <a:rPr lang="en-GB" dirty="0"/>
            </a:br>
            <a:endParaRPr lang="en-GB" dirty="0"/>
          </a:p>
        </p:txBody>
      </p:sp>
      <p:pic>
        <p:nvPicPr>
          <p:cNvPr id="4" name="Content Placeholder 3">
            <a:extLst>
              <a:ext uri="{FF2B5EF4-FFF2-40B4-BE49-F238E27FC236}">
                <a16:creationId xmlns:a16="http://schemas.microsoft.com/office/drawing/2014/main" id="{41CA968E-72D9-8798-E770-5AAAC6C539CA}"/>
              </a:ext>
            </a:extLst>
          </p:cNvPr>
          <p:cNvPicPr>
            <a:picLocks noGrp="1" noChangeAspect="1"/>
          </p:cNvPicPr>
          <p:nvPr>
            <p:ph idx="1"/>
          </p:nvPr>
        </p:nvPicPr>
        <p:blipFill>
          <a:blip r:embed="rId3"/>
          <a:stretch>
            <a:fillRect/>
          </a:stretch>
        </p:blipFill>
        <p:spPr>
          <a:xfrm>
            <a:off x="3292299" y="2343698"/>
            <a:ext cx="4686954" cy="3515216"/>
          </a:xfrm>
          <a:prstGeom prst="rect">
            <a:avLst/>
          </a:prstGeom>
        </p:spPr>
      </p:pic>
    </p:spTree>
    <p:extLst>
      <p:ext uri="{BB962C8B-B14F-4D97-AF65-F5344CB8AC3E}">
        <p14:creationId xmlns:p14="http://schemas.microsoft.com/office/powerpoint/2010/main" val="135155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1" name="Rectangle 30">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32" name="Straight Connector 31">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677094E-F0FE-4EC2-9511-5A411A2E1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34" name="Rectangle 33">
            <a:extLst>
              <a:ext uri="{FF2B5EF4-FFF2-40B4-BE49-F238E27FC236}">
                <a16:creationId xmlns:a16="http://schemas.microsoft.com/office/drawing/2014/main" id="{E0E1ADA3-256B-436F-BB84-15BF272B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35" name="Straight Connector 34">
            <a:extLst>
              <a:ext uri="{FF2B5EF4-FFF2-40B4-BE49-F238E27FC236}">
                <a16:creationId xmlns:a16="http://schemas.microsoft.com/office/drawing/2014/main" id="{7DDC7D3D-A4F6-4638-B02B-2DBB6C11F5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C091E65-5627-4CC0-82AA-74A3C89D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780DA55-2844-567C-E2B9-974DEA508F5F}"/>
              </a:ext>
            </a:extLst>
          </p:cNvPr>
          <p:cNvSpPr>
            <a:spLocks noGrp="1"/>
          </p:cNvSpPr>
          <p:nvPr>
            <p:ph type="title"/>
          </p:nvPr>
        </p:nvSpPr>
        <p:spPr>
          <a:xfrm>
            <a:off x="6736924" y="857675"/>
            <a:ext cx="4566230" cy="3437782"/>
          </a:xfrm>
        </p:spPr>
        <p:txBody>
          <a:bodyPr vert="horz" lIns="91440" tIns="45720" rIns="91440" bIns="45720" rtlCol="0" anchor="b">
            <a:normAutofit/>
          </a:bodyPr>
          <a:lstStyle/>
          <a:p>
            <a:pPr algn="ctr">
              <a:lnSpc>
                <a:spcPct val="85000"/>
              </a:lnSpc>
            </a:pPr>
            <a:r>
              <a:rPr lang="en-US" sz="5600" b="1" cap="all">
                <a:solidFill>
                  <a:srgbClr val="FFFFFF"/>
                </a:solidFill>
              </a:rPr>
              <a:t>Secondary </a:t>
            </a:r>
            <a:br>
              <a:rPr lang="en-US" sz="5600" b="1" cap="all">
                <a:solidFill>
                  <a:srgbClr val="FFFFFF"/>
                </a:solidFill>
              </a:rPr>
            </a:br>
            <a:r>
              <a:rPr lang="en-US" sz="5600" b="1" cap="all">
                <a:solidFill>
                  <a:srgbClr val="FFFFFF"/>
                </a:solidFill>
              </a:rPr>
              <a:t>Prevention</a:t>
            </a:r>
          </a:p>
        </p:txBody>
      </p:sp>
      <p:pic>
        <p:nvPicPr>
          <p:cNvPr id="4" name="Picture 3" descr="A diagram of a patient&amp;#39;s medication&#10;&#10;AI-generated content may be incorrect.">
            <a:extLst>
              <a:ext uri="{FF2B5EF4-FFF2-40B4-BE49-F238E27FC236}">
                <a16:creationId xmlns:a16="http://schemas.microsoft.com/office/drawing/2014/main" id="{A1F60711-772F-393F-ACDA-7AB85E3CA45F}"/>
              </a:ext>
            </a:extLst>
          </p:cNvPr>
          <p:cNvPicPr>
            <a:picLocks noChangeAspect="1"/>
          </p:cNvPicPr>
          <p:nvPr/>
        </p:nvPicPr>
        <p:blipFill>
          <a:blip r:embed="rId3"/>
          <a:srcRect t="12623" r="1" b="11001"/>
          <a:stretch>
            <a:fillRect/>
          </a:stretch>
        </p:blipFill>
        <p:spPr>
          <a:xfrm>
            <a:off x="872064" y="857675"/>
            <a:ext cx="4593715" cy="5140669"/>
          </a:xfrm>
          <a:prstGeom prst="rect">
            <a:avLst/>
          </a:prstGeom>
        </p:spPr>
      </p:pic>
    </p:spTree>
    <p:extLst>
      <p:ext uri="{BB962C8B-B14F-4D97-AF65-F5344CB8AC3E}">
        <p14:creationId xmlns:p14="http://schemas.microsoft.com/office/powerpoint/2010/main" val="98715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2AC9-1796-AAF5-66A8-457E2EBB41B2}"/>
              </a:ext>
            </a:extLst>
          </p:cNvPr>
          <p:cNvSpPr>
            <a:spLocks noGrp="1"/>
          </p:cNvSpPr>
          <p:nvPr>
            <p:ph type="title"/>
          </p:nvPr>
        </p:nvSpPr>
        <p:spPr/>
        <p:txBody>
          <a:bodyPr/>
          <a:lstStyle/>
          <a:p>
            <a:r>
              <a:rPr lang="en-GB"/>
              <a:t>Mechanism of action</a:t>
            </a:r>
          </a:p>
        </p:txBody>
      </p:sp>
      <p:pic>
        <p:nvPicPr>
          <p:cNvPr id="4" name="Picture 3" descr="A diagram of a liver&#10;&#10;AI-generated content may be incorrect.">
            <a:extLst>
              <a:ext uri="{FF2B5EF4-FFF2-40B4-BE49-F238E27FC236}">
                <a16:creationId xmlns:a16="http://schemas.microsoft.com/office/drawing/2014/main" id="{3E1C821F-ABAA-0B6C-AB1F-CAA6A8881332}"/>
              </a:ext>
            </a:extLst>
          </p:cNvPr>
          <p:cNvPicPr>
            <a:picLocks noChangeAspect="1"/>
          </p:cNvPicPr>
          <p:nvPr/>
        </p:nvPicPr>
        <p:blipFill>
          <a:blip r:embed="rId3"/>
          <a:stretch>
            <a:fillRect/>
          </a:stretch>
        </p:blipFill>
        <p:spPr>
          <a:xfrm>
            <a:off x="1340734" y="1597375"/>
            <a:ext cx="9007033" cy="4985858"/>
          </a:xfrm>
          <a:prstGeom prst="rect">
            <a:avLst/>
          </a:prstGeom>
        </p:spPr>
      </p:pic>
    </p:spTree>
    <p:extLst>
      <p:ext uri="{BB962C8B-B14F-4D97-AF65-F5344CB8AC3E}">
        <p14:creationId xmlns:p14="http://schemas.microsoft.com/office/powerpoint/2010/main" val="80138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D8FCFC-E6BC-F192-A6E0-20E22B98A6E0}"/>
              </a:ext>
            </a:extLst>
          </p:cNvPr>
          <p:cNvGraphicFramePr>
            <a:graphicFrameLocks noGrp="1"/>
          </p:cNvGraphicFramePr>
          <p:nvPr>
            <p:ph idx="1"/>
            <p:extLst>
              <p:ext uri="{D42A27DB-BD31-4B8C-83A1-F6EECF244321}">
                <p14:modId xmlns:p14="http://schemas.microsoft.com/office/powerpoint/2010/main" val="3111079163"/>
              </p:ext>
            </p:extLst>
          </p:nvPr>
        </p:nvGraphicFramePr>
        <p:xfrm>
          <a:off x="247073" y="88900"/>
          <a:ext cx="11510821" cy="6680200"/>
        </p:xfrm>
        <a:graphic>
          <a:graphicData uri="http://schemas.openxmlformats.org/drawingml/2006/table">
            <a:tbl>
              <a:tblPr firstRow="1" bandRow="1">
                <a:tableStyleId>{5C22544A-7EE6-4342-B048-85BDC9FD1C3A}</a:tableStyleId>
              </a:tblPr>
              <a:tblGrid>
                <a:gridCol w="1018309">
                  <a:extLst>
                    <a:ext uri="{9D8B030D-6E8A-4147-A177-3AD203B41FA5}">
                      <a16:colId xmlns:a16="http://schemas.microsoft.com/office/drawing/2014/main" val="1496511135"/>
                    </a:ext>
                  </a:extLst>
                </a:gridCol>
                <a:gridCol w="1311564">
                  <a:extLst>
                    <a:ext uri="{9D8B030D-6E8A-4147-A177-3AD203B41FA5}">
                      <a16:colId xmlns:a16="http://schemas.microsoft.com/office/drawing/2014/main" val="2425197432"/>
                    </a:ext>
                  </a:extLst>
                </a:gridCol>
                <a:gridCol w="2603336">
                  <a:extLst>
                    <a:ext uri="{9D8B030D-6E8A-4147-A177-3AD203B41FA5}">
                      <a16:colId xmlns:a16="http://schemas.microsoft.com/office/drawing/2014/main" val="3230849216"/>
                    </a:ext>
                  </a:extLst>
                </a:gridCol>
                <a:gridCol w="1396009">
                  <a:extLst>
                    <a:ext uri="{9D8B030D-6E8A-4147-A177-3AD203B41FA5}">
                      <a16:colId xmlns:a16="http://schemas.microsoft.com/office/drawing/2014/main" val="3975471988"/>
                    </a:ext>
                  </a:extLst>
                </a:gridCol>
                <a:gridCol w="1892797">
                  <a:extLst>
                    <a:ext uri="{9D8B030D-6E8A-4147-A177-3AD203B41FA5}">
                      <a16:colId xmlns:a16="http://schemas.microsoft.com/office/drawing/2014/main" val="2837256933"/>
                    </a:ext>
                  </a:extLst>
                </a:gridCol>
                <a:gridCol w="1644403">
                  <a:extLst>
                    <a:ext uri="{9D8B030D-6E8A-4147-A177-3AD203B41FA5}">
                      <a16:colId xmlns:a16="http://schemas.microsoft.com/office/drawing/2014/main" val="3606232552"/>
                    </a:ext>
                  </a:extLst>
                </a:gridCol>
                <a:gridCol w="1644403">
                  <a:extLst>
                    <a:ext uri="{9D8B030D-6E8A-4147-A177-3AD203B41FA5}">
                      <a16:colId xmlns:a16="http://schemas.microsoft.com/office/drawing/2014/main" val="1392099385"/>
                    </a:ext>
                  </a:extLst>
                </a:gridCol>
              </a:tblGrid>
              <a:tr h="279400">
                <a:tc>
                  <a:txBody>
                    <a:bodyPr/>
                    <a:lstStyle/>
                    <a:p>
                      <a:r>
                        <a:rPr lang="en-GB" sz="1000" dirty="0">
                          <a:solidFill>
                            <a:schemeClr val="tx1"/>
                          </a:solidFill>
                        </a:rPr>
                        <a:t>Drug Class</a:t>
                      </a:r>
                    </a:p>
                  </a:txBody>
                  <a:tcPr/>
                </a:tc>
                <a:tc>
                  <a:txBody>
                    <a:bodyPr/>
                    <a:lstStyle/>
                    <a:p>
                      <a:r>
                        <a:rPr lang="en-GB" sz="1000" dirty="0">
                          <a:solidFill>
                            <a:schemeClr val="tx1"/>
                          </a:solidFill>
                        </a:rPr>
                        <a:t>Formulary status</a:t>
                      </a:r>
                    </a:p>
                  </a:txBody>
                  <a:tcPr/>
                </a:tc>
                <a:tc>
                  <a:txBody>
                    <a:bodyPr/>
                    <a:lstStyle/>
                    <a:p>
                      <a:r>
                        <a:rPr lang="en-GB" sz="1000" dirty="0">
                          <a:solidFill>
                            <a:schemeClr val="tx1"/>
                          </a:solidFill>
                        </a:rPr>
                        <a:t>NICE approved indication</a:t>
                      </a:r>
                    </a:p>
                  </a:txBody>
                  <a:tcPr/>
                </a:tc>
                <a:tc>
                  <a:txBody>
                    <a:bodyPr/>
                    <a:lstStyle/>
                    <a:p>
                      <a:r>
                        <a:rPr lang="en-GB" sz="1000" dirty="0">
                          <a:solidFill>
                            <a:schemeClr val="tx1"/>
                          </a:solidFill>
                        </a:rPr>
                        <a:t>Administration</a:t>
                      </a:r>
                    </a:p>
                  </a:txBody>
                  <a:tcPr/>
                </a:tc>
                <a:tc>
                  <a:txBody>
                    <a:bodyPr/>
                    <a:lstStyle/>
                    <a:p>
                      <a:r>
                        <a:rPr lang="en-GB" sz="1000" dirty="0">
                          <a:solidFill>
                            <a:schemeClr val="tx1"/>
                          </a:solidFill>
                        </a:rPr>
                        <a:t>LDL-C lowering efficacy</a:t>
                      </a:r>
                    </a:p>
                  </a:txBody>
                  <a:tcPr/>
                </a:tc>
                <a:tc>
                  <a:txBody>
                    <a:bodyPr/>
                    <a:lstStyle/>
                    <a:p>
                      <a:r>
                        <a:rPr lang="en-GB" sz="1000" dirty="0">
                          <a:solidFill>
                            <a:schemeClr val="tx1"/>
                          </a:solidFill>
                        </a:rPr>
                        <a:t>CV outcomes </a:t>
                      </a:r>
                    </a:p>
                  </a:txBody>
                  <a:tcPr/>
                </a:tc>
                <a:tc>
                  <a:txBody>
                    <a:bodyPr/>
                    <a:lstStyle/>
                    <a:p>
                      <a:r>
                        <a:rPr lang="en-GB" sz="1000" dirty="0">
                          <a:solidFill>
                            <a:schemeClr val="tx1"/>
                          </a:solidFill>
                        </a:rPr>
                        <a:t>Safety data </a:t>
                      </a:r>
                    </a:p>
                  </a:txBody>
                  <a:tcPr/>
                </a:tc>
                <a:extLst>
                  <a:ext uri="{0D108BD9-81ED-4DB2-BD59-A6C34878D82A}">
                    <a16:rowId xmlns:a16="http://schemas.microsoft.com/office/drawing/2014/main" val="146702390"/>
                  </a:ext>
                </a:extLst>
              </a:tr>
              <a:tr h="2059710">
                <a:tc>
                  <a:txBody>
                    <a:bodyPr/>
                    <a:lstStyle/>
                    <a:p>
                      <a:r>
                        <a:rPr lang="en-GB" sz="1000" b="1" dirty="0"/>
                        <a:t>Statins</a:t>
                      </a:r>
                    </a:p>
                  </a:txBody>
                  <a:tcPr/>
                </a:tc>
                <a:tc>
                  <a:txBody>
                    <a:bodyPr/>
                    <a:lstStyle/>
                    <a:p>
                      <a:r>
                        <a:rPr lang="en-GB" sz="1000" dirty="0"/>
                        <a:t>GP can initiate</a:t>
                      </a:r>
                    </a:p>
                  </a:txBody>
                  <a:tcPr/>
                </a:tc>
                <a:tc>
                  <a:txBody>
                    <a:bodyPr/>
                    <a:lstStyle/>
                    <a:p>
                      <a:r>
                        <a:rPr lang="en-GB" sz="1000" dirty="0"/>
                        <a:t>Primary prevention, Secondary prevention, FH </a:t>
                      </a:r>
                    </a:p>
                  </a:txBody>
                  <a:tcPr/>
                </a:tc>
                <a:tc>
                  <a:txBody>
                    <a:bodyPr/>
                    <a:lstStyle/>
                    <a:p>
                      <a:r>
                        <a:rPr lang="en-GB" sz="1000" dirty="0"/>
                        <a:t>Oral tablet, once daily </a:t>
                      </a:r>
                    </a:p>
                  </a:txBody>
                  <a:tcPr/>
                </a:tc>
                <a:tc>
                  <a:txBody>
                    <a:bodyPr/>
                    <a:lstStyle/>
                    <a:p>
                      <a:r>
                        <a:rPr lang="en-GB" sz="1000" dirty="0"/>
                        <a:t>High intensity statins can lower LDL-C by 40-55%. Doubling the dose of statin can only offer ~7% reduction in LDL=C</a:t>
                      </a:r>
                    </a:p>
                  </a:txBody>
                  <a:tcPr/>
                </a:tc>
                <a:tc>
                  <a:txBody>
                    <a:bodyPr/>
                    <a:lstStyle/>
                    <a:p>
                      <a:r>
                        <a:rPr lang="en-GB" sz="1000" dirty="0"/>
                        <a:t>Multiple outcome studies confirming CV outcomes benefit. </a:t>
                      </a:r>
                    </a:p>
                    <a:p>
                      <a:r>
                        <a:rPr lang="en-GB" sz="1000" dirty="0"/>
                        <a:t>For every 10,000 people treated for 5 years:</a:t>
                      </a:r>
                    </a:p>
                    <a:p>
                      <a:pPr marL="285750" indent="-285750">
                        <a:buFontTx/>
                        <a:buChar char="-"/>
                      </a:pPr>
                      <a:r>
                        <a:rPr lang="en-GB" sz="1000" dirty="0"/>
                        <a:t>Secondary preventions, 1000 heart attacks, strokes or deaths avoided. Primary prevention: 500 heart attacks, strokes or deaths avoided. </a:t>
                      </a:r>
                    </a:p>
                  </a:txBody>
                  <a:tcPr/>
                </a:tc>
                <a:tc>
                  <a:txBody>
                    <a:bodyPr/>
                    <a:lstStyle/>
                    <a:p>
                      <a:r>
                        <a:rPr lang="en-GB" sz="1000" dirty="0"/>
                        <a:t>Long term safety data has been well established over 3- years. </a:t>
                      </a:r>
                    </a:p>
                    <a:p>
                      <a:endParaRPr lang="en-GB" sz="1000" dirty="0"/>
                    </a:p>
                    <a:p>
                      <a:r>
                        <a:rPr lang="en-GB" sz="1000" dirty="0"/>
                        <a:t>For every 10,000 people treated for 5 years:</a:t>
                      </a:r>
                    </a:p>
                    <a:p>
                      <a:r>
                        <a:rPr lang="en-GB" sz="1000" dirty="0"/>
                        <a:t>5 cases of myopathy</a:t>
                      </a:r>
                    </a:p>
                    <a:p>
                      <a:r>
                        <a:rPr lang="en-GB" sz="1000" dirty="0"/>
                        <a:t>5-10 haemorrhagic strokes</a:t>
                      </a:r>
                    </a:p>
                    <a:p>
                      <a:r>
                        <a:rPr lang="en-GB" sz="1000" dirty="0"/>
                        <a:t>50-100 new cases of diabetes</a:t>
                      </a:r>
                    </a:p>
                    <a:p>
                      <a:endParaRPr lang="en-GB" sz="1000" dirty="0"/>
                    </a:p>
                    <a:p>
                      <a:r>
                        <a:rPr lang="en-GB" sz="1000" dirty="0"/>
                        <a:t>SAMSON trial – nocebo effect </a:t>
                      </a:r>
                    </a:p>
                  </a:txBody>
                  <a:tcPr/>
                </a:tc>
                <a:extLst>
                  <a:ext uri="{0D108BD9-81ED-4DB2-BD59-A6C34878D82A}">
                    <a16:rowId xmlns:a16="http://schemas.microsoft.com/office/drawing/2014/main" val="1158746306"/>
                  </a:ext>
                </a:extLst>
              </a:tr>
              <a:tr h="518314">
                <a:tc>
                  <a:txBody>
                    <a:bodyPr/>
                    <a:lstStyle/>
                    <a:p>
                      <a:r>
                        <a:rPr lang="en-GB" sz="1000" b="1" dirty="0"/>
                        <a:t>Ezetimibe </a:t>
                      </a:r>
                    </a:p>
                  </a:txBody>
                  <a:tcPr/>
                </a:tc>
                <a:tc>
                  <a:txBody>
                    <a:bodyPr/>
                    <a:lstStyle/>
                    <a:p>
                      <a:r>
                        <a:rPr lang="en-GB" sz="1000" dirty="0"/>
                        <a:t>GP can initiate</a:t>
                      </a:r>
                    </a:p>
                  </a:txBody>
                  <a:tcPr/>
                </a:tc>
                <a:tc>
                  <a:txBody>
                    <a:bodyPr/>
                    <a:lstStyle/>
                    <a:p>
                      <a:r>
                        <a:rPr lang="en-GB" sz="1000" dirty="0"/>
                        <a:t>Primary prevention, Secondary prevention and FH where statins are contraindicated, not tolerated or ineffective.</a:t>
                      </a:r>
                    </a:p>
                  </a:txBody>
                  <a:tcPr/>
                </a:tc>
                <a:tc>
                  <a:txBody>
                    <a:bodyPr/>
                    <a:lstStyle/>
                    <a:p>
                      <a:r>
                        <a:rPr lang="en-GB" sz="1000" dirty="0"/>
                        <a:t>Oral tablet, once daily</a:t>
                      </a:r>
                    </a:p>
                  </a:txBody>
                  <a:tcPr/>
                </a:tc>
                <a:tc>
                  <a:txBody>
                    <a:bodyPr/>
                    <a:lstStyle/>
                    <a:p>
                      <a:r>
                        <a:rPr lang="en-GB" sz="1000" dirty="0"/>
                        <a:t>Up to an additional 24% reduction in LDL-C in combination with as statin. </a:t>
                      </a:r>
                    </a:p>
                  </a:txBody>
                  <a:tcPr/>
                </a:tc>
                <a:tc>
                  <a:txBody>
                    <a:bodyPr/>
                    <a:lstStyle/>
                    <a:p>
                      <a:r>
                        <a:rPr lang="en-GB" sz="1000" dirty="0"/>
                        <a:t>Two CV outcome studies in secondary prevention when used in conjunction with statins. (IMPROVE IT). For every 10,000 people treated for 2.5 years: approximately 150 major CV events avoided.  </a:t>
                      </a:r>
                    </a:p>
                  </a:txBody>
                  <a:tcPr/>
                </a:tc>
                <a:tc>
                  <a:txBody>
                    <a:bodyPr/>
                    <a:lstStyle/>
                    <a:p>
                      <a:r>
                        <a:rPr lang="en-GB" sz="1000" dirty="0"/>
                        <a:t>Long term safety data well established over 20 years. Side effects are usually mild and transient. </a:t>
                      </a:r>
                    </a:p>
                  </a:txBody>
                  <a:tcPr/>
                </a:tc>
                <a:extLst>
                  <a:ext uri="{0D108BD9-81ED-4DB2-BD59-A6C34878D82A}">
                    <a16:rowId xmlns:a16="http://schemas.microsoft.com/office/drawing/2014/main" val="1547811941"/>
                  </a:ext>
                </a:extLst>
              </a:tr>
              <a:tr h="518314">
                <a:tc>
                  <a:txBody>
                    <a:bodyPr/>
                    <a:lstStyle/>
                    <a:p>
                      <a:r>
                        <a:rPr lang="en-GB" sz="1000" b="1" dirty="0"/>
                        <a:t>PCSK9i </a:t>
                      </a:r>
                    </a:p>
                  </a:txBody>
                  <a:tcPr/>
                </a:tc>
                <a:tc>
                  <a:txBody>
                    <a:bodyPr/>
                    <a:lstStyle/>
                    <a:p>
                      <a:r>
                        <a:rPr lang="en-GB" sz="1000" dirty="0"/>
                        <a:t>Specialist only (subject to bluteq)</a:t>
                      </a:r>
                    </a:p>
                  </a:txBody>
                  <a:tcPr/>
                </a:tc>
                <a:tc>
                  <a:txBody>
                    <a:bodyPr/>
                    <a:lstStyle/>
                    <a:p>
                      <a:r>
                        <a:rPr lang="en-GB" sz="1000" dirty="0"/>
                        <a:t>Secondary prevention and FH patients who meet eligibility criteria (NICE TA393, NICE TA394).</a:t>
                      </a:r>
                    </a:p>
                  </a:txBody>
                  <a:tcPr/>
                </a:tc>
                <a:tc>
                  <a:txBody>
                    <a:bodyPr/>
                    <a:lstStyle/>
                    <a:p>
                      <a:r>
                        <a:rPr lang="en-GB" sz="1000" dirty="0"/>
                        <a:t>Subcutaneous injection, fortnightly or monthly </a:t>
                      </a:r>
                    </a:p>
                  </a:txBody>
                  <a:tcPr/>
                </a:tc>
                <a:tc>
                  <a:txBody>
                    <a:bodyPr/>
                    <a:lstStyle/>
                    <a:p>
                      <a:r>
                        <a:rPr lang="en-GB" sz="1000" dirty="0"/>
                        <a:t>An additional LDL-C reduction of approximately 50% (range 25-70%) alone or in combination with statins. </a:t>
                      </a:r>
                    </a:p>
                  </a:txBody>
                  <a:tcPr/>
                </a:tc>
                <a:tc>
                  <a:txBody>
                    <a:bodyPr/>
                    <a:lstStyle/>
                    <a:p>
                      <a:r>
                        <a:rPr lang="en-GB" sz="1000" dirty="0"/>
                        <a:t>Two CV outcome studies in secondary prevention on top of statins. For every 10,000 people treated for 2.5 years: Approximately 130 major CV events avoided. </a:t>
                      </a:r>
                    </a:p>
                  </a:txBody>
                  <a:tcPr/>
                </a:tc>
                <a:tc>
                  <a:txBody>
                    <a:bodyPr/>
                    <a:lstStyle/>
                    <a:p>
                      <a:r>
                        <a:rPr lang="en-GB" sz="1000" dirty="0"/>
                        <a:t>Safety data established for over 6 years. </a:t>
                      </a:r>
                    </a:p>
                  </a:txBody>
                  <a:tcPr/>
                </a:tc>
                <a:extLst>
                  <a:ext uri="{0D108BD9-81ED-4DB2-BD59-A6C34878D82A}">
                    <a16:rowId xmlns:a16="http://schemas.microsoft.com/office/drawing/2014/main" val="3869732921"/>
                  </a:ext>
                </a:extLst>
              </a:tr>
              <a:tr h="518314">
                <a:tc>
                  <a:txBody>
                    <a:bodyPr/>
                    <a:lstStyle/>
                    <a:p>
                      <a:r>
                        <a:rPr lang="en-GB" sz="1000" b="1" dirty="0"/>
                        <a:t>Inclisiran </a:t>
                      </a:r>
                    </a:p>
                  </a:txBody>
                  <a:tcPr/>
                </a:tc>
                <a:tc>
                  <a:txBody>
                    <a:bodyPr/>
                    <a:lstStyle/>
                    <a:p>
                      <a:r>
                        <a:rPr lang="en-GB" sz="1000" dirty="0"/>
                        <a:t>Specialist advised</a:t>
                      </a:r>
                    </a:p>
                  </a:txBody>
                  <a:tcPr/>
                </a:tc>
                <a:tc>
                  <a:txBody>
                    <a:bodyPr/>
                    <a:lstStyle/>
                    <a:p>
                      <a:r>
                        <a:rPr lang="en-GB" sz="1000" dirty="0"/>
                        <a:t>Secondary prevention in patients with patients who have LDL-C &gt;2.6mmol/L despite maximal oral therapy. </a:t>
                      </a:r>
                    </a:p>
                  </a:txBody>
                  <a:tcPr/>
                </a:tc>
                <a:tc>
                  <a:txBody>
                    <a:bodyPr/>
                    <a:lstStyle/>
                    <a:p>
                      <a:r>
                        <a:rPr lang="en-GB" sz="1000" dirty="0"/>
                        <a:t>Subcutaneous injection every 6 months after loading period.</a:t>
                      </a:r>
                    </a:p>
                  </a:txBody>
                  <a:tcPr/>
                </a:tc>
                <a:tc>
                  <a:txBody>
                    <a:bodyPr/>
                    <a:lstStyle/>
                    <a:p>
                      <a:r>
                        <a:rPr lang="en-GB" sz="1000" dirty="0"/>
                        <a:t>An additional LDL-C reduction of approximately 50% (range 48-52%) alone or in combination with statins or ezetimibe</a:t>
                      </a:r>
                    </a:p>
                  </a:txBody>
                  <a:tcPr/>
                </a:tc>
                <a:tc>
                  <a:txBody>
                    <a:bodyPr/>
                    <a:lstStyle/>
                    <a:p>
                      <a:r>
                        <a:rPr lang="en-GB" sz="1000" dirty="0"/>
                        <a:t>No CV outcome data; expected to be reported in 2026.</a:t>
                      </a:r>
                    </a:p>
                  </a:txBody>
                  <a:tcPr/>
                </a:tc>
                <a:tc>
                  <a:txBody>
                    <a:bodyPr/>
                    <a:lstStyle/>
                    <a:p>
                      <a:r>
                        <a:rPr lang="en-GB" sz="1000" dirty="0"/>
                        <a:t>Short term safety data from trials of up to 2 years. Black triangle to be removed soon. </a:t>
                      </a:r>
                    </a:p>
                  </a:txBody>
                  <a:tcPr/>
                </a:tc>
                <a:extLst>
                  <a:ext uri="{0D108BD9-81ED-4DB2-BD59-A6C34878D82A}">
                    <a16:rowId xmlns:a16="http://schemas.microsoft.com/office/drawing/2014/main" val="2812994573"/>
                  </a:ext>
                </a:extLst>
              </a:tr>
              <a:tr h="518314">
                <a:tc>
                  <a:txBody>
                    <a:bodyPr/>
                    <a:lstStyle/>
                    <a:p>
                      <a:r>
                        <a:rPr lang="en-GB" sz="1000" b="1" dirty="0"/>
                        <a:t>Icosapent ethyl </a:t>
                      </a:r>
                    </a:p>
                  </a:txBody>
                  <a:tcPr/>
                </a:tc>
                <a:tc>
                  <a:txBody>
                    <a:bodyPr/>
                    <a:lstStyle/>
                    <a:p>
                      <a:r>
                        <a:rPr lang="en-GB" sz="1000" dirty="0"/>
                        <a:t>Specialist initiated</a:t>
                      </a:r>
                    </a:p>
                  </a:txBody>
                  <a:tcPr/>
                </a:tc>
                <a:tc>
                  <a:txBody>
                    <a:bodyPr/>
                    <a:lstStyle/>
                    <a:p>
                      <a:r>
                        <a:rPr lang="en-GB" sz="1000" dirty="0"/>
                        <a:t>Secondary prevention- only if TG ≥1.7mmol/L and LDL-C between 1.04 and 2.6mmol/L</a:t>
                      </a:r>
                    </a:p>
                  </a:txBody>
                  <a:tcPr/>
                </a:tc>
                <a:tc>
                  <a:txBody>
                    <a:bodyPr/>
                    <a:lstStyle/>
                    <a:p>
                      <a:r>
                        <a:rPr lang="en-GB" sz="1000" dirty="0"/>
                        <a:t>Oral capsule, twice a day</a:t>
                      </a:r>
                    </a:p>
                  </a:txBody>
                  <a:tcPr/>
                </a:tc>
                <a:tc>
                  <a:txBody>
                    <a:bodyPr/>
                    <a:lstStyle/>
                    <a:p>
                      <a:r>
                        <a:rPr lang="en-GB" sz="1000" dirty="0"/>
                        <a:t>An 18% reduction in TG levels when added to statin therapy </a:t>
                      </a:r>
                    </a:p>
                  </a:txBody>
                  <a:tcPr/>
                </a:tc>
                <a:tc>
                  <a:txBody>
                    <a:bodyPr/>
                    <a:lstStyle/>
                    <a:p>
                      <a:r>
                        <a:rPr lang="en-GB" sz="1000" dirty="0"/>
                        <a:t>One CV outcome study when given in addition to statin therapy. For every 10,000 people treated for 4.9 years approximately 370 major CV events would be avoided</a:t>
                      </a:r>
                    </a:p>
                  </a:txBody>
                  <a:tcPr/>
                </a:tc>
                <a:tc>
                  <a:txBody>
                    <a:bodyPr/>
                    <a:lstStyle/>
                    <a:p>
                      <a:r>
                        <a:rPr lang="en-GB" sz="1000" dirty="0"/>
                        <a:t>Safety data established in a trial over 5 years. Small increase in hospitalisation with atrial fibrillation / flutter (NNH =- 100) and increased bleeding (NNH = 167) </a:t>
                      </a:r>
                    </a:p>
                  </a:txBody>
                  <a:tcPr/>
                </a:tc>
                <a:extLst>
                  <a:ext uri="{0D108BD9-81ED-4DB2-BD59-A6C34878D82A}">
                    <a16:rowId xmlns:a16="http://schemas.microsoft.com/office/drawing/2014/main" val="1836711344"/>
                  </a:ext>
                </a:extLst>
              </a:tr>
            </a:tbl>
          </a:graphicData>
        </a:graphic>
      </p:graphicFrame>
    </p:spTree>
    <p:extLst>
      <p:ext uri="{BB962C8B-B14F-4D97-AF65-F5344CB8AC3E}">
        <p14:creationId xmlns:p14="http://schemas.microsoft.com/office/powerpoint/2010/main" val="285266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E0E2985-DBA5-8317-9282-D55425C7C9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32496" y="1131994"/>
            <a:ext cx="6928884" cy="45903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8205B1-8FB9-716B-5E14-1B0E194CB94E}"/>
              </a:ext>
            </a:extLst>
          </p:cNvPr>
          <p:cNvSpPr txBox="1"/>
          <p:nvPr/>
        </p:nvSpPr>
        <p:spPr>
          <a:xfrm>
            <a:off x="546651" y="5844209"/>
            <a:ext cx="7305261" cy="276999"/>
          </a:xfrm>
          <a:prstGeom prst="rect">
            <a:avLst/>
          </a:prstGeom>
          <a:noFill/>
        </p:spPr>
        <p:txBody>
          <a:bodyPr wrap="square" rtlCol="0">
            <a:spAutoFit/>
          </a:bodyPr>
          <a:lstStyle/>
          <a:p>
            <a:r>
              <a:rPr lang="en-GB" sz="1200">
                <a:hlinkClick r:id="rId4">
                  <a:extLst>
                    <a:ext uri="{A12FA001-AC4F-418D-AE19-62706E023703}">
                      <ahyp:hlinkClr xmlns:ahyp="http://schemas.microsoft.com/office/drawing/2018/hyperlinkcolor" val="tx"/>
                    </a:ext>
                  </a:extLst>
                </a:hlinkClick>
              </a:rPr>
              <a:t>2025 Focused Update of the 2019 ESC/EAS Guidelines for the management of dyslipidaemias</a:t>
            </a:r>
            <a:endParaRPr lang="en-GB" sz="1200"/>
          </a:p>
        </p:txBody>
      </p:sp>
    </p:spTree>
    <p:extLst>
      <p:ext uri="{BB962C8B-B14F-4D97-AF65-F5344CB8AC3E}">
        <p14:creationId xmlns:p14="http://schemas.microsoft.com/office/powerpoint/2010/main" val="2267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4A87-0377-23A6-D5C0-146B16E43832}"/>
              </a:ext>
            </a:extLst>
          </p:cNvPr>
          <p:cNvSpPr>
            <a:spLocks noGrp="1"/>
          </p:cNvSpPr>
          <p:nvPr>
            <p:ph type="title"/>
          </p:nvPr>
        </p:nvSpPr>
        <p:spPr/>
        <p:txBody>
          <a:bodyPr/>
          <a:lstStyle/>
          <a:p>
            <a:r>
              <a:rPr lang="en-GB"/>
              <a:t>Monitoring </a:t>
            </a:r>
          </a:p>
        </p:txBody>
      </p:sp>
      <p:sp>
        <p:nvSpPr>
          <p:cNvPr id="3" name="Content Placeholder 2">
            <a:extLst>
              <a:ext uri="{FF2B5EF4-FFF2-40B4-BE49-F238E27FC236}">
                <a16:creationId xmlns:a16="http://schemas.microsoft.com/office/drawing/2014/main" id="{DAF5A721-7508-0147-D248-269F97670323}"/>
              </a:ext>
            </a:extLst>
          </p:cNvPr>
          <p:cNvSpPr>
            <a:spLocks noGrp="1"/>
          </p:cNvSpPr>
          <p:nvPr>
            <p:ph idx="1"/>
          </p:nvPr>
        </p:nvSpPr>
        <p:spPr/>
        <p:txBody>
          <a:bodyPr vert="horz" lIns="91440" tIns="45720" rIns="91440" bIns="45720" rtlCol="0" anchor="t">
            <a:normAutofit/>
          </a:bodyPr>
          <a:lstStyle/>
          <a:p>
            <a:r>
              <a:rPr lang="en-GB" dirty="0"/>
              <a:t>Full lipid profile (including LDL-C) 4-12 weeks after any change in lipid lowering therapy</a:t>
            </a:r>
          </a:p>
          <a:p>
            <a:r>
              <a:rPr lang="en-GB" dirty="0"/>
              <a:t>LFTs 3 months and 12 months after initiation or up-titration of a statin</a:t>
            </a:r>
          </a:p>
          <a:p>
            <a:r>
              <a:rPr lang="en-GB" dirty="0"/>
              <a:t>Where muscle pain is a concern for patients, use the statin intolerance pathway </a:t>
            </a:r>
          </a:p>
          <a:p>
            <a:pPr lvl="1"/>
            <a:r>
              <a:rPr lang="en-GB" dirty="0"/>
              <a:t>Consider vitamin D, bone profile </a:t>
            </a:r>
          </a:p>
          <a:p>
            <a:pPr lvl="1"/>
            <a:r>
              <a:rPr lang="en-GB" dirty="0"/>
              <a:t>Consider CK if symptomatic after initiation of statin, bilateral pain in large muscle groups, worsening on exercise </a:t>
            </a:r>
          </a:p>
          <a:p>
            <a:endParaRPr lang="en-GB" dirty="0"/>
          </a:p>
        </p:txBody>
      </p:sp>
    </p:spTree>
    <p:extLst>
      <p:ext uri="{BB962C8B-B14F-4D97-AF65-F5344CB8AC3E}">
        <p14:creationId xmlns:p14="http://schemas.microsoft.com/office/powerpoint/2010/main" val="281552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0C55-9DC8-2EE1-EDFA-F15D4B45419E}"/>
              </a:ext>
            </a:extLst>
          </p:cNvPr>
          <p:cNvSpPr>
            <a:spLocks noGrp="1"/>
          </p:cNvSpPr>
          <p:nvPr>
            <p:ph type="title"/>
          </p:nvPr>
        </p:nvSpPr>
        <p:spPr/>
        <p:txBody>
          <a:bodyPr/>
          <a:lstStyle/>
          <a:p>
            <a:pPr algn="ctr"/>
            <a:r>
              <a:rPr lang="en-GB" dirty="0"/>
              <a:t>What is ASCVD?</a:t>
            </a:r>
          </a:p>
        </p:txBody>
      </p:sp>
      <p:sp>
        <p:nvSpPr>
          <p:cNvPr id="3" name="Content Placeholder 2">
            <a:extLst>
              <a:ext uri="{FF2B5EF4-FFF2-40B4-BE49-F238E27FC236}">
                <a16:creationId xmlns:a16="http://schemas.microsoft.com/office/drawing/2014/main" id="{6F992AF9-BC76-95F6-A213-CC55180F70CA}"/>
              </a:ext>
            </a:extLst>
          </p:cNvPr>
          <p:cNvSpPr>
            <a:spLocks noGrp="1"/>
          </p:cNvSpPr>
          <p:nvPr>
            <p:ph idx="1"/>
          </p:nvPr>
        </p:nvSpPr>
        <p:spPr>
          <a:xfrm>
            <a:off x="677334" y="1488613"/>
            <a:ext cx="8596668" cy="3880773"/>
          </a:xfrm>
        </p:spPr>
        <p:txBody>
          <a:bodyPr>
            <a:normAutofit/>
          </a:bodyPr>
          <a:lstStyle/>
          <a:p>
            <a:r>
              <a:rPr lang="en-GB" sz="2000" dirty="0"/>
              <a:t>A chronic, progressive disease </a:t>
            </a:r>
          </a:p>
          <a:p>
            <a:r>
              <a:rPr lang="en-GB" sz="2000" dirty="0"/>
              <a:t>Characterised by the accumulation of lipids, inflammatory cells and fibres in focal areas of arteries that results in the formation of atherosclerotic plaques. </a:t>
            </a:r>
          </a:p>
          <a:p>
            <a:r>
              <a:rPr lang="en-GB" sz="2000" dirty="0"/>
              <a:t>As plaques build up and rupture, they can cause partial or complete obstruction to blood flow </a:t>
            </a:r>
          </a:p>
        </p:txBody>
      </p:sp>
      <p:pic>
        <p:nvPicPr>
          <p:cNvPr id="5" name="Picture 4">
            <a:extLst>
              <a:ext uri="{FF2B5EF4-FFF2-40B4-BE49-F238E27FC236}">
                <a16:creationId xmlns:a16="http://schemas.microsoft.com/office/drawing/2014/main" id="{AAAEC4E5-0A3E-6894-9B36-5D8E49064192}"/>
              </a:ext>
            </a:extLst>
          </p:cNvPr>
          <p:cNvPicPr>
            <a:picLocks noChangeAspect="1"/>
          </p:cNvPicPr>
          <p:nvPr/>
        </p:nvPicPr>
        <p:blipFill>
          <a:blip r:embed="rId3"/>
          <a:stretch>
            <a:fillRect/>
          </a:stretch>
        </p:blipFill>
        <p:spPr>
          <a:xfrm>
            <a:off x="507697" y="3733448"/>
            <a:ext cx="10846103" cy="2759426"/>
          </a:xfrm>
          <a:prstGeom prst="rect">
            <a:avLst/>
          </a:prstGeom>
        </p:spPr>
      </p:pic>
    </p:spTree>
    <p:extLst>
      <p:ext uri="{BB962C8B-B14F-4D97-AF65-F5344CB8AC3E}">
        <p14:creationId xmlns:p14="http://schemas.microsoft.com/office/powerpoint/2010/main" val="3963312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10166A-7801-72AE-F2B2-CDDE5A8A6C69}"/>
              </a:ext>
            </a:extLst>
          </p:cNvPr>
          <p:cNvPicPr>
            <a:picLocks noChangeAspect="1"/>
          </p:cNvPicPr>
          <p:nvPr/>
        </p:nvPicPr>
        <p:blipFill>
          <a:blip r:embed="rId3"/>
          <a:stretch>
            <a:fillRect/>
          </a:stretch>
        </p:blipFill>
        <p:spPr>
          <a:xfrm>
            <a:off x="790575" y="256732"/>
            <a:ext cx="10695026" cy="5753543"/>
          </a:xfrm>
          <a:prstGeom prst="rect">
            <a:avLst/>
          </a:prstGeom>
        </p:spPr>
      </p:pic>
      <p:sp>
        <p:nvSpPr>
          <p:cNvPr id="5" name="TextBox 4">
            <a:extLst>
              <a:ext uri="{FF2B5EF4-FFF2-40B4-BE49-F238E27FC236}">
                <a16:creationId xmlns:a16="http://schemas.microsoft.com/office/drawing/2014/main" id="{3AE96DD0-51D7-CCFD-E617-00127A344C66}"/>
              </a:ext>
            </a:extLst>
          </p:cNvPr>
          <p:cNvSpPr txBox="1"/>
          <p:nvPr/>
        </p:nvSpPr>
        <p:spPr>
          <a:xfrm>
            <a:off x="390525" y="6334125"/>
            <a:ext cx="11095076" cy="261610"/>
          </a:xfrm>
          <a:prstGeom prst="rect">
            <a:avLst/>
          </a:prstGeom>
          <a:noFill/>
        </p:spPr>
        <p:txBody>
          <a:bodyPr wrap="square" rtlCol="0">
            <a:spAutoFit/>
          </a:bodyPr>
          <a:lstStyle/>
          <a:p>
            <a:r>
              <a:rPr lang="en-GB" sz="1100" dirty="0"/>
              <a:t>UCL Partners Cholesterol Framework 2024 </a:t>
            </a:r>
            <a:r>
              <a:rPr lang="en-GB" sz="1100" dirty="0" err="1">
                <a:hlinkClick r:id="rId4"/>
              </a:rPr>
              <a:t>UCLPartners</a:t>
            </a:r>
            <a:r>
              <a:rPr lang="en-GB" sz="1100" dirty="0">
                <a:hlinkClick r:id="rId4"/>
              </a:rPr>
              <a:t> Proactive Care Framework: Lipid Management including Familial Hypercholesterolaemia</a:t>
            </a:r>
            <a:r>
              <a:rPr lang="en-GB" sz="1100" dirty="0"/>
              <a:t> </a:t>
            </a:r>
          </a:p>
        </p:txBody>
      </p:sp>
    </p:spTree>
    <p:extLst>
      <p:ext uri="{BB962C8B-B14F-4D97-AF65-F5344CB8AC3E}">
        <p14:creationId xmlns:p14="http://schemas.microsoft.com/office/powerpoint/2010/main" val="129221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C09A6-49D6-380E-E8C0-4FEEDA6FF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E4817-9131-2503-EB31-EC4F8F2B81E1}"/>
              </a:ext>
            </a:extLst>
          </p:cNvPr>
          <p:cNvSpPr>
            <a:spLocks noGrp="1"/>
          </p:cNvSpPr>
          <p:nvPr>
            <p:ph type="title"/>
          </p:nvPr>
        </p:nvSpPr>
        <p:spPr>
          <a:xfrm>
            <a:off x="520759" y="275573"/>
            <a:ext cx="8596668" cy="276967"/>
          </a:xfrm>
        </p:spPr>
        <p:txBody>
          <a:bodyPr>
            <a:normAutofit fontScale="90000"/>
          </a:bodyPr>
          <a:lstStyle/>
          <a:p>
            <a:r>
              <a:rPr lang="en-GB" dirty="0"/>
              <a:t> </a:t>
            </a:r>
          </a:p>
        </p:txBody>
      </p:sp>
      <p:pic>
        <p:nvPicPr>
          <p:cNvPr id="4" name="Picture 3">
            <a:extLst>
              <a:ext uri="{FF2B5EF4-FFF2-40B4-BE49-F238E27FC236}">
                <a16:creationId xmlns:a16="http://schemas.microsoft.com/office/drawing/2014/main" id="{DC10E318-5F0D-DEBE-0AC7-8AFC142FE58A}"/>
              </a:ext>
            </a:extLst>
          </p:cNvPr>
          <p:cNvPicPr>
            <a:picLocks noChangeAspect="1"/>
          </p:cNvPicPr>
          <p:nvPr/>
        </p:nvPicPr>
        <p:blipFill>
          <a:blip r:embed="rId3"/>
          <a:stretch>
            <a:fillRect/>
          </a:stretch>
        </p:blipFill>
        <p:spPr>
          <a:xfrm>
            <a:off x="752475" y="275573"/>
            <a:ext cx="10544713" cy="5934545"/>
          </a:xfrm>
          <a:prstGeom prst="rect">
            <a:avLst/>
          </a:prstGeom>
        </p:spPr>
      </p:pic>
      <p:sp>
        <p:nvSpPr>
          <p:cNvPr id="6" name="TextBox 5">
            <a:extLst>
              <a:ext uri="{FF2B5EF4-FFF2-40B4-BE49-F238E27FC236}">
                <a16:creationId xmlns:a16="http://schemas.microsoft.com/office/drawing/2014/main" id="{4384743C-149E-66EA-DBBC-95DAE79AA3C4}"/>
              </a:ext>
            </a:extLst>
          </p:cNvPr>
          <p:cNvSpPr txBox="1"/>
          <p:nvPr/>
        </p:nvSpPr>
        <p:spPr>
          <a:xfrm>
            <a:off x="390525" y="6334125"/>
            <a:ext cx="11095076" cy="261610"/>
          </a:xfrm>
          <a:prstGeom prst="rect">
            <a:avLst/>
          </a:prstGeom>
          <a:noFill/>
        </p:spPr>
        <p:txBody>
          <a:bodyPr wrap="square" rtlCol="0">
            <a:spAutoFit/>
          </a:bodyPr>
          <a:lstStyle/>
          <a:p>
            <a:r>
              <a:rPr lang="en-GB" sz="1100" dirty="0"/>
              <a:t>UCL Partners Cholesterol Framework 2024 </a:t>
            </a:r>
            <a:r>
              <a:rPr lang="en-GB" sz="1100" dirty="0" err="1">
                <a:hlinkClick r:id="rId4"/>
              </a:rPr>
              <a:t>UCLPartners</a:t>
            </a:r>
            <a:r>
              <a:rPr lang="en-GB" sz="1100" dirty="0">
                <a:hlinkClick r:id="rId4"/>
              </a:rPr>
              <a:t> Proactive Care Framework: Lipid Management including Familial Hypercholesterolaemia</a:t>
            </a:r>
            <a:r>
              <a:rPr lang="en-GB" sz="1100" dirty="0"/>
              <a:t> </a:t>
            </a:r>
          </a:p>
        </p:txBody>
      </p:sp>
    </p:spTree>
    <p:extLst>
      <p:ext uri="{BB962C8B-B14F-4D97-AF65-F5344CB8AC3E}">
        <p14:creationId xmlns:p14="http://schemas.microsoft.com/office/powerpoint/2010/main" val="3052702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5" name="Content Placeholder 4">
            <a:extLst>
              <a:ext uri="{FF2B5EF4-FFF2-40B4-BE49-F238E27FC236}">
                <a16:creationId xmlns:a16="http://schemas.microsoft.com/office/drawing/2014/main" id="{7AA5D77E-F535-5C46-9CB5-8CCE548E1A9B}"/>
              </a:ext>
            </a:extLst>
          </p:cNvPr>
          <p:cNvPicPr>
            <a:picLocks noGrp="1" noChangeAspect="1"/>
          </p:cNvPicPr>
          <p:nvPr>
            <p:ph idx="1"/>
          </p:nvPr>
        </p:nvPicPr>
        <p:blipFill>
          <a:blip r:embed="rId2"/>
          <a:stretch>
            <a:fillRect/>
          </a:stretch>
        </p:blipFill>
        <p:spPr>
          <a:xfrm>
            <a:off x="1938043" y="565573"/>
            <a:ext cx="8310832" cy="5734474"/>
          </a:xfrm>
          <a:prstGeom prst="rect">
            <a:avLst/>
          </a:prstGeom>
        </p:spPr>
      </p:pic>
      <p:sp>
        <p:nvSpPr>
          <p:cNvPr id="6" name="TextBox 5">
            <a:extLst>
              <a:ext uri="{FF2B5EF4-FFF2-40B4-BE49-F238E27FC236}">
                <a16:creationId xmlns:a16="http://schemas.microsoft.com/office/drawing/2014/main" id="{97660777-3F44-A2E3-6BF3-443D1914B54F}"/>
              </a:ext>
            </a:extLst>
          </p:cNvPr>
          <p:cNvSpPr txBox="1"/>
          <p:nvPr/>
        </p:nvSpPr>
        <p:spPr>
          <a:xfrm>
            <a:off x="231140" y="6300047"/>
            <a:ext cx="4289489" cy="261610"/>
          </a:xfrm>
          <a:prstGeom prst="rect">
            <a:avLst/>
          </a:prstGeom>
          <a:noFill/>
        </p:spPr>
        <p:txBody>
          <a:bodyPr wrap="square" rtlCol="0">
            <a:spAutoFit/>
          </a:bodyPr>
          <a:lstStyle/>
          <a:p>
            <a:r>
              <a:rPr lang="en-GB" sz="1050" dirty="0">
                <a:hlinkClick r:id="rId3"/>
              </a:rPr>
              <a:t>NHS Accelerated Access Collaborative » Statin intolerance pathway</a:t>
            </a:r>
            <a:endParaRPr lang="en-GB" sz="1050" dirty="0"/>
          </a:p>
        </p:txBody>
      </p:sp>
    </p:spTree>
    <p:extLst>
      <p:ext uri="{BB962C8B-B14F-4D97-AF65-F5344CB8AC3E}">
        <p14:creationId xmlns:p14="http://schemas.microsoft.com/office/powerpoint/2010/main" val="4000806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1D742-04E3-738F-6AC4-824DE9879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D288D-5E99-ED24-6C11-4501339C6786}"/>
              </a:ext>
            </a:extLst>
          </p:cNvPr>
          <p:cNvSpPr>
            <a:spLocks noGrp="1"/>
          </p:cNvSpPr>
          <p:nvPr>
            <p:ph type="title"/>
          </p:nvPr>
        </p:nvSpPr>
        <p:spPr>
          <a:xfrm>
            <a:off x="673754" y="643467"/>
            <a:ext cx="4203045" cy="1375608"/>
          </a:xfrm>
        </p:spPr>
        <p:txBody>
          <a:bodyPr anchor="ctr">
            <a:normAutofit/>
          </a:bodyPr>
          <a:lstStyle/>
          <a:p>
            <a:r>
              <a:rPr lang="en-GB" dirty="0">
                <a:solidFill>
                  <a:schemeClr val="accent6"/>
                </a:solidFill>
              </a:rPr>
              <a:t>Lipid lowering therapy in CKD</a:t>
            </a:r>
          </a:p>
        </p:txBody>
      </p:sp>
      <p:sp>
        <p:nvSpPr>
          <p:cNvPr id="3" name="Content Placeholder 2">
            <a:extLst>
              <a:ext uri="{FF2B5EF4-FFF2-40B4-BE49-F238E27FC236}">
                <a16:creationId xmlns:a16="http://schemas.microsoft.com/office/drawing/2014/main" id="{B7779FEA-AC83-243E-2E81-5FDE2A7A2A5B}"/>
              </a:ext>
            </a:extLst>
          </p:cNvPr>
          <p:cNvSpPr>
            <a:spLocks noGrp="1"/>
          </p:cNvSpPr>
          <p:nvPr>
            <p:ph idx="1"/>
          </p:nvPr>
        </p:nvSpPr>
        <p:spPr>
          <a:xfrm>
            <a:off x="673753" y="2160590"/>
            <a:ext cx="5300631" cy="3835096"/>
          </a:xfrm>
        </p:spPr>
        <p:txBody>
          <a:bodyPr vert="horz" lIns="91440" tIns="45720" rIns="91440" bIns="45720" rtlCol="0">
            <a:noAutofit/>
          </a:bodyPr>
          <a:lstStyle/>
          <a:p>
            <a:r>
              <a:rPr lang="en-GB" sz="1600" dirty="0">
                <a:solidFill>
                  <a:schemeClr val="accent6"/>
                </a:solidFill>
              </a:rPr>
              <a:t>Refer to </a:t>
            </a:r>
            <a:r>
              <a:rPr lang="en-GB" sz="1600" b="1" dirty="0">
                <a:solidFill>
                  <a:schemeClr val="accent6"/>
                </a:solidFill>
              </a:rPr>
              <a:t>renal drug database</a:t>
            </a:r>
          </a:p>
          <a:p>
            <a:r>
              <a:rPr lang="en-GB" sz="1600" dirty="0">
                <a:solidFill>
                  <a:schemeClr val="accent6"/>
                </a:solidFill>
              </a:rPr>
              <a:t>Atorvastatin is the safe to use in CKD and renal transplant </a:t>
            </a:r>
          </a:p>
          <a:p>
            <a:r>
              <a:rPr lang="en-GB" sz="1600" dirty="0">
                <a:solidFill>
                  <a:schemeClr val="accent6"/>
                </a:solidFill>
              </a:rPr>
              <a:t>Rosuvastatin: 5-10mg if GFR &lt;30ml/min</a:t>
            </a:r>
          </a:p>
          <a:p>
            <a:r>
              <a:rPr lang="en-GB" sz="1600" dirty="0">
                <a:solidFill>
                  <a:schemeClr val="accent6"/>
                </a:solidFill>
              </a:rPr>
              <a:t>Ezetimibe safe to use in CKD and RRT. If GFR &lt;30ml/min, there is a 1.5 increase in AUC, but no dose adjustment required. </a:t>
            </a:r>
          </a:p>
          <a:p>
            <a:r>
              <a:rPr lang="en-GB" sz="1600" dirty="0">
                <a:solidFill>
                  <a:schemeClr val="accent6"/>
                </a:solidFill>
              </a:rPr>
              <a:t>Bempedoic acid can be used safely down to CrCl 30ml/min; use with caution in patients outside of this remit or on renal replacement therapy (limited evidence)</a:t>
            </a:r>
          </a:p>
          <a:p>
            <a:r>
              <a:rPr lang="en-GB" sz="1600" dirty="0">
                <a:solidFill>
                  <a:schemeClr val="accent6"/>
                </a:solidFill>
              </a:rPr>
              <a:t>PCSK9i – no dose adjustment required.</a:t>
            </a:r>
          </a:p>
          <a:p>
            <a:r>
              <a:rPr lang="en-GB" sz="1600" dirty="0">
                <a:solidFill>
                  <a:schemeClr val="accent6"/>
                </a:solidFill>
              </a:rPr>
              <a:t>Inclisiran – manufacturer advises caution in severe renal impairment due to lack of data. HD should not be performed for at least 72 hours post dose.  </a:t>
            </a:r>
            <a:r>
              <a:rPr lang="en-GB" sz="1600" dirty="0">
                <a:solidFill>
                  <a:schemeClr val="bg1"/>
                </a:solidFill>
              </a:rPr>
              <a:t>&lt;GFR 30mL/min</a:t>
            </a:r>
          </a:p>
          <a:p>
            <a:endParaRPr lang="en-GB" sz="1600" b="1" dirty="0">
              <a:solidFill>
                <a:schemeClr val="bg1"/>
              </a:solidFill>
            </a:endParaRPr>
          </a:p>
          <a:p>
            <a:pPr marL="0" indent="0">
              <a:buNone/>
            </a:pPr>
            <a:endParaRPr lang="en-GB" sz="1600" dirty="0">
              <a:solidFill>
                <a:schemeClr val="bg1"/>
              </a:solidFill>
            </a:endParaRPr>
          </a:p>
          <a:p>
            <a:endParaRPr lang="en-GB" sz="1600" dirty="0">
              <a:solidFill>
                <a:schemeClr val="bg1"/>
              </a:solidFill>
            </a:endParaRPr>
          </a:p>
        </p:txBody>
      </p:sp>
      <p:pic>
        <p:nvPicPr>
          <p:cNvPr id="51" name="Graphic 50" descr="Kidneys">
            <a:extLst>
              <a:ext uri="{FF2B5EF4-FFF2-40B4-BE49-F238E27FC236}">
                <a16:creationId xmlns:a16="http://schemas.microsoft.com/office/drawing/2014/main" id="{EAB77516-0D77-378A-A6F8-C919CB392E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7616" y="972608"/>
            <a:ext cx="4900269" cy="4900269"/>
          </a:xfrm>
          <a:prstGeom prst="rect">
            <a:avLst/>
          </a:prstGeom>
        </p:spPr>
      </p:pic>
    </p:spTree>
    <p:extLst>
      <p:ext uri="{BB962C8B-B14F-4D97-AF65-F5344CB8AC3E}">
        <p14:creationId xmlns:p14="http://schemas.microsoft.com/office/powerpoint/2010/main" val="163158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12158-A46E-8DF2-728E-0BAB54D23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BC287-C881-7C59-67A0-D8A4F38E6B48}"/>
              </a:ext>
            </a:extLst>
          </p:cNvPr>
          <p:cNvSpPr>
            <a:spLocks noGrp="1"/>
          </p:cNvSpPr>
          <p:nvPr>
            <p:ph type="title"/>
          </p:nvPr>
        </p:nvSpPr>
        <p:spPr/>
        <p:txBody>
          <a:bodyPr/>
          <a:lstStyle/>
          <a:p>
            <a:r>
              <a:rPr lang="en-GB"/>
              <a:t>Lipid lowering therapy in the elderly</a:t>
            </a:r>
          </a:p>
        </p:txBody>
      </p:sp>
      <p:sp>
        <p:nvSpPr>
          <p:cNvPr id="3" name="Content Placeholder 2">
            <a:extLst>
              <a:ext uri="{FF2B5EF4-FFF2-40B4-BE49-F238E27FC236}">
                <a16:creationId xmlns:a16="http://schemas.microsoft.com/office/drawing/2014/main" id="{AC8DC68B-3878-F875-E8CA-3963CA9CFBC9}"/>
              </a:ext>
            </a:extLst>
          </p:cNvPr>
          <p:cNvSpPr>
            <a:spLocks noGrp="1"/>
          </p:cNvSpPr>
          <p:nvPr>
            <p:ph idx="1"/>
          </p:nvPr>
        </p:nvSpPr>
        <p:spPr>
          <a:xfrm>
            <a:off x="677334" y="2160589"/>
            <a:ext cx="5418666" cy="3880773"/>
          </a:xfrm>
        </p:spPr>
        <p:txBody>
          <a:bodyPr>
            <a:normAutofit/>
          </a:bodyPr>
          <a:lstStyle/>
          <a:p>
            <a:r>
              <a:rPr lang="en-GB" sz="1600"/>
              <a:t>Statin therapy produces significant reductions in major vascular events, irrespective of age, </a:t>
            </a:r>
            <a:r>
              <a:rPr lang="en-GB" sz="1600" b="1"/>
              <a:t>but there is less evidence of benefit for primary prevention in people over the age of 75. </a:t>
            </a:r>
          </a:p>
          <a:p>
            <a:r>
              <a:rPr lang="en-GB" sz="1600"/>
              <a:t>Consider potential benefits from lifestyle changes and the persons preferences (NICE 2023). </a:t>
            </a:r>
            <a:r>
              <a:rPr lang="en-GB" sz="1600" b="1"/>
              <a:t>Consider the presence of any comorbidities, whether they are on multiple medications, whether they are frail, and their life expectancy.</a:t>
            </a:r>
          </a:p>
          <a:p>
            <a:r>
              <a:rPr lang="en-GB" sz="1600"/>
              <a:t>Consider people aged 85 or older to be at increased risk of CVD because of age alone, particularly in those who smoke or have raised blood pressure (NICE 2023). </a:t>
            </a:r>
          </a:p>
          <a:p>
            <a:pPr lvl="1"/>
            <a:r>
              <a:rPr lang="en-GB"/>
              <a:t>Older patients have been under-represented in clinical trials, despite having a high risk. </a:t>
            </a:r>
          </a:p>
          <a:p>
            <a:endParaRPr lang="en-GB"/>
          </a:p>
        </p:txBody>
      </p:sp>
      <p:pic>
        <p:nvPicPr>
          <p:cNvPr id="4" name="Picture 3" descr="People holding hands">
            <a:extLst>
              <a:ext uri="{FF2B5EF4-FFF2-40B4-BE49-F238E27FC236}">
                <a16:creationId xmlns:a16="http://schemas.microsoft.com/office/drawing/2014/main" id="{40A975D3-8DE4-5204-C09C-4CE09650DDB1}"/>
              </a:ext>
            </a:extLst>
          </p:cNvPr>
          <p:cNvPicPr>
            <a:picLocks noChangeAspect="1"/>
          </p:cNvPicPr>
          <p:nvPr/>
        </p:nvPicPr>
        <p:blipFill>
          <a:blip r:embed="rId3"/>
          <a:srcRect l="26381" r="14219" b="-2"/>
          <a:stretch/>
        </p:blipFill>
        <p:spPr>
          <a:xfrm>
            <a:off x="6313714" y="1593211"/>
            <a:ext cx="3958339" cy="4448151"/>
          </a:xfrm>
          <a:prstGeom prst="rect">
            <a:avLst/>
          </a:prstGeom>
        </p:spPr>
      </p:pic>
    </p:spTree>
    <p:extLst>
      <p:ext uri="{BB962C8B-B14F-4D97-AF65-F5344CB8AC3E}">
        <p14:creationId xmlns:p14="http://schemas.microsoft.com/office/powerpoint/2010/main" val="92636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6AB9-3155-14C3-CD20-35ACD6F250E4}"/>
              </a:ext>
            </a:extLst>
          </p:cNvPr>
          <p:cNvSpPr>
            <a:spLocks noGrp="1"/>
          </p:cNvSpPr>
          <p:nvPr>
            <p:ph type="title"/>
          </p:nvPr>
        </p:nvSpPr>
        <p:spPr>
          <a:xfrm>
            <a:off x="1525772" y="375683"/>
            <a:ext cx="9404498" cy="698204"/>
          </a:xfrm>
        </p:spPr>
        <p:txBody>
          <a:bodyPr/>
          <a:lstStyle/>
          <a:p>
            <a:pPr algn="ctr"/>
            <a:r>
              <a:rPr lang="en-GB" dirty="0"/>
              <a:t>Landmark clinical trials</a:t>
            </a:r>
          </a:p>
        </p:txBody>
      </p:sp>
      <p:sp>
        <p:nvSpPr>
          <p:cNvPr id="3" name="Content Placeholder 2">
            <a:extLst>
              <a:ext uri="{FF2B5EF4-FFF2-40B4-BE49-F238E27FC236}">
                <a16:creationId xmlns:a16="http://schemas.microsoft.com/office/drawing/2014/main" id="{6FA12FC5-7814-C9AC-0086-CB646ADF08F0}"/>
              </a:ext>
            </a:extLst>
          </p:cNvPr>
          <p:cNvSpPr>
            <a:spLocks noGrp="1"/>
          </p:cNvSpPr>
          <p:nvPr>
            <p:ph idx="1"/>
          </p:nvPr>
        </p:nvSpPr>
        <p:spPr>
          <a:xfrm>
            <a:off x="1140352" y="1641231"/>
            <a:ext cx="9875520" cy="4454769"/>
          </a:xfrm>
        </p:spPr>
        <p:txBody>
          <a:bodyPr>
            <a:normAutofit/>
          </a:bodyPr>
          <a:lstStyle/>
          <a:p>
            <a:pPr marL="45720" indent="0">
              <a:buNone/>
            </a:pPr>
            <a:endParaRPr lang="en-GB" dirty="0"/>
          </a:p>
          <a:p>
            <a:endParaRPr lang="en-GB" dirty="0"/>
          </a:p>
        </p:txBody>
      </p:sp>
      <p:graphicFrame>
        <p:nvGraphicFramePr>
          <p:cNvPr id="4" name="Table 3">
            <a:extLst>
              <a:ext uri="{FF2B5EF4-FFF2-40B4-BE49-F238E27FC236}">
                <a16:creationId xmlns:a16="http://schemas.microsoft.com/office/drawing/2014/main" id="{66E4E82C-F026-3A1F-800F-40E3ABE660C6}"/>
              </a:ext>
            </a:extLst>
          </p:cNvPr>
          <p:cNvGraphicFramePr>
            <a:graphicFrameLocks noGrp="1"/>
          </p:cNvGraphicFramePr>
          <p:nvPr>
            <p:extLst>
              <p:ext uri="{D42A27DB-BD31-4B8C-83A1-F6EECF244321}">
                <p14:modId xmlns:p14="http://schemas.microsoft.com/office/powerpoint/2010/main" val="3825168225"/>
              </p:ext>
            </p:extLst>
          </p:nvPr>
        </p:nvGraphicFramePr>
        <p:xfrm>
          <a:off x="329609" y="1180214"/>
          <a:ext cx="11600120" cy="5302104"/>
        </p:xfrm>
        <a:graphic>
          <a:graphicData uri="http://schemas.openxmlformats.org/drawingml/2006/table">
            <a:tbl>
              <a:tblPr/>
              <a:tblGrid>
                <a:gridCol w="1657160">
                  <a:extLst>
                    <a:ext uri="{9D8B030D-6E8A-4147-A177-3AD203B41FA5}">
                      <a16:colId xmlns:a16="http://schemas.microsoft.com/office/drawing/2014/main" val="3025776132"/>
                    </a:ext>
                  </a:extLst>
                </a:gridCol>
                <a:gridCol w="1657160">
                  <a:extLst>
                    <a:ext uri="{9D8B030D-6E8A-4147-A177-3AD203B41FA5}">
                      <a16:colId xmlns:a16="http://schemas.microsoft.com/office/drawing/2014/main" val="4160328432"/>
                    </a:ext>
                  </a:extLst>
                </a:gridCol>
                <a:gridCol w="1657160">
                  <a:extLst>
                    <a:ext uri="{9D8B030D-6E8A-4147-A177-3AD203B41FA5}">
                      <a16:colId xmlns:a16="http://schemas.microsoft.com/office/drawing/2014/main" val="3832836996"/>
                    </a:ext>
                  </a:extLst>
                </a:gridCol>
                <a:gridCol w="1657160">
                  <a:extLst>
                    <a:ext uri="{9D8B030D-6E8A-4147-A177-3AD203B41FA5}">
                      <a16:colId xmlns:a16="http://schemas.microsoft.com/office/drawing/2014/main" val="3220360296"/>
                    </a:ext>
                  </a:extLst>
                </a:gridCol>
                <a:gridCol w="1657160">
                  <a:extLst>
                    <a:ext uri="{9D8B030D-6E8A-4147-A177-3AD203B41FA5}">
                      <a16:colId xmlns:a16="http://schemas.microsoft.com/office/drawing/2014/main" val="3321361156"/>
                    </a:ext>
                  </a:extLst>
                </a:gridCol>
                <a:gridCol w="1657160">
                  <a:extLst>
                    <a:ext uri="{9D8B030D-6E8A-4147-A177-3AD203B41FA5}">
                      <a16:colId xmlns:a16="http://schemas.microsoft.com/office/drawing/2014/main" val="273869614"/>
                    </a:ext>
                  </a:extLst>
                </a:gridCol>
                <a:gridCol w="1657160">
                  <a:extLst>
                    <a:ext uri="{9D8B030D-6E8A-4147-A177-3AD203B41FA5}">
                      <a16:colId xmlns:a16="http://schemas.microsoft.com/office/drawing/2014/main" val="1760670485"/>
                    </a:ext>
                  </a:extLst>
                </a:gridCol>
              </a:tblGrid>
              <a:tr h="184603">
                <a:tc>
                  <a:txBody>
                    <a:bodyPr/>
                    <a:lstStyle/>
                    <a:p>
                      <a:pPr>
                        <a:buNone/>
                      </a:pPr>
                      <a:r>
                        <a:rPr lang="en-GB" sz="900" b="1"/>
                        <a:t>Therapy / Drug class</a:t>
                      </a:r>
                    </a:p>
                  </a:txBody>
                  <a:tcPr marL="12350" marR="12350" marT="6175" marB="6175" anchor="ctr">
                    <a:lnL>
                      <a:noFill/>
                    </a:lnL>
                    <a:lnR>
                      <a:noFill/>
                    </a:lnR>
                    <a:lnT>
                      <a:noFill/>
                    </a:lnT>
                    <a:lnB>
                      <a:noFill/>
                    </a:lnB>
                    <a:noFill/>
                  </a:tcPr>
                </a:tc>
                <a:tc>
                  <a:txBody>
                    <a:bodyPr/>
                    <a:lstStyle/>
                    <a:p>
                      <a:pPr>
                        <a:buNone/>
                      </a:pPr>
                      <a:r>
                        <a:rPr lang="en-GB" sz="900" b="1"/>
                        <a:t>Trial name</a:t>
                      </a:r>
                    </a:p>
                  </a:txBody>
                  <a:tcPr marL="12350" marR="12350" marT="6175" marB="6175" anchor="ctr">
                    <a:lnL>
                      <a:noFill/>
                    </a:lnL>
                    <a:lnR>
                      <a:noFill/>
                    </a:lnR>
                    <a:lnT>
                      <a:noFill/>
                    </a:lnT>
                    <a:lnB>
                      <a:noFill/>
                    </a:lnB>
                    <a:noFill/>
                  </a:tcPr>
                </a:tc>
                <a:tc>
                  <a:txBody>
                    <a:bodyPr/>
                    <a:lstStyle/>
                    <a:p>
                      <a:pPr>
                        <a:buNone/>
                      </a:pPr>
                      <a:r>
                        <a:rPr lang="en-GB" sz="900" b="1"/>
                        <a:t>Population</a:t>
                      </a:r>
                    </a:p>
                  </a:txBody>
                  <a:tcPr marL="12350" marR="12350" marT="6175" marB="6175" anchor="ctr">
                    <a:lnL>
                      <a:noFill/>
                    </a:lnL>
                    <a:lnR>
                      <a:noFill/>
                    </a:lnR>
                    <a:lnT>
                      <a:noFill/>
                    </a:lnT>
                    <a:lnB>
                      <a:noFill/>
                    </a:lnB>
                    <a:noFill/>
                  </a:tcPr>
                </a:tc>
                <a:tc>
                  <a:txBody>
                    <a:bodyPr/>
                    <a:lstStyle/>
                    <a:p>
                      <a:pPr>
                        <a:buNone/>
                      </a:pPr>
                      <a:r>
                        <a:rPr lang="en-GB" sz="900" b="1"/>
                        <a:t>Key endpoint(s)</a:t>
                      </a:r>
                    </a:p>
                  </a:txBody>
                  <a:tcPr marL="12350" marR="12350" marT="6175" marB="6175" anchor="ctr">
                    <a:lnL>
                      <a:noFill/>
                    </a:lnL>
                    <a:lnR>
                      <a:noFill/>
                    </a:lnR>
                    <a:lnT>
                      <a:noFill/>
                    </a:lnT>
                    <a:lnB>
                      <a:noFill/>
                    </a:lnB>
                    <a:noFill/>
                  </a:tcPr>
                </a:tc>
                <a:tc>
                  <a:txBody>
                    <a:bodyPr/>
                    <a:lstStyle/>
                    <a:p>
                      <a:pPr>
                        <a:buNone/>
                      </a:pPr>
                      <a:r>
                        <a:rPr lang="en-GB" sz="900" b="1"/>
                        <a:t>Follow-up</a:t>
                      </a:r>
                    </a:p>
                  </a:txBody>
                  <a:tcPr marL="12350" marR="12350" marT="6175" marB="6175" anchor="ctr">
                    <a:lnL>
                      <a:noFill/>
                    </a:lnL>
                    <a:lnR>
                      <a:noFill/>
                    </a:lnR>
                    <a:lnT>
                      <a:noFill/>
                    </a:lnT>
                    <a:lnB>
                      <a:noFill/>
                    </a:lnB>
                    <a:noFill/>
                  </a:tcPr>
                </a:tc>
                <a:tc>
                  <a:txBody>
                    <a:bodyPr/>
                    <a:lstStyle/>
                    <a:p>
                      <a:pPr>
                        <a:buNone/>
                      </a:pPr>
                      <a:r>
                        <a:rPr lang="en-GB" sz="900" b="1"/>
                        <a:t>Risk-reduction (HR, RR, etc)</a:t>
                      </a:r>
                    </a:p>
                  </a:txBody>
                  <a:tcPr marL="12350" marR="12350" marT="6175" marB="6175" anchor="ctr">
                    <a:lnL>
                      <a:noFill/>
                    </a:lnL>
                    <a:lnR>
                      <a:noFill/>
                    </a:lnR>
                    <a:lnT>
                      <a:noFill/>
                    </a:lnT>
                    <a:lnB>
                      <a:noFill/>
                    </a:lnB>
                    <a:noFill/>
                  </a:tcPr>
                </a:tc>
                <a:tc>
                  <a:txBody>
                    <a:bodyPr/>
                    <a:lstStyle/>
                    <a:p>
                      <a:pPr>
                        <a:buNone/>
                      </a:pPr>
                      <a:r>
                        <a:rPr lang="en-GB" sz="900" b="1" dirty="0"/>
                        <a:t>Key findings / notes</a:t>
                      </a:r>
                    </a:p>
                  </a:txBody>
                  <a:tcPr marL="12350" marR="12350" marT="6175" marB="6175" anchor="ctr">
                    <a:lnL>
                      <a:noFill/>
                    </a:lnL>
                    <a:lnR>
                      <a:noFill/>
                    </a:lnR>
                    <a:lnT>
                      <a:noFill/>
                    </a:lnT>
                    <a:lnB>
                      <a:noFill/>
                    </a:lnB>
                    <a:noFill/>
                  </a:tcPr>
                </a:tc>
                <a:extLst>
                  <a:ext uri="{0D108BD9-81ED-4DB2-BD59-A6C34878D82A}">
                    <a16:rowId xmlns:a16="http://schemas.microsoft.com/office/drawing/2014/main" val="2588970143"/>
                  </a:ext>
                </a:extLst>
              </a:tr>
              <a:tr h="802716">
                <a:tc>
                  <a:txBody>
                    <a:bodyPr/>
                    <a:lstStyle/>
                    <a:p>
                      <a:pPr>
                        <a:buNone/>
                      </a:pPr>
                      <a:r>
                        <a:rPr lang="en-GB" sz="900" b="1"/>
                        <a:t>Statin (HMG-CoA reductase inhibitor)</a:t>
                      </a:r>
                      <a:endParaRPr lang="en-GB" sz="900"/>
                    </a:p>
                  </a:txBody>
                  <a:tcPr marL="12350" marR="12350" marT="6175" marB="6175" anchor="ctr">
                    <a:lnL>
                      <a:noFill/>
                    </a:lnL>
                    <a:lnR>
                      <a:noFill/>
                    </a:lnR>
                    <a:lnT>
                      <a:noFill/>
                    </a:lnT>
                    <a:lnB>
                      <a:noFill/>
                    </a:lnB>
                    <a:noFill/>
                  </a:tcPr>
                </a:tc>
                <a:tc>
                  <a:txBody>
                    <a:bodyPr/>
                    <a:lstStyle/>
                    <a:p>
                      <a:pPr>
                        <a:buNone/>
                      </a:pPr>
                      <a:r>
                        <a:rPr lang="en-GB" sz="900" b="1"/>
                        <a:t>4S (Scandinavian Simvastatin Survival Study)</a:t>
                      </a:r>
                      <a:endParaRPr lang="en-GB" sz="900"/>
                    </a:p>
                  </a:txBody>
                  <a:tcPr marL="12350" marR="12350" marT="6175" marB="6175" anchor="ctr">
                    <a:lnL>
                      <a:noFill/>
                    </a:lnL>
                    <a:lnR>
                      <a:noFill/>
                    </a:lnR>
                    <a:lnT>
                      <a:noFill/>
                    </a:lnT>
                    <a:lnB>
                      <a:noFill/>
                    </a:lnB>
                    <a:noFill/>
                  </a:tcPr>
                </a:tc>
                <a:tc>
                  <a:txBody>
                    <a:bodyPr/>
                    <a:lstStyle/>
                    <a:p>
                      <a:pPr>
                        <a:buNone/>
                      </a:pPr>
                      <a:r>
                        <a:rPr lang="en-GB" sz="900" dirty="0"/>
                        <a:t>4,444 patients with coronary heart disease (angina or prior MI) and raised cholesterol. </a:t>
                      </a:r>
                    </a:p>
                  </a:txBody>
                  <a:tcPr marL="12350" marR="12350" marT="6175" marB="6175" anchor="ctr">
                    <a:lnL>
                      <a:noFill/>
                    </a:lnL>
                    <a:lnR>
                      <a:noFill/>
                    </a:lnR>
                    <a:lnT>
                      <a:noFill/>
                    </a:lnT>
                    <a:lnB>
                      <a:noFill/>
                    </a:lnB>
                    <a:noFill/>
                  </a:tcPr>
                </a:tc>
                <a:tc>
                  <a:txBody>
                    <a:bodyPr/>
                    <a:lstStyle/>
                    <a:p>
                      <a:pPr>
                        <a:buNone/>
                      </a:pPr>
                      <a:r>
                        <a:rPr lang="en-GB" sz="900" dirty="0"/>
                        <a:t>Primary: all-cause mortality; Secondary: major coronary events, revascularization. </a:t>
                      </a:r>
                    </a:p>
                  </a:txBody>
                  <a:tcPr marL="12350" marR="12350" marT="6175" marB="6175" anchor="ctr">
                    <a:lnL>
                      <a:noFill/>
                    </a:lnL>
                    <a:lnR>
                      <a:noFill/>
                    </a:lnR>
                    <a:lnT>
                      <a:noFill/>
                    </a:lnT>
                    <a:lnB>
                      <a:noFill/>
                    </a:lnB>
                    <a:noFill/>
                  </a:tcPr>
                </a:tc>
                <a:tc>
                  <a:txBody>
                    <a:bodyPr/>
                    <a:lstStyle/>
                    <a:p>
                      <a:pPr>
                        <a:buNone/>
                      </a:pPr>
                      <a:r>
                        <a:rPr lang="en-GB" sz="900" dirty="0"/>
                        <a:t>Median ~5.4 years </a:t>
                      </a:r>
                    </a:p>
                  </a:txBody>
                  <a:tcPr marL="12350" marR="12350" marT="6175" marB="6175" anchor="ctr">
                    <a:lnL>
                      <a:noFill/>
                    </a:lnL>
                    <a:lnR>
                      <a:noFill/>
                    </a:lnR>
                    <a:lnT>
                      <a:noFill/>
                    </a:lnT>
                    <a:lnB>
                      <a:noFill/>
                    </a:lnB>
                    <a:noFill/>
                  </a:tcPr>
                </a:tc>
                <a:tc>
                  <a:txBody>
                    <a:bodyPr/>
                    <a:lstStyle/>
                    <a:p>
                      <a:pPr>
                        <a:buNone/>
                      </a:pPr>
                      <a:r>
                        <a:rPr lang="en-GB" sz="900" dirty="0"/>
                        <a:t>Relative risk of all-cause death: ~0.70 (30% RRR)  Major coronary events: RR ~0.66. </a:t>
                      </a:r>
                    </a:p>
                  </a:txBody>
                  <a:tcPr marL="12350" marR="12350" marT="6175" marB="6175" anchor="ctr">
                    <a:lnL>
                      <a:noFill/>
                    </a:lnL>
                    <a:lnR>
                      <a:noFill/>
                    </a:lnR>
                    <a:lnT>
                      <a:noFill/>
                    </a:lnT>
                    <a:lnB>
                      <a:noFill/>
                    </a:lnB>
                    <a:noFill/>
                  </a:tcPr>
                </a:tc>
                <a:tc>
                  <a:txBody>
                    <a:bodyPr/>
                    <a:lstStyle/>
                    <a:p>
                      <a:pPr>
                        <a:buNone/>
                      </a:pPr>
                      <a:r>
                        <a:rPr lang="en-GB" sz="900"/>
                        <a:t>Simvastatin significantly improved survival in CHD; showed long-term safety; among the first “hard outcome” cholesterol-lowering RCTs.</a:t>
                      </a:r>
                    </a:p>
                  </a:txBody>
                  <a:tcPr marL="12350" marR="12350" marT="6175" marB="6175" anchor="ctr">
                    <a:lnL>
                      <a:noFill/>
                    </a:lnL>
                    <a:lnR>
                      <a:noFill/>
                    </a:lnR>
                    <a:lnT>
                      <a:noFill/>
                    </a:lnT>
                    <a:lnB>
                      <a:noFill/>
                    </a:lnB>
                    <a:noFill/>
                  </a:tcPr>
                </a:tc>
                <a:extLst>
                  <a:ext uri="{0D108BD9-81ED-4DB2-BD59-A6C34878D82A}">
                    <a16:rowId xmlns:a16="http://schemas.microsoft.com/office/drawing/2014/main" val="1587868577"/>
                  </a:ext>
                </a:extLst>
              </a:tr>
              <a:tr h="1275825">
                <a:tc>
                  <a:txBody>
                    <a:bodyPr/>
                    <a:lstStyle/>
                    <a:p>
                      <a:pPr>
                        <a:buNone/>
                      </a:pPr>
                      <a:r>
                        <a:rPr lang="en-GB" sz="900" b="1"/>
                        <a:t>Statin in primary prevention</a:t>
                      </a:r>
                      <a:endParaRPr lang="en-GB" sz="900"/>
                    </a:p>
                  </a:txBody>
                  <a:tcPr marL="12350" marR="12350" marT="6175" marB="6175" anchor="ctr">
                    <a:lnL>
                      <a:noFill/>
                    </a:lnL>
                    <a:lnR>
                      <a:noFill/>
                    </a:lnR>
                    <a:lnT>
                      <a:noFill/>
                    </a:lnT>
                    <a:lnB>
                      <a:noFill/>
                    </a:lnB>
                    <a:noFill/>
                  </a:tcPr>
                </a:tc>
                <a:tc>
                  <a:txBody>
                    <a:bodyPr/>
                    <a:lstStyle/>
                    <a:p>
                      <a:pPr>
                        <a:buNone/>
                      </a:pPr>
                      <a:r>
                        <a:rPr lang="en-GB" sz="900" b="1"/>
                        <a:t>JUPITER (Justification for the Use of Statins in Prevention: An Intervention Trial Evaluating Rosuvastatin)</a:t>
                      </a:r>
                      <a:endParaRPr lang="en-GB" sz="900"/>
                    </a:p>
                  </a:txBody>
                  <a:tcPr marL="12350" marR="12350" marT="6175" marB="6175" anchor="ctr">
                    <a:lnL>
                      <a:noFill/>
                    </a:lnL>
                    <a:lnR>
                      <a:noFill/>
                    </a:lnR>
                    <a:lnT>
                      <a:noFill/>
                    </a:lnT>
                    <a:lnB>
                      <a:noFill/>
                    </a:lnB>
                    <a:noFill/>
                  </a:tcPr>
                </a:tc>
                <a:tc>
                  <a:txBody>
                    <a:bodyPr/>
                    <a:lstStyle/>
                    <a:p>
                      <a:pPr>
                        <a:buNone/>
                      </a:pPr>
                      <a:r>
                        <a:rPr lang="en-GB" sz="900" dirty="0"/>
                        <a:t>17,802 apparently healthy individuals (no prior CVD) but with elevated </a:t>
                      </a:r>
                      <a:r>
                        <a:rPr lang="en-GB" sz="900" dirty="0" err="1"/>
                        <a:t>hs</a:t>
                      </a:r>
                      <a:r>
                        <a:rPr lang="en-GB" sz="900" dirty="0"/>
                        <a:t>-CRP (≥ 2 mg/L) and moderate LDL. </a:t>
                      </a:r>
                    </a:p>
                  </a:txBody>
                  <a:tcPr marL="12350" marR="12350" marT="6175" marB="6175" anchor="ctr">
                    <a:lnL>
                      <a:noFill/>
                    </a:lnL>
                    <a:lnR>
                      <a:noFill/>
                    </a:lnR>
                    <a:lnT>
                      <a:noFill/>
                    </a:lnT>
                    <a:lnB>
                      <a:noFill/>
                    </a:lnB>
                    <a:noFill/>
                  </a:tcPr>
                </a:tc>
                <a:tc>
                  <a:txBody>
                    <a:bodyPr/>
                    <a:lstStyle/>
                    <a:p>
                      <a:pPr>
                        <a:buNone/>
                      </a:pPr>
                      <a:r>
                        <a:rPr lang="en-GB" sz="900" dirty="0"/>
                        <a:t>Composite: nonfatal MI, nonfatal stroke, unstable angina, arterial revascularisation, cardiovascular death. </a:t>
                      </a:r>
                    </a:p>
                  </a:txBody>
                  <a:tcPr marL="12350" marR="12350" marT="6175" marB="6175" anchor="ctr">
                    <a:lnL>
                      <a:noFill/>
                    </a:lnL>
                    <a:lnR>
                      <a:noFill/>
                    </a:lnR>
                    <a:lnT>
                      <a:noFill/>
                    </a:lnT>
                    <a:lnB>
                      <a:noFill/>
                    </a:lnB>
                    <a:noFill/>
                  </a:tcPr>
                </a:tc>
                <a:tc>
                  <a:txBody>
                    <a:bodyPr/>
                    <a:lstStyle/>
                    <a:p>
                      <a:pPr>
                        <a:buNone/>
                      </a:pPr>
                      <a:r>
                        <a:rPr lang="en-GB" sz="900" dirty="0"/>
                        <a:t>Median 1.9 years (stopped early) </a:t>
                      </a:r>
                    </a:p>
                  </a:txBody>
                  <a:tcPr marL="12350" marR="12350" marT="6175" marB="6175" anchor="ctr">
                    <a:lnL>
                      <a:noFill/>
                    </a:lnL>
                    <a:lnR>
                      <a:noFill/>
                    </a:lnR>
                    <a:lnT>
                      <a:noFill/>
                    </a:lnT>
                    <a:lnB>
                      <a:noFill/>
                    </a:lnB>
                    <a:noFill/>
                  </a:tcPr>
                </a:tc>
                <a:tc>
                  <a:txBody>
                    <a:bodyPr/>
                    <a:lstStyle/>
                    <a:p>
                      <a:pPr>
                        <a:buNone/>
                      </a:pPr>
                      <a:r>
                        <a:rPr lang="en-GB" sz="900" dirty="0"/>
                        <a:t>HR for primary endpoint: 0.56 (95% CI 0.46–0.69), ~44% RRR. </a:t>
                      </a:r>
                    </a:p>
                    <a:p>
                      <a:pPr>
                        <a:buNone/>
                      </a:pPr>
                      <a:r>
                        <a:rPr lang="en-GB" sz="900" dirty="0"/>
                        <a:t>Absolute risk reduction ~1.2% </a:t>
                      </a:r>
                    </a:p>
                    <a:p>
                      <a:pPr>
                        <a:buNone/>
                      </a:pPr>
                      <a:r>
                        <a:rPr lang="en-GB" sz="900" dirty="0"/>
                        <a:t>over follow-up.</a:t>
                      </a:r>
                    </a:p>
                  </a:txBody>
                  <a:tcPr marL="12350" marR="12350" marT="6175" marB="6175" anchor="ctr">
                    <a:lnL>
                      <a:noFill/>
                    </a:lnL>
                    <a:lnR>
                      <a:noFill/>
                    </a:lnR>
                    <a:lnT>
                      <a:noFill/>
                    </a:lnT>
                    <a:lnB>
                      <a:noFill/>
                    </a:lnB>
                    <a:noFill/>
                  </a:tcPr>
                </a:tc>
                <a:tc>
                  <a:txBody>
                    <a:bodyPr/>
                    <a:lstStyle/>
                    <a:p>
                      <a:pPr>
                        <a:buNone/>
                      </a:pPr>
                      <a:r>
                        <a:rPr lang="en-GB" sz="900" dirty="0"/>
                        <a:t>Showed benefit of statin therapy in people without high LDL but with systemic inflammation (</a:t>
                      </a:r>
                      <a:r>
                        <a:rPr lang="en-GB" sz="900" dirty="0" err="1"/>
                        <a:t>hs</a:t>
                      </a:r>
                      <a:r>
                        <a:rPr lang="en-GB" sz="900" dirty="0"/>
                        <a:t>-CRP). </a:t>
                      </a:r>
                    </a:p>
                  </a:txBody>
                  <a:tcPr marL="12350" marR="12350" marT="6175" marB="6175" anchor="ctr">
                    <a:lnL>
                      <a:noFill/>
                    </a:lnL>
                    <a:lnR>
                      <a:noFill/>
                    </a:lnR>
                    <a:lnT>
                      <a:noFill/>
                    </a:lnT>
                    <a:lnB>
                      <a:noFill/>
                    </a:lnB>
                    <a:noFill/>
                  </a:tcPr>
                </a:tc>
                <a:extLst>
                  <a:ext uri="{0D108BD9-81ED-4DB2-BD59-A6C34878D82A}">
                    <a16:rowId xmlns:a16="http://schemas.microsoft.com/office/drawing/2014/main" val="1563854148"/>
                  </a:ext>
                </a:extLst>
              </a:tr>
              <a:tr h="1118122">
                <a:tc>
                  <a:txBody>
                    <a:bodyPr/>
                    <a:lstStyle/>
                    <a:p>
                      <a:pPr>
                        <a:buNone/>
                      </a:pPr>
                      <a:r>
                        <a:rPr lang="en-GB" sz="900" b="1"/>
                        <a:t>Ezetimibe</a:t>
                      </a:r>
                      <a:endParaRPr lang="en-GB" sz="900"/>
                    </a:p>
                  </a:txBody>
                  <a:tcPr marL="12350" marR="12350" marT="6175" marB="6175" anchor="ctr">
                    <a:lnL>
                      <a:noFill/>
                    </a:lnL>
                    <a:lnR>
                      <a:noFill/>
                    </a:lnR>
                    <a:lnT>
                      <a:noFill/>
                    </a:lnT>
                    <a:lnB>
                      <a:noFill/>
                    </a:lnB>
                    <a:noFill/>
                  </a:tcPr>
                </a:tc>
                <a:tc>
                  <a:txBody>
                    <a:bodyPr/>
                    <a:lstStyle/>
                    <a:p>
                      <a:pPr>
                        <a:buNone/>
                      </a:pPr>
                      <a:r>
                        <a:rPr lang="en-GB" sz="900" b="1"/>
                        <a:t>IMPROVE-IT (IMProved Reduction of Outcomes: Vytorin Efficacy International Trial)</a:t>
                      </a:r>
                      <a:endParaRPr lang="en-GB" sz="900"/>
                    </a:p>
                  </a:txBody>
                  <a:tcPr marL="12350" marR="12350" marT="6175" marB="6175" anchor="ctr">
                    <a:lnL>
                      <a:noFill/>
                    </a:lnL>
                    <a:lnR>
                      <a:noFill/>
                    </a:lnR>
                    <a:lnT>
                      <a:noFill/>
                    </a:lnT>
                    <a:lnB>
                      <a:noFill/>
                    </a:lnB>
                    <a:noFill/>
                  </a:tcPr>
                </a:tc>
                <a:tc>
                  <a:txBody>
                    <a:bodyPr/>
                    <a:lstStyle/>
                    <a:p>
                      <a:pPr>
                        <a:buNone/>
                      </a:pPr>
                      <a:r>
                        <a:rPr lang="en-GB" sz="900" dirty="0"/>
                        <a:t>18,144 patients stabilized after acute coronary syndrome (ACS) on simvastatin therapy. </a:t>
                      </a:r>
                    </a:p>
                  </a:txBody>
                  <a:tcPr marL="12350" marR="12350" marT="6175" marB="6175" anchor="ctr">
                    <a:lnL>
                      <a:noFill/>
                    </a:lnL>
                    <a:lnR>
                      <a:noFill/>
                    </a:lnR>
                    <a:lnT>
                      <a:noFill/>
                    </a:lnT>
                    <a:lnB>
                      <a:noFill/>
                    </a:lnB>
                    <a:noFill/>
                  </a:tcPr>
                </a:tc>
                <a:tc>
                  <a:txBody>
                    <a:bodyPr/>
                    <a:lstStyle/>
                    <a:p>
                      <a:pPr>
                        <a:buNone/>
                      </a:pPr>
                      <a:r>
                        <a:rPr lang="en-GB" sz="900" dirty="0"/>
                        <a:t>Composite: CV death, nonfatal MI, stroke, rehospitalization for unstable angina, coronary revascularization (≥ 30 days) </a:t>
                      </a:r>
                    </a:p>
                  </a:txBody>
                  <a:tcPr marL="12350" marR="12350" marT="6175" marB="6175" anchor="ctr">
                    <a:lnL>
                      <a:noFill/>
                    </a:lnL>
                    <a:lnR>
                      <a:noFill/>
                    </a:lnR>
                    <a:lnT>
                      <a:noFill/>
                    </a:lnT>
                    <a:lnB>
                      <a:noFill/>
                    </a:lnB>
                    <a:noFill/>
                  </a:tcPr>
                </a:tc>
                <a:tc>
                  <a:txBody>
                    <a:bodyPr/>
                    <a:lstStyle/>
                    <a:p>
                      <a:pPr>
                        <a:buNone/>
                      </a:pPr>
                      <a:r>
                        <a:rPr lang="en-GB" sz="900" dirty="0"/>
                        <a:t>Median ~6 years (some up to ~8.5 years) </a:t>
                      </a:r>
                    </a:p>
                  </a:txBody>
                  <a:tcPr marL="12350" marR="12350" marT="6175" marB="6175" anchor="ctr">
                    <a:lnL>
                      <a:noFill/>
                    </a:lnL>
                    <a:lnR>
                      <a:noFill/>
                    </a:lnR>
                    <a:lnT>
                      <a:noFill/>
                    </a:lnT>
                    <a:lnB>
                      <a:noFill/>
                    </a:lnB>
                    <a:noFill/>
                  </a:tcPr>
                </a:tc>
                <a:tc>
                  <a:txBody>
                    <a:bodyPr/>
                    <a:lstStyle/>
                    <a:p>
                      <a:pPr>
                        <a:buNone/>
                      </a:pPr>
                      <a:r>
                        <a:rPr lang="en-GB" sz="900" dirty="0"/>
                        <a:t>HR for primary composite endpoint: ~0.94 (intention-to-treat), ~6.4% relative risk reduction. On-treatment analysis: HR 0.92 (95% CI 0.87–0.98). </a:t>
                      </a:r>
                    </a:p>
                  </a:txBody>
                  <a:tcPr marL="12350" marR="12350" marT="6175" marB="6175" anchor="ctr">
                    <a:lnL>
                      <a:noFill/>
                    </a:lnL>
                    <a:lnR>
                      <a:noFill/>
                    </a:lnR>
                    <a:lnT>
                      <a:noFill/>
                    </a:lnT>
                    <a:lnB>
                      <a:noFill/>
                    </a:lnB>
                    <a:noFill/>
                  </a:tcPr>
                </a:tc>
                <a:tc>
                  <a:txBody>
                    <a:bodyPr/>
                    <a:lstStyle/>
                    <a:p>
                      <a:pPr>
                        <a:buNone/>
                      </a:pPr>
                      <a:r>
                        <a:rPr lang="en-GB" sz="900" dirty="0"/>
                        <a:t>Demonstrated that adding ezetimibe to a statin yields further CV benefit even when LDL is already relatively low. Also showed safety of very low LDL levels in long-term therapy. </a:t>
                      </a:r>
                    </a:p>
                  </a:txBody>
                  <a:tcPr marL="12350" marR="12350" marT="6175" marB="6175" anchor="ctr">
                    <a:lnL>
                      <a:noFill/>
                    </a:lnL>
                    <a:lnR>
                      <a:noFill/>
                    </a:lnR>
                    <a:lnT>
                      <a:noFill/>
                    </a:lnT>
                    <a:lnB>
                      <a:noFill/>
                    </a:lnB>
                    <a:noFill/>
                  </a:tcPr>
                </a:tc>
                <a:extLst>
                  <a:ext uri="{0D108BD9-81ED-4DB2-BD59-A6C34878D82A}">
                    <a16:rowId xmlns:a16="http://schemas.microsoft.com/office/drawing/2014/main" val="233754577"/>
                  </a:ext>
                </a:extLst>
              </a:tr>
              <a:tr h="802716">
                <a:tc>
                  <a:txBody>
                    <a:bodyPr/>
                    <a:lstStyle/>
                    <a:p>
                      <a:pPr>
                        <a:buNone/>
                      </a:pPr>
                      <a:r>
                        <a:rPr lang="en-GB" sz="900" b="1"/>
                        <a:t>PCSK9 inhibitor</a:t>
                      </a:r>
                      <a:endParaRPr lang="en-GB" sz="900"/>
                    </a:p>
                  </a:txBody>
                  <a:tcPr marL="12350" marR="12350" marT="6175" marB="6175" anchor="ctr">
                    <a:lnL>
                      <a:noFill/>
                    </a:lnL>
                    <a:lnR>
                      <a:noFill/>
                    </a:lnR>
                    <a:lnT>
                      <a:noFill/>
                    </a:lnT>
                    <a:lnB>
                      <a:noFill/>
                    </a:lnB>
                    <a:noFill/>
                  </a:tcPr>
                </a:tc>
                <a:tc>
                  <a:txBody>
                    <a:bodyPr/>
                    <a:lstStyle/>
                    <a:p>
                      <a:pPr>
                        <a:buNone/>
                      </a:pPr>
                      <a:r>
                        <a:rPr lang="en-GB" sz="900" b="1"/>
                        <a:t>FOURIER (Further Cardiovascular Outcomes Research With PCSK9 Inhibition in Subjects With Elevated Risk)</a:t>
                      </a:r>
                      <a:r>
                        <a:rPr lang="en-GB" sz="900"/>
                        <a:t> – Evolocumab</a:t>
                      </a:r>
                    </a:p>
                  </a:txBody>
                  <a:tcPr marL="12350" marR="12350" marT="6175" marB="6175" anchor="ctr">
                    <a:lnL>
                      <a:noFill/>
                    </a:lnL>
                    <a:lnR>
                      <a:noFill/>
                    </a:lnR>
                    <a:lnT>
                      <a:noFill/>
                    </a:lnT>
                    <a:lnB>
                      <a:noFill/>
                    </a:lnB>
                    <a:noFill/>
                  </a:tcPr>
                </a:tc>
                <a:tc>
                  <a:txBody>
                    <a:bodyPr/>
                    <a:lstStyle/>
                    <a:p>
                      <a:pPr>
                        <a:buNone/>
                      </a:pPr>
                      <a:r>
                        <a:rPr lang="en-GB" sz="900"/>
                        <a:t>~27,564 patients with stable atherosclerotic cardiovascular disease, already on statins.</a:t>
                      </a:r>
                    </a:p>
                  </a:txBody>
                  <a:tcPr marL="12350" marR="12350" marT="6175" marB="6175" anchor="ctr">
                    <a:lnL>
                      <a:noFill/>
                    </a:lnL>
                    <a:lnR>
                      <a:noFill/>
                    </a:lnR>
                    <a:lnT>
                      <a:noFill/>
                    </a:lnT>
                    <a:lnB>
                      <a:noFill/>
                    </a:lnB>
                    <a:noFill/>
                  </a:tcPr>
                </a:tc>
                <a:tc>
                  <a:txBody>
                    <a:bodyPr/>
                    <a:lstStyle/>
                    <a:p>
                      <a:pPr>
                        <a:buNone/>
                      </a:pPr>
                      <a:r>
                        <a:rPr lang="en-GB" sz="900"/>
                        <a:t>Primary MACE: CV death, MI, stroke, coronary revascularization, unstable angina</a:t>
                      </a:r>
                    </a:p>
                  </a:txBody>
                  <a:tcPr marL="12350" marR="12350" marT="6175" marB="6175" anchor="ctr">
                    <a:lnL>
                      <a:noFill/>
                    </a:lnL>
                    <a:lnR>
                      <a:noFill/>
                    </a:lnR>
                    <a:lnT>
                      <a:noFill/>
                    </a:lnT>
                    <a:lnB>
                      <a:noFill/>
                    </a:lnB>
                    <a:noFill/>
                  </a:tcPr>
                </a:tc>
                <a:tc>
                  <a:txBody>
                    <a:bodyPr/>
                    <a:lstStyle/>
                    <a:p>
                      <a:pPr>
                        <a:buNone/>
                      </a:pPr>
                      <a:r>
                        <a:rPr lang="en-GB" sz="900"/>
                        <a:t>Median 2.2 years</a:t>
                      </a:r>
                    </a:p>
                  </a:txBody>
                  <a:tcPr marL="12350" marR="12350" marT="6175" marB="6175" anchor="ctr">
                    <a:lnL>
                      <a:noFill/>
                    </a:lnL>
                    <a:lnR>
                      <a:noFill/>
                    </a:lnR>
                    <a:lnT>
                      <a:noFill/>
                    </a:lnT>
                    <a:lnB>
                      <a:noFill/>
                    </a:lnB>
                    <a:noFill/>
                  </a:tcPr>
                </a:tc>
                <a:tc>
                  <a:txBody>
                    <a:bodyPr/>
                    <a:lstStyle/>
                    <a:p>
                      <a:pPr>
                        <a:buNone/>
                      </a:pPr>
                      <a:r>
                        <a:rPr lang="en-GB" sz="900"/>
                        <a:t>HR ~0.82 for primary endpoint (i.e., ~18% relative reduction)</a:t>
                      </a:r>
                    </a:p>
                  </a:txBody>
                  <a:tcPr marL="12350" marR="12350" marT="6175" marB="6175" anchor="ctr">
                    <a:lnL>
                      <a:noFill/>
                    </a:lnL>
                    <a:lnR>
                      <a:noFill/>
                    </a:lnR>
                    <a:lnT>
                      <a:noFill/>
                    </a:lnT>
                    <a:lnB>
                      <a:noFill/>
                    </a:lnB>
                    <a:noFill/>
                  </a:tcPr>
                </a:tc>
                <a:tc>
                  <a:txBody>
                    <a:bodyPr/>
                    <a:lstStyle/>
                    <a:p>
                      <a:pPr>
                        <a:buNone/>
                      </a:pPr>
                      <a:r>
                        <a:rPr lang="en-GB" sz="900"/>
                        <a:t>Evolocumab significantly reduced first and subsequent cardiovascular events, supporting the benefit of very aggressive LDL lowering.</a:t>
                      </a:r>
                    </a:p>
                  </a:txBody>
                  <a:tcPr marL="12350" marR="12350" marT="6175" marB="6175" anchor="ctr">
                    <a:lnL>
                      <a:noFill/>
                    </a:lnL>
                    <a:lnR>
                      <a:noFill/>
                    </a:lnR>
                    <a:lnT>
                      <a:noFill/>
                    </a:lnT>
                    <a:lnB>
                      <a:noFill/>
                    </a:lnB>
                    <a:noFill/>
                  </a:tcPr>
                </a:tc>
                <a:extLst>
                  <a:ext uri="{0D108BD9-81ED-4DB2-BD59-A6C34878D82A}">
                    <a16:rowId xmlns:a16="http://schemas.microsoft.com/office/drawing/2014/main" val="1759756979"/>
                  </a:ext>
                </a:extLst>
              </a:tr>
              <a:tr h="1118122">
                <a:tc>
                  <a:txBody>
                    <a:bodyPr/>
                    <a:lstStyle/>
                    <a:p>
                      <a:pPr>
                        <a:buNone/>
                      </a:pPr>
                      <a:r>
                        <a:rPr lang="en-GB" sz="900" b="1"/>
                        <a:t>ACL-inhibitor / Bempedoic acid</a:t>
                      </a:r>
                      <a:endParaRPr lang="en-GB" sz="900"/>
                    </a:p>
                  </a:txBody>
                  <a:tcPr marL="12350" marR="12350" marT="6175" marB="6175" anchor="ctr">
                    <a:lnL>
                      <a:noFill/>
                    </a:lnL>
                    <a:lnR>
                      <a:noFill/>
                    </a:lnR>
                    <a:lnT>
                      <a:noFill/>
                    </a:lnT>
                    <a:lnB>
                      <a:noFill/>
                    </a:lnB>
                    <a:noFill/>
                  </a:tcPr>
                </a:tc>
                <a:tc>
                  <a:txBody>
                    <a:bodyPr/>
                    <a:lstStyle/>
                    <a:p>
                      <a:pPr>
                        <a:buNone/>
                      </a:pPr>
                      <a:r>
                        <a:rPr lang="en-GB" sz="900" b="1"/>
                        <a:t>CLEAR Outcomes (Cholesterol Lowering via Bempedoic Acid, an ACL-Inhibiting Regimen)</a:t>
                      </a:r>
                      <a:endParaRPr lang="en-GB" sz="900"/>
                    </a:p>
                  </a:txBody>
                  <a:tcPr marL="12350" marR="12350" marT="6175" marB="6175" anchor="ctr">
                    <a:lnL>
                      <a:noFill/>
                    </a:lnL>
                    <a:lnR>
                      <a:noFill/>
                    </a:lnR>
                    <a:lnT>
                      <a:noFill/>
                    </a:lnT>
                    <a:lnB>
                      <a:noFill/>
                    </a:lnB>
                    <a:noFill/>
                  </a:tcPr>
                </a:tc>
                <a:tc>
                  <a:txBody>
                    <a:bodyPr/>
                    <a:lstStyle/>
                    <a:p>
                      <a:pPr>
                        <a:buNone/>
                      </a:pPr>
                      <a:r>
                        <a:rPr lang="en-GB" sz="900" dirty="0"/>
                        <a:t>13,970 patients, statin-intolerant or unable to take maximally tolerated statins, at high CV risk. </a:t>
                      </a:r>
                    </a:p>
                  </a:txBody>
                  <a:tcPr marL="12350" marR="12350" marT="6175" marB="6175" anchor="ctr">
                    <a:lnL>
                      <a:noFill/>
                    </a:lnL>
                    <a:lnR>
                      <a:noFill/>
                    </a:lnR>
                    <a:lnT>
                      <a:noFill/>
                    </a:lnT>
                    <a:lnB>
                      <a:noFill/>
                    </a:lnB>
                    <a:noFill/>
                  </a:tcPr>
                </a:tc>
                <a:tc>
                  <a:txBody>
                    <a:bodyPr/>
                    <a:lstStyle/>
                    <a:p>
                      <a:pPr>
                        <a:buNone/>
                      </a:pPr>
                      <a:r>
                        <a:rPr lang="en-GB" sz="900" dirty="0"/>
                        <a:t>Primary: 4-component MACE (CV death, nonfatal MI, nonfatal stroke, coronary revascularization) </a:t>
                      </a:r>
                    </a:p>
                  </a:txBody>
                  <a:tcPr marL="12350" marR="12350" marT="6175" marB="6175" anchor="ctr">
                    <a:lnL>
                      <a:noFill/>
                    </a:lnL>
                    <a:lnR>
                      <a:noFill/>
                    </a:lnR>
                    <a:lnT>
                      <a:noFill/>
                    </a:lnT>
                    <a:lnB>
                      <a:noFill/>
                    </a:lnB>
                    <a:noFill/>
                  </a:tcPr>
                </a:tc>
                <a:tc>
                  <a:txBody>
                    <a:bodyPr/>
                    <a:lstStyle/>
                    <a:p>
                      <a:pPr>
                        <a:buNone/>
                      </a:pPr>
                      <a:r>
                        <a:rPr lang="en-GB" sz="900" dirty="0"/>
                        <a:t>Median ~3.4 years </a:t>
                      </a:r>
                    </a:p>
                  </a:txBody>
                  <a:tcPr marL="12350" marR="12350" marT="6175" marB="6175" anchor="ctr">
                    <a:lnL>
                      <a:noFill/>
                    </a:lnL>
                    <a:lnR>
                      <a:noFill/>
                    </a:lnR>
                    <a:lnT>
                      <a:noFill/>
                    </a:lnT>
                    <a:lnB>
                      <a:noFill/>
                    </a:lnB>
                    <a:noFill/>
                  </a:tcPr>
                </a:tc>
                <a:tc>
                  <a:txBody>
                    <a:bodyPr/>
                    <a:lstStyle/>
                    <a:p>
                      <a:pPr>
                        <a:buNone/>
                      </a:pPr>
                      <a:r>
                        <a:rPr lang="en-GB" sz="900" dirty="0"/>
                        <a:t>HR for primary MACE: ~0.87 (95% CI 0.79–0.96), ~13% relative risk reduction. </a:t>
                      </a:r>
                    </a:p>
                  </a:txBody>
                  <a:tcPr marL="12350" marR="12350" marT="6175" marB="6175" anchor="ctr">
                    <a:lnL>
                      <a:noFill/>
                    </a:lnL>
                    <a:lnR>
                      <a:noFill/>
                    </a:lnR>
                    <a:lnT>
                      <a:noFill/>
                    </a:lnT>
                    <a:lnB>
                      <a:noFill/>
                    </a:lnB>
                    <a:noFill/>
                  </a:tcPr>
                </a:tc>
                <a:tc>
                  <a:txBody>
                    <a:bodyPr/>
                    <a:lstStyle/>
                    <a:p>
                      <a:pPr>
                        <a:buNone/>
                      </a:pPr>
                      <a:r>
                        <a:rPr lang="en-GB" sz="900" dirty="0"/>
                        <a:t>Provides evidence that an oral non-statin therapy (</a:t>
                      </a:r>
                      <a:r>
                        <a:rPr lang="en-GB" sz="900" dirty="0" err="1"/>
                        <a:t>bempedoic</a:t>
                      </a:r>
                      <a:r>
                        <a:rPr lang="en-GB" sz="900" dirty="0"/>
                        <a:t> acid) reduces cardiovascular events in statin-intolerant/high-risk patients. </a:t>
                      </a:r>
                    </a:p>
                  </a:txBody>
                  <a:tcPr marL="12350" marR="12350" marT="6175" marB="6175" anchor="ctr">
                    <a:lnL>
                      <a:noFill/>
                    </a:lnL>
                    <a:lnR>
                      <a:noFill/>
                    </a:lnR>
                    <a:lnT>
                      <a:noFill/>
                    </a:lnT>
                    <a:lnB>
                      <a:noFill/>
                    </a:lnB>
                    <a:noFill/>
                  </a:tcPr>
                </a:tc>
                <a:extLst>
                  <a:ext uri="{0D108BD9-81ED-4DB2-BD59-A6C34878D82A}">
                    <a16:rowId xmlns:a16="http://schemas.microsoft.com/office/drawing/2014/main" val="2078131822"/>
                  </a:ext>
                </a:extLst>
              </a:tr>
            </a:tbl>
          </a:graphicData>
        </a:graphic>
      </p:graphicFrame>
    </p:spTree>
    <p:extLst>
      <p:ext uri="{BB962C8B-B14F-4D97-AF65-F5344CB8AC3E}">
        <p14:creationId xmlns:p14="http://schemas.microsoft.com/office/powerpoint/2010/main" val="376519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132D-2C3F-D317-17A2-D5EE3DBE8269}"/>
              </a:ext>
            </a:extLst>
          </p:cNvPr>
          <p:cNvSpPr>
            <a:spLocks noGrp="1"/>
          </p:cNvSpPr>
          <p:nvPr>
            <p:ph type="title"/>
          </p:nvPr>
        </p:nvSpPr>
        <p:spPr/>
        <p:txBody>
          <a:bodyPr/>
          <a:lstStyle/>
          <a:p>
            <a:pPr algn="ctr"/>
            <a:r>
              <a:rPr lang="en-GB" dirty="0"/>
              <a:t>QoF </a:t>
            </a:r>
          </a:p>
        </p:txBody>
      </p:sp>
      <p:sp>
        <p:nvSpPr>
          <p:cNvPr id="3" name="Content Placeholder 2">
            <a:extLst>
              <a:ext uri="{FF2B5EF4-FFF2-40B4-BE49-F238E27FC236}">
                <a16:creationId xmlns:a16="http://schemas.microsoft.com/office/drawing/2014/main" id="{83B72FCD-02E8-60A2-8E78-D820CC760C9B}"/>
              </a:ext>
            </a:extLst>
          </p:cNvPr>
          <p:cNvSpPr>
            <a:spLocks noGrp="1"/>
          </p:cNvSpPr>
          <p:nvPr>
            <p:ph idx="1"/>
          </p:nvPr>
        </p:nvSpPr>
        <p:spPr/>
        <p:txBody>
          <a:bodyPr/>
          <a:lstStyle/>
          <a:p>
            <a:pPr marL="45720" indent="0" algn="ctr">
              <a:buNone/>
            </a:pPr>
            <a:r>
              <a:rPr lang="en-GB" b="1" dirty="0">
                <a:solidFill>
                  <a:schemeClr val="tx1"/>
                </a:solidFill>
              </a:rPr>
              <a:t>Streamlined indicators and focus on CVD prevention to reduce premature mortality from heart disease and stroke by 25% within a decade</a:t>
            </a:r>
          </a:p>
          <a:p>
            <a:pPr marL="45720" indent="0">
              <a:buNone/>
            </a:pPr>
            <a:r>
              <a:rPr lang="en-GB" dirty="0">
                <a:solidFill>
                  <a:schemeClr val="tx1"/>
                </a:solidFill>
              </a:rPr>
              <a:t>Rationale for inclusion includes the following:</a:t>
            </a:r>
          </a:p>
          <a:p>
            <a:pPr marL="45720" indent="0">
              <a:buNone/>
            </a:pPr>
            <a:r>
              <a:rPr lang="en-GB" dirty="0">
                <a:solidFill>
                  <a:schemeClr val="accent6"/>
                </a:solidFill>
              </a:rPr>
              <a:t> • The QOF 2025/26 highlights that high cholesterol is one of the most significant risk factors for cardiovascular disease </a:t>
            </a:r>
          </a:p>
          <a:p>
            <a:pPr marL="45720" indent="0">
              <a:buNone/>
            </a:pPr>
            <a:r>
              <a:rPr lang="en-GB" dirty="0">
                <a:solidFill>
                  <a:schemeClr val="accent6"/>
                </a:solidFill>
              </a:rPr>
              <a:t>• Globally, a third of ischaemic heart disease is attributable to high cholesterol</a:t>
            </a:r>
          </a:p>
          <a:p>
            <a:pPr marL="45720" indent="0">
              <a:buNone/>
            </a:pPr>
            <a:r>
              <a:rPr lang="en-GB" dirty="0">
                <a:solidFill>
                  <a:schemeClr val="accent6"/>
                </a:solidFill>
              </a:rPr>
              <a:t>• High cholesterol is estimated to account for 7.1% of deaths and 3.7% of disability-adjusted life years (DALYS) in England</a:t>
            </a:r>
          </a:p>
        </p:txBody>
      </p:sp>
    </p:spTree>
    <p:extLst>
      <p:ext uri="{BB962C8B-B14F-4D97-AF65-F5344CB8AC3E}">
        <p14:creationId xmlns:p14="http://schemas.microsoft.com/office/powerpoint/2010/main" val="4136187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DED91A3-B6CD-0980-400C-1BBCD3DD210E}"/>
              </a:ext>
            </a:extLst>
          </p:cNvPr>
          <p:cNvSpPr>
            <a:spLocks noGrp="1"/>
          </p:cNvSpPr>
          <p:nvPr>
            <p:ph type="title"/>
          </p:nvPr>
        </p:nvSpPr>
        <p:spPr>
          <a:xfrm>
            <a:off x="1109980" y="4208424"/>
            <a:ext cx="9966960" cy="1325880"/>
          </a:xfrm>
        </p:spPr>
        <p:txBody>
          <a:bodyPr vert="horz" lIns="91440" tIns="45720" rIns="91440" bIns="45720" rtlCol="0" anchor="b">
            <a:normAutofit/>
          </a:bodyPr>
          <a:lstStyle/>
          <a:p>
            <a:pPr algn="ctr">
              <a:lnSpc>
                <a:spcPct val="85000"/>
              </a:lnSpc>
            </a:pPr>
            <a:r>
              <a:rPr lang="en-US" sz="4600" b="1" cap="all">
                <a:solidFill>
                  <a:srgbClr val="FFFFFF"/>
                </a:solidFill>
              </a:rPr>
              <a:t>Who to target with lipid lowering therapy?</a:t>
            </a:r>
          </a:p>
        </p:txBody>
      </p:sp>
      <p:sp>
        <p:nvSpPr>
          <p:cNvPr id="18" name="Rectangle 17">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5" name="Content Placeholder 4">
            <a:extLst>
              <a:ext uri="{FF2B5EF4-FFF2-40B4-BE49-F238E27FC236}">
                <a16:creationId xmlns:a16="http://schemas.microsoft.com/office/drawing/2014/main" id="{3849DEFE-1986-6C48-7C9B-94C1ED6F8FD0}"/>
              </a:ext>
            </a:extLst>
          </p:cNvPr>
          <p:cNvPicPr>
            <a:picLocks noGrp="1" noChangeAspect="1"/>
          </p:cNvPicPr>
          <p:nvPr>
            <p:ph idx="1"/>
          </p:nvPr>
        </p:nvPicPr>
        <p:blipFill>
          <a:blip r:embed="rId2"/>
          <a:stretch>
            <a:fillRect/>
          </a:stretch>
        </p:blipFill>
        <p:spPr>
          <a:xfrm>
            <a:off x="1973391" y="728472"/>
            <a:ext cx="8237597" cy="3027316"/>
          </a:xfrm>
          <a:prstGeom prst="rect">
            <a:avLst/>
          </a:prstGeom>
        </p:spPr>
      </p:pic>
    </p:spTree>
    <p:extLst>
      <p:ext uri="{BB962C8B-B14F-4D97-AF65-F5344CB8AC3E}">
        <p14:creationId xmlns:p14="http://schemas.microsoft.com/office/powerpoint/2010/main" val="1824277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68D73-FC96-3858-EEC0-7C0874546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294D9-70B7-BFFC-C1F0-3CDC250A0BDB}"/>
              </a:ext>
            </a:extLst>
          </p:cNvPr>
          <p:cNvSpPr>
            <a:spLocks noGrp="1"/>
          </p:cNvSpPr>
          <p:nvPr>
            <p:ph type="ctrTitle"/>
          </p:nvPr>
        </p:nvSpPr>
        <p:spPr/>
        <p:txBody>
          <a:bodyPr>
            <a:normAutofit/>
          </a:bodyPr>
          <a:lstStyle/>
          <a:p>
            <a:r>
              <a:rPr lang="en-GB" b="1" dirty="0"/>
              <a:t>Case studies</a:t>
            </a:r>
            <a:br>
              <a:rPr lang="en-GB" dirty="0"/>
            </a:br>
            <a:endParaRPr lang="en-GB" dirty="0"/>
          </a:p>
        </p:txBody>
      </p:sp>
      <p:sp>
        <p:nvSpPr>
          <p:cNvPr id="3" name="Subtitle 2">
            <a:extLst>
              <a:ext uri="{FF2B5EF4-FFF2-40B4-BE49-F238E27FC236}">
                <a16:creationId xmlns:a16="http://schemas.microsoft.com/office/drawing/2014/main" id="{5FC57FBE-60DE-1EA8-645D-6FBE841E3854}"/>
              </a:ext>
            </a:extLst>
          </p:cNvPr>
          <p:cNvSpPr>
            <a:spLocks noGrp="1"/>
          </p:cNvSpPr>
          <p:nvPr>
            <p:ph type="subTitle" idx="1"/>
          </p:nvPr>
        </p:nvSpPr>
        <p:spPr/>
        <p:txBody>
          <a:bodyPr/>
          <a:lstStyle/>
          <a:p>
            <a:r>
              <a:rPr lang="en-GB" dirty="0"/>
              <a:t>Niharika Duggal – Specialist Pharmacist - Cardiology, UHCW </a:t>
            </a:r>
          </a:p>
          <a:p>
            <a:endParaRPr lang="en-GB" dirty="0"/>
          </a:p>
        </p:txBody>
      </p:sp>
    </p:spTree>
    <p:extLst>
      <p:ext uri="{BB962C8B-B14F-4D97-AF65-F5344CB8AC3E}">
        <p14:creationId xmlns:p14="http://schemas.microsoft.com/office/powerpoint/2010/main" val="1239408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0" name="Straight Connector 19">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BC2501C-2FAA-0812-9AC2-6A1C86AC78FA}"/>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400" b="1" cap="all" dirty="0">
                <a:solidFill>
                  <a:srgbClr val="FFFFFF"/>
                </a:solidFill>
              </a:rPr>
              <a:t>Please join</a:t>
            </a:r>
          </a:p>
        </p:txBody>
      </p:sp>
      <p:pic>
        <p:nvPicPr>
          <p:cNvPr id="5" name="Content Placeholder 4" descr="A qr code with a black and white background&#10;&#10;AI-generated content may be incorrect.">
            <a:extLst>
              <a:ext uri="{FF2B5EF4-FFF2-40B4-BE49-F238E27FC236}">
                <a16:creationId xmlns:a16="http://schemas.microsoft.com/office/drawing/2014/main" id="{87966134-9AD8-834A-934F-DF6C388D43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4517" y="857675"/>
            <a:ext cx="5140669" cy="5140669"/>
          </a:xfrm>
          <a:prstGeom prst="rect">
            <a:avLst/>
          </a:prstGeom>
        </p:spPr>
      </p:pic>
    </p:spTree>
    <p:extLst>
      <p:ext uri="{BB962C8B-B14F-4D97-AF65-F5344CB8AC3E}">
        <p14:creationId xmlns:p14="http://schemas.microsoft.com/office/powerpoint/2010/main" val="11220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5" name="Content Placeholder 4">
            <a:extLst>
              <a:ext uri="{FF2B5EF4-FFF2-40B4-BE49-F238E27FC236}">
                <a16:creationId xmlns:a16="http://schemas.microsoft.com/office/drawing/2014/main" id="{651F0FE2-4DEA-DD8B-B19A-0E7EC828D461}"/>
              </a:ext>
            </a:extLst>
          </p:cNvPr>
          <p:cNvPicPr>
            <a:picLocks noGrp="1" noChangeAspect="1"/>
          </p:cNvPicPr>
          <p:nvPr>
            <p:ph idx="1"/>
          </p:nvPr>
        </p:nvPicPr>
        <p:blipFill>
          <a:blip r:embed="rId3"/>
          <a:stretch>
            <a:fillRect/>
          </a:stretch>
        </p:blipFill>
        <p:spPr>
          <a:xfrm>
            <a:off x="552871" y="1244500"/>
            <a:ext cx="11081175" cy="3573677"/>
          </a:xfrm>
          <a:prstGeom prst="rect">
            <a:avLst/>
          </a:prstGeom>
        </p:spPr>
      </p:pic>
      <p:sp>
        <p:nvSpPr>
          <p:cNvPr id="6" name="TextBox 5">
            <a:extLst>
              <a:ext uri="{FF2B5EF4-FFF2-40B4-BE49-F238E27FC236}">
                <a16:creationId xmlns:a16="http://schemas.microsoft.com/office/drawing/2014/main" id="{F264725F-89D6-5C65-0A58-3F206303FCE6}"/>
              </a:ext>
            </a:extLst>
          </p:cNvPr>
          <p:cNvSpPr txBox="1"/>
          <p:nvPr/>
        </p:nvSpPr>
        <p:spPr>
          <a:xfrm>
            <a:off x="409575" y="6267450"/>
            <a:ext cx="10658475" cy="369332"/>
          </a:xfrm>
          <a:prstGeom prst="rect">
            <a:avLst/>
          </a:prstGeom>
          <a:noFill/>
        </p:spPr>
        <p:txBody>
          <a:bodyPr wrap="square" rtlCol="0">
            <a:spAutoFit/>
          </a:bodyPr>
          <a:lstStyle/>
          <a:p>
            <a:r>
              <a:rPr lang="en-GB" sz="900" dirty="0"/>
              <a:t>CV: cardiovascular. 1. Fleg JL, et al. JACC Cardiovasc Imaging 2012;5:941–955; 2. 2019 ESC/EAS Guidelines for the management of dyslipidaemias. Mach F, et al. </a:t>
            </a:r>
            <a:r>
              <a:rPr lang="en-GB" sz="900" dirty="0" err="1"/>
              <a:t>Eur</a:t>
            </a:r>
            <a:r>
              <a:rPr lang="en-GB" sz="900" dirty="0"/>
              <a:t> Heart J 2020;41:111–188; 3. </a:t>
            </a:r>
            <a:r>
              <a:rPr lang="en-GB" sz="900" dirty="0" err="1"/>
              <a:t>Pepine</a:t>
            </a:r>
            <a:r>
              <a:rPr lang="en-GB" sz="900" dirty="0"/>
              <a:t> CJ. Am J </a:t>
            </a:r>
            <a:r>
              <a:rPr lang="en-GB" sz="900" dirty="0" err="1"/>
              <a:t>Cardiol</a:t>
            </a:r>
            <a:r>
              <a:rPr lang="en-GB" sz="900" dirty="0"/>
              <a:t>. 1998;82:23S-27S.</a:t>
            </a:r>
          </a:p>
        </p:txBody>
      </p:sp>
      <p:sp>
        <p:nvSpPr>
          <p:cNvPr id="7" name="TextBox 6">
            <a:extLst>
              <a:ext uri="{FF2B5EF4-FFF2-40B4-BE49-F238E27FC236}">
                <a16:creationId xmlns:a16="http://schemas.microsoft.com/office/drawing/2014/main" id="{EDCB2F64-D0A8-BD1C-A93D-5D2E9041CC5D}"/>
              </a:ext>
            </a:extLst>
          </p:cNvPr>
          <p:cNvSpPr txBox="1"/>
          <p:nvPr/>
        </p:nvSpPr>
        <p:spPr>
          <a:xfrm>
            <a:off x="1219200" y="4967169"/>
            <a:ext cx="10086109" cy="646331"/>
          </a:xfrm>
          <a:prstGeom prst="rect">
            <a:avLst/>
          </a:prstGeom>
          <a:solidFill>
            <a:schemeClr val="accent2"/>
          </a:solidFill>
          <a:effectLst>
            <a:softEdge rad="12700"/>
          </a:effectLst>
        </p:spPr>
        <p:txBody>
          <a:bodyPr wrap="square" rtlCol="0">
            <a:spAutoFit/>
          </a:bodyPr>
          <a:lstStyle/>
          <a:p>
            <a:pPr algn="ctr"/>
            <a:r>
              <a:rPr lang="en-GB" dirty="0"/>
              <a:t>Unstable or ruptured plaques block blood flow and increase the risk of CV events; early and robust treatment may reduce the risk of CV events</a:t>
            </a:r>
            <a:r>
              <a:rPr lang="en-GB" baseline="30000" dirty="0"/>
              <a:t>2</a:t>
            </a:r>
            <a:endParaRPr lang="en-GB" dirty="0"/>
          </a:p>
        </p:txBody>
      </p:sp>
    </p:spTree>
    <p:extLst>
      <p:ext uri="{BB962C8B-B14F-4D97-AF65-F5344CB8AC3E}">
        <p14:creationId xmlns:p14="http://schemas.microsoft.com/office/powerpoint/2010/main" val="3241628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BE54-4702-64D9-C700-98B4B79FB0EA}"/>
              </a:ext>
            </a:extLst>
          </p:cNvPr>
          <p:cNvSpPr>
            <a:spLocks noGrp="1"/>
          </p:cNvSpPr>
          <p:nvPr>
            <p:ph type="title"/>
          </p:nvPr>
        </p:nvSpPr>
        <p:spPr>
          <a:xfrm>
            <a:off x="4441783" y="609600"/>
            <a:ext cx="6693061" cy="1356360"/>
          </a:xfrm>
        </p:spPr>
        <p:txBody>
          <a:bodyPr>
            <a:normAutofit/>
          </a:bodyPr>
          <a:lstStyle/>
          <a:p>
            <a:r>
              <a:rPr lang="en-GB" dirty="0"/>
              <a:t>Case Study 1</a:t>
            </a:r>
          </a:p>
        </p:txBody>
      </p:sp>
      <p:pic>
        <p:nvPicPr>
          <p:cNvPr id="1030" name="Picture 6" descr="Cartoon Girl in Black Dress Vector Image">
            <a:extLst>
              <a:ext uri="{FF2B5EF4-FFF2-40B4-BE49-F238E27FC236}">
                <a16:creationId xmlns:a16="http://schemas.microsoft.com/office/drawing/2014/main" id="{1139F03C-D26D-9CF5-EE3A-78DE42B0D8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151" b="6591"/>
          <a:stretch>
            <a:fillRect/>
          </a:stretch>
        </p:blipFill>
        <p:spPr bwMode="auto">
          <a:xfrm>
            <a:off x="914998" y="609600"/>
            <a:ext cx="3144859" cy="52238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A6E8A7C6-719B-656C-B97D-41C944D795B4}"/>
              </a:ext>
            </a:extLst>
          </p:cNvPr>
          <p:cNvSpPr>
            <a:spLocks noGrp="1" noChangeArrowheads="1"/>
          </p:cNvSpPr>
          <p:nvPr>
            <p:ph idx="1"/>
          </p:nvPr>
        </p:nvSpPr>
        <p:spPr bwMode="auto">
          <a:xfrm>
            <a:off x="4441783" y="2057400"/>
            <a:ext cx="6693061" cy="403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lang="en-US" altLang="en-US" sz="1900" b="1" dirty="0">
                <a:latin typeface="Arial" panose="020B0604020202020204" pitchFamily="34" charset="0"/>
              </a:rPr>
              <a:t>PMHx </a:t>
            </a:r>
            <a:r>
              <a:rPr lang="en-US" altLang="en-US" sz="1900" dirty="0">
                <a:latin typeface="Arial" panose="020B0604020202020204" pitchFamily="34" charset="0"/>
              </a:rPr>
              <a:t>Hypertension </a:t>
            </a:r>
            <a:endParaRPr lang="en-US" altLang="en-US" sz="1900" b="1" dirty="0">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900" b="1" i="0" u="none" strike="noStrike" cap="none" normalizeH="0" baseline="0" dirty="0">
                <a:ln>
                  <a:noFill/>
                </a:ln>
                <a:effectLst/>
                <a:latin typeface="Arial" panose="020B0604020202020204" pitchFamily="34" charset="0"/>
              </a:rPr>
              <a:t>Background:</a:t>
            </a:r>
            <a:r>
              <a:rPr kumimoji="0" lang="en-US" altLang="en-US" sz="1900" b="0" i="0" u="none" strike="noStrike" cap="none" normalizeH="0" baseline="0" dirty="0">
                <a:ln>
                  <a:noFill/>
                </a:ln>
                <a:effectLst/>
                <a:latin typeface="Arial" panose="020B0604020202020204" pitchFamily="34" charset="0"/>
              </a:rPr>
              <a:t> Non-smoker, 163cm, 65kg</a:t>
            </a:r>
            <a:endParaRPr lang="en-US" altLang="en-US" sz="1900" dirty="0">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lang="en-US" altLang="en-US" sz="1900" b="1" dirty="0">
                <a:latin typeface="Arial" panose="020B0604020202020204" pitchFamily="34" charset="0"/>
              </a:rPr>
              <a:t>Observations: </a:t>
            </a:r>
            <a:r>
              <a:rPr kumimoji="0" lang="en-US" altLang="en-US" sz="1900" b="0" i="0" u="none" strike="noStrike" cap="none" normalizeH="0" baseline="0" dirty="0">
                <a:ln>
                  <a:noFill/>
                </a:ln>
                <a:effectLst/>
                <a:latin typeface="Arial" panose="020B0604020202020204" pitchFamily="34" charset="0"/>
              </a:rPr>
              <a:t>BP 138/82 mmHg</a:t>
            </a:r>
          </a:p>
          <a:p>
            <a:pPr marL="0" marR="0" lvl="0" indent="0" defTabSz="914400" rtl="0" eaLnBrk="0" fontAlgn="base" latinLnBrk="0" hangingPunct="0">
              <a:spcBef>
                <a:spcPct val="0"/>
              </a:spcBef>
              <a:spcAft>
                <a:spcPts val="600"/>
              </a:spcAft>
              <a:buClrTx/>
              <a:buSzTx/>
              <a:buNone/>
              <a:tabLst/>
            </a:pPr>
            <a:r>
              <a:rPr lang="en-US" altLang="en-US" sz="1900" b="1" dirty="0">
                <a:latin typeface="Arial" panose="020B0604020202020204" pitchFamily="34" charset="0"/>
              </a:rPr>
              <a:t>D</a:t>
            </a:r>
            <a:r>
              <a:rPr kumimoji="0" lang="en-US" altLang="en-US" sz="1900" b="1" i="0" u="none" strike="noStrike" cap="none" normalizeH="0" baseline="0" dirty="0">
                <a:ln>
                  <a:noFill/>
                </a:ln>
                <a:effectLst/>
                <a:latin typeface="Arial" panose="020B0604020202020204" pitchFamily="34" charset="0"/>
              </a:rPr>
              <a:t>Hx:</a:t>
            </a:r>
            <a:r>
              <a:rPr kumimoji="0" lang="en-US" altLang="en-US" sz="1900" b="0" i="0" u="none" strike="noStrike" cap="none" normalizeH="0" baseline="0" dirty="0">
                <a:ln>
                  <a:noFill/>
                </a:ln>
                <a:effectLst/>
                <a:latin typeface="Arial" panose="020B0604020202020204" pitchFamily="34" charset="0"/>
              </a:rPr>
              <a:t> </a:t>
            </a:r>
            <a:r>
              <a:rPr lang="en-US" altLang="en-US" sz="1900" dirty="0">
                <a:latin typeface="Arial" panose="020B0604020202020204" pitchFamily="34" charset="0"/>
              </a:rPr>
              <a:t>Ramipril 5mg OD </a:t>
            </a:r>
          </a:p>
          <a:p>
            <a:pPr marL="0" marR="0" lvl="0" indent="0" defTabSz="914400" rtl="0" eaLnBrk="0" fontAlgn="base" latinLnBrk="0" hangingPunct="0">
              <a:spcBef>
                <a:spcPct val="0"/>
              </a:spcBef>
              <a:spcAft>
                <a:spcPts val="600"/>
              </a:spcAft>
              <a:buClrTx/>
              <a:buSzTx/>
              <a:buNone/>
              <a:tabLst/>
            </a:pPr>
            <a:r>
              <a:rPr kumimoji="0" lang="en-US" altLang="en-US" sz="1900" b="1" i="0" u="none" strike="noStrike" cap="none" normalizeH="0" baseline="0" dirty="0">
                <a:ln>
                  <a:noFill/>
                </a:ln>
                <a:effectLst/>
                <a:latin typeface="Arial" panose="020B0604020202020204" pitchFamily="34" charset="0"/>
              </a:rPr>
              <a:t>Family history:</a:t>
            </a:r>
            <a:r>
              <a:rPr kumimoji="0" lang="en-US" altLang="en-US" sz="1900" b="0" i="0" u="none" strike="noStrike" cap="none" normalizeH="0" baseline="0" dirty="0">
                <a:ln>
                  <a:noFill/>
                </a:ln>
                <a:effectLst/>
                <a:latin typeface="Arial" panose="020B0604020202020204" pitchFamily="34" charset="0"/>
              </a:rPr>
              <a:t> Father had MI with two stents at 68, Mother has dementia </a:t>
            </a:r>
          </a:p>
          <a:p>
            <a:pPr marL="0" marR="0" lvl="0" indent="0" defTabSz="914400" rtl="0" eaLnBrk="0" fontAlgn="base" latinLnBrk="0" hangingPunct="0">
              <a:spcBef>
                <a:spcPct val="0"/>
              </a:spcBef>
              <a:spcAft>
                <a:spcPts val="600"/>
              </a:spcAft>
              <a:buClrTx/>
              <a:buSzTx/>
              <a:buNone/>
              <a:tabLst/>
            </a:pPr>
            <a:r>
              <a:rPr kumimoji="0" lang="en-US" altLang="en-US" sz="1900" b="1" i="0" u="none" strike="noStrike" cap="none" normalizeH="0" baseline="0" dirty="0">
                <a:ln>
                  <a:noFill/>
                </a:ln>
                <a:effectLst/>
                <a:latin typeface="Arial" panose="020B0604020202020204" pitchFamily="34" charset="0"/>
              </a:rPr>
              <a:t>Biochemistry:</a:t>
            </a:r>
            <a:r>
              <a:rPr kumimoji="0" lang="en-US" altLang="en-US" sz="1900" b="0" i="0" u="none" strike="noStrike" cap="none" normalizeH="0" baseline="0" dirty="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None/>
              <a:tabLst/>
            </a:pPr>
            <a:r>
              <a:rPr kumimoji="0" lang="en-US" altLang="en-US" sz="1900" b="0" i="0" u="none" strike="noStrike" cap="none" normalizeH="0" baseline="0" dirty="0">
                <a:ln>
                  <a:noFill/>
                </a:ln>
                <a:effectLst/>
                <a:latin typeface="Arial" panose="020B0604020202020204" pitchFamily="34" charset="0"/>
              </a:rPr>
              <a:t>HbA1c: 39</a:t>
            </a:r>
          </a:p>
          <a:p>
            <a:pPr marL="0" marR="0" lvl="0" indent="0" defTabSz="914400" rtl="0" eaLnBrk="0" fontAlgn="base" latinLnBrk="0" hangingPunct="0">
              <a:spcBef>
                <a:spcPct val="0"/>
              </a:spcBef>
              <a:spcAft>
                <a:spcPts val="600"/>
              </a:spcAft>
              <a:buClrTx/>
              <a:buSzTx/>
              <a:buNone/>
              <a:tabLst/>
            </a:pPr>
            <a:r>
              <a:rPr lang="en-US" altLang="en-US" sz="1900" dirty="0">
                <a:latin typeface="Arial" panose="020B0604020202020204" pitchFamily="34" charset="0"/>
              </a:rPr>
              <a:t>U&amp;E, FBC, LFT – NAD </a:t>
            </a:r>
            <a:endParaRPr kumimoji="0" lang="en-US" altLang="en-US" sz="19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900" b="0" i="0" u="none" strike="noStrike" cap="none" normalizeH="0" baseline="0" dirty="0">
                <a:ln>
                  <a:noFill/>
                </a:ln>
                <a:effectLst/>
                <a:latin typeface="Arial" panose="020B0604020202020204" pitchFamily="34" charset="0"/>
              </a:rPr>
              <a:t>TC </a:t>
            </a:r>
            <a:r>
              <a:rPr lang="en-US" altLang="en-US" sz="1900" dirty="0">
                <a:latin typeface="Arial" panose="020B0604020202020204" pitchFamily="34" charset="0"/>
              </a:rPr>
              <a:t>5.4</a:t>
            </a:r>
            <a:r>
              <a:rPr kumimoji="0" lang="en-US" altLang="en-US" sz="1900" b="0" i="0" u="none" strike="noStrike" cap="none" normalizeH="0" baseline="0" dirty="0">
                <a:ln>
                  <a:noFill/>
                </a:ln>
                <a:effectLst/>
                <a:latin typeface="Arial" panose="020B0604020202020204" pitchFamily="34" charset="0"/>
              </a:rPr>
              <a:t> mmol/L,</a:t>
            </a:r>
            <a:r>
              <a:rPr lang="en-US" altLang="en-US" sz="1900" dirty="0">
                <a:latin typeface="Arial" panose="020B0604020202020204" pitchFamily="34" charset="0"/>
              </a:rPr>
              <a:t> </a:t>
            </a:r>
            <a:r>
              <a:rPr kumimoji="0" lang="en-US" altLang="en-US" sz="1900" b="0" i="0" u="none" strike="noStrike" cap="none" normalizeH="0" baseline="0" dirty="0">
                <a:ln>
                  <a:noFill/>
                </a:ln>
                <a:effectLst/>
                <a:latin typeface="Arial" panose="020B0604020202020204" pitchFamily="34" charset="0"/>
              </a:rPr>
              <a:t>LDL-C 3.8 mmol/L HDL-C 1.6 mmol/L, TG 1.6 mmol/L, </a:t>
            </a:r>
            <a:r>
              <a:rPr lang="en-US" altLang="en-US" sz="1900" dirty="0">
                <a:latin typeface="Arial" panose="020B0604020202020204" pitchFamily="34" charset="0"/>
              </a:rPr>
              <a:t>Chol:HDL ratio: 3.3</a:t>
            </a:r>
            <a:r>
              <a:rPr kumimoji="0" lang="en-US" altLang="en-US" sz="1900" b="0" i="0" u="none" strike="noStrike" cap="none" normalizeH="0" baseline="0" dirty="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None/>
              <a:tabLst/>
            </a:pPr>
            <a:r>
              <a:rPr lang="en-US" altLang="en-US" sz="1900" dirty="0">
                <a:latin typeface="Arial" panose="020B0604020202020204" pitchFamily="34" charset="0"/>
              </a:rPr>
              <a:t>	</a:t>
            </a:r>
            <a:endParaRPr kumimoji="0" lang="en-US" altLang="en-US" sz="1900" b="0" i="0" u="none" strike="noStrike" cap="none" normalizeH="0" baseline="0" dirty="0">
              <a:ln>
                <a:noFill/>
              </a:ln>
              <a:effectLst/>
              <a:latin typeface="Arial" panose="020B0604020202020204" pitchFamily="34" charset="0"/>
            </a:endParaRPr>
          </a:p>
        </p:txBody>
      </p:sp>
      <p:sp>
        <p:nvSpPr>
          <p:cNvPr id="7" name="TextBox 6">
            <a:extLst>
              <a:ext uri="{FF2B5EF4-FFF2-40B4-BE49-F238E27FC236}">
                <a16:creationId xmlns:a16="http://schemas.microsoft.com/office/drawing/2014/main" id="{01285E2A-F277-5DFD-6325-88CAED40C8C4}"/>
              </a:ext>
            </a:extLst>
          </p:cNvPr>
          <p:cNvSpPr txBox="1"/>
          <p:nvPr/>
        </p:nvSpPr>
        <p:spPr>
          <a:xfrm>
            <a:off x="832338" y="6013939"/>
            <a:ext cx="3716216" cy="646331"/>
          </a:xfrm>
          <a:prstGeom prst="rect">
            <a:avLst/>
          </a:prstGeom>
          <a:noFill/>
        </p:spPr>
        <p:txBody>
          <a:bodyPr wrap="square" rtlCol="0">
            <a:spAutoFit/>
          </a:bodyPr>
          <a:lstStyle/>
          <a:p>
            <a:pPr algn="ctr"/>
            <a:r>
              <a:rPr lang="en-US" altLang="en-US" dirty="0">
                <a:solidFill>
                  <a:schemeClr val="accent6"/>
                </a:solidFill>
                <a:latin typeface="Arial" panose="020B0604020202020204" pitchFamily="34" charset="0"/>
              </a:rPr>
              <a:t>Mrs. T. H., 55-year-old receptionist</a:t>
            </a:r>
          </a:p>
          <a:p>
            <a:pPr algn="ctr"/>
            <a:endParaRPr lang="en-GB" dirty="0">
              <a:solidFill>
                <a:schemeClr val="accent6"/>
              </a:solidFill>
            </a:endParaRPr>
          </a:p>
        </p:txBody>
      </p:sp>
    </p:spTree>
    <p:extLst>
      <p:ext uri="{BB962C8B-B14F-4D97-AF65-F5344CB8AC3E}">
        <p14:creationId xmlns:p14="http://schemas.microsoft.com/office/powerpoint/2010/main" val="340143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8A35-74EC-C654-F1EC-F50A13028221}"/>
              </a:ext>
            </a:extLst>
          </p:cNvPr>
          <p:cNvSpPr>
            <a:spLocks noGrp="1"/>
          </p:cNvSpPr>
          <p:nvPr>
            <p:ph type="title"/>
          </p:nvPr>
        </p:nvSpPr>
        <p:spPr/>
        <p:txBody>
          <a:bodyPr/>
          <a:lstStyle/>
          <a:p>
            <a:r>
              <a:rPr lang="en-GB" dirty="0"/>
              <a:t>Myth busting </a:t>
            </a:r>
          </a:p>
        </p:txBody>
      </p:sp>
      <p:sp>
        <p:nvSpPr>
          <p:cNvPr id="3" name="Content Placeholder 2">
            <a:extLst>
              <a:ext uri="{FF2B5EF4-FFF2-40B4-BE49-F238E27FC236}">
                <a16:creationId xmlns:a16="http://schemas.microsoft.com/office/drawing/2014/main" id="{ECEDC728-9529-F790-2FD8-3BCD8A8E600D}"/>
              </a:ext>
            </a:extLst>
          </p:cNvPr>
          <p:cNvSpPr>
            <a:spLocks noGrp="1"/>
          </p:cNvSpPr>
          <p:nvPr>
            <p:ph idx="1"/>
          </p:nvPr>
        </p:nvSpPr>
        <p:spPr/>
        <p:txBody>
          <a:bodyPr/>
          <a:lstStyle/>
          <a:p>
            <a:endParaRPr lang="en-GB" dirty="0"/>
          </a:p>
        </p:txBody>
      </p:sp>
      <p:sp>
        <p:nvSpPr>
          <p:cNvPr id="4" name="Shape 1">
            <a:extLst>
              <a:ext uri="{FF2B5EF4-FFF2-40B4-BE49-F238E27FC236}">
                <a16:creationId xmlns:a16="http://schemas.microsoft.com/office/drawing/2014/main" id="{F228A1A9-4A2E-8873-6D85-DD8BC46C254E}"/>
              </a:ext>
            </a:extLst>
          </p:cNvPr>
          <p:cNvSpPr/>
          <p:nvPr/>
        </p:nvSpPr>
        <p:spPr>
          <a:xfrm>
            <a:off x="1143000" y="2063262"/>
            <a:ext cx="3631689" cy="3868699"/>
          </a:xfrm>
          <a:prstGeom prst="roundRect">
            <a:avLst>
              <a:gd name="adj" fmla="val 960"/>
            </a:avLst>
          </a:prstGeom>
          <a:solidFill>
            <a:srgbClr val="F9F6F0"/>
          </a:solidFill>
          <a:ln w="30480">
            <a:solidFill>
              <a:srgbClr val="D4CEC3"/>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GB" sz="1250"/>
          </a:p>
        </p:txBody>
      </p:sp>
      <p:sp>
        <p:nvSpPr>
          <p:cNvPr id="5" name="Text 2">
            <a:extLst>
              <a:ext uri="{FF2B5EF4-FFF2-40B4-BE49-F238E27FC236}">
                <a16:creationId xmlns:a16="http://schemas.microsoft.com/office/drawing/2014/main" id="{C957939D-76C4-CF0F-818A-38B3F1F5CDD9}"/>
              </a:ext>
            </a:extLst>
          </p:cNvPr>
          <p:cNvSpPr/>
          <p:nvPr/>
        </p:nvSpPr>
        <p:spPr>
          <a:xfrm>
            <a:off x="1275351" y="2180500"/>
            <a:ext cx="2362696" cy="29527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292"/>
              </a:lnSpc>
              <a:buNone/>
            </a:pPr>
            <a:r>
              <a:rPr lang="en-US" sz="1833" dirty="0">
                <a:solidFill>
                  <a:srgbClr val="746558"/>
                </a:solidFill>
                <a:latin typeface="Gelasio Semi Bold" pitchFamily="34" charset="0"/>
                <a:ea typeface="Gelasio Semi Bold" pitchFamily="34" charset="-122"/>
                <a:cs typeface="Gelasio Semi Bold" pitchFamily="34" charset="-120"/>
              </a:rPr>
              <a:t>Statin and Dementia</a:t>
            </a:r>
            <a:endParaRPr lang="en-US" sz="1833" dirty="0"/>
          </a:p>
        </p:txBody>
      </p:sp>
      <p:sp>
        <p:nvSpPr>
          <p:cNvPr id="6" name="Text 3">
            <a:extLst>
              <a:ext uri="{FF2B5EF4-FFF2-40B4-BE49-F238E27FC236}">
                <a16:creationId xmlns:a16="http://schemas.microsoft.com/office/drawing/2014/main" id="{32DBAC47-C07C-DC88-8C90-D27C5B27B666}"/>
              </a:ext>
            </a:extLst>
          </p:cNvPr>
          <p:cNvSpPr/>
          <p:nvPr/>
        </p:nvSpPr>
        <p:spPr>
          <a:xfrm>
            <a:off x="1308480" y="2567215"/>
            <a:ext cx="3068142" cy="2545755"/>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375"/>
              </a:lnSpc>
              <a:buNone/>
            </a:pPr>
            <a:r>
              <a:rPr lang="en-US" sz="1458" dirty="0">
                <a:solidFill>
                  <a:srgbClr val="746558"/>
                </a:solidFill>
                <a:latin typeface="Gelasio" pitchFamily="34" charset="0"/>
                <a:ea typeface="Gelasio" pitchFamily="34" charset="-122"/>
                <a:cs typeface="Gelasio" pitchFamily="34" charset="-120"/>
              </a:rPr>
              <a:t>For patients concerned about risk of dementia: ‘The brain produces most of the cholesterol required for its processes ‘in-house’. Analysis of 36 combined studies show that statins reduce the risk of dementia by 20%. A lifelong approach to good health is the best way to lower your risk of dementia; this includes managing cholesterol.  </a:t>
            </a:r>
          </a:p>
        </p:txBody>
      </p:sp>
      <p:sp>
        <p:nvSpPr>
          <p:cNvPr id="9" name="Shape 1">
            <a:extLst>
              <a:ext uri="{FF2B5EF4-FFF2-40B4-BE49-F238E27FC236}">
                <a16:creationId xmlns:a16="http://schemas.microsoft.com/office/drawing/2014/main" id="{383BC958-0E03-0060-DCFF-88F604853E36}"/>
              </a:ext>
            </a:extLst>
          </p:cNvPr>
          <p:cNvSpPr/>
          <p:nvPr/>
        </p:nvSpPr>
        <p:spPr>
          <a:xfrm>
            <a:off x="7384182" y="2063262"/>
            <a:ext cx="3631689" cy="3868699"/>
          </a:xfrm>
          <a:prstGeom prst="roundRect">
            <a:avLst>
              <a:gd name="adj" fmla="val 960"/>
            </a:avLst>
          </a:prstGeom>
          <a:solidFill>
            <a:srgbClr val="F9F6F0"/>
          </a:solidFill>
          <a:ln w="30480">
            <a:solidFill>
              <a:srgbClr val="D4CEC3"/>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GB" sz="1250"/>
          </a:p>
        </p:txBody>
      </p:sp>
      <p:sp>
        <p:nvSpPr>
          <p:cNvPr id="10" name="Text 2">
            <a:extLst>
              <a:ext uri="{FF2B5EF4-FFF2-40B4-BE49-F238E27FC236}">
                <a16:creationId xmlns:a16="http://schemas.microsoft.com/office/drawing/2014/main" id="{8F6878C0-BBC4-E50B-1E1F-A507A01E5EC6}"/>
              </a:ext>
            </a:extLst>
          </p:cNvPr>
          <p:cNvSpPr/>
          <p:nvPr/>
        </p:nvSpPr>
        <p:spPr>
          <a:xfrm>
            <a:off x="7516533" y="2180500"/>
            <a:ext cx="2362696" cy="29527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292"/>
              </a:lnSpc>
              <a:buNone/>
            </a:pPr>
            <a:r>
              <a:rPr lang="en-US" sz="1833" dirty="0">
                <a:solidFill>
                  <a:srgbClr val="746558"/>
                </a:solidFill>
                <a:latin typeface="Gelasio Semi Bold" pitchFamily="34" charset="0"/>
                <a:ea typeface="Gelasio Semi Bold" pitchFamily="34" charset="-122"/>
              </a:rPr>
              <a:t>I don’t get along with statins</a:t>
            </a:r>
            <a:endParaRPr lang="en-US" sz="1833" dirty="0"/>
          </a:p>
        </p:txBody>
      </p:sp>
      <p:sp>
        <p:nvSpPr>
          <p:cNvPr id="11" name="Text 3">
            <a:extLst>
              <a:ext uri="{FF2B5EF4-FFF2-40B4-BE49-F238E27FC236}">
                <a16:creationId xmlns:a16="http://schemas.microsoft.com/office/drawing/2014/main" id="{73F79CB6-A070-1478-E1FF-9DE212E5213B}"/>
              </a:ext>
            </a:extLst>
          </p:cNvPr>
          <p:cNvSpPr/>
          <p:nvPr/>
        </p:nvSpPr>
        <p:spPr>
          <a:xfrm>
            <a:off x="7549662" y="2567215"/>
            <a:ext cx="3333858" cy="305531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375"/>
              </a:lnSpc>
              <a:buNone/>
            </a:pPr>
            <a:r>
              <a:rPr lang="en-US" sz="1458" dirty="0">
                <a:solidFill>
                  <a:srgbClr val="746558"/>
                </a:solidFill>
                <a:latin typeface="Gelasio" pitchFamily="34" charset="0"/>
                <a:ea typeface="Gelasio" pitchFamily="34" charset="-122"/>
                <a:cs typeface="Gelasio" pitchFamily="34" charset="-120"/>
              </a:rPr>
              <a:t>For patients concerned about trialing a statin again: ‘80-92% of patients rechallenged with a statin have not had aches and pains upon reinitiation’. Work with the patient to start on a dose they are comfortable with (including intermittent dosing) and build up to a maximal tolerated dose. </a:t>
            </a:r>
          </a:p>
        </p:txBody>
      </p:sp>
    </p:spTree>
    <p:extLst>
      <p:ext uri="{BB962C8B-B14F-4D97-AF65-F5344CB8AC3E}">
        <p14:creationId xmlns:p14="http://schemas.microsoft.com/office/powerpoint/2010/main" val="2347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DCDF-F3C0-47F8-9052-242E1FA3A955}"/>
              </a:ext>
            </a:extLst>
          </p:cNvPr>
          <p:cNvSpPr>
            <a:spLocks noGrp="1"/>
          </p:cNvSpPr>
          <p:nvPr>
            <p:ph type="title"/>
          </p:nvPr>
        </p:nvSpPr>
        <p:spPr>
          <a:xfrm>
            <a:off x="1176339" y="328246"/>
            <a:ext cx="9875520" cy="1356360"/>
          </a:xfrm>
        </p:spPr>
        <p:txBody>
          <a:bodyPr/>
          <a:lstStyle/>
          <a:p>
            <a:pPr algn="ctr"/>
            <a:r>
              <a:rPr lang="en-GB" dirty="0"/>
              <a:t>Linked guidelines </a:t>
            </a:r>
          </a:p>
        </p:txBody>
      </p:sp>
      <p:graphicFrame>
        <p:nvGraphicFramePr>
          <p:cNvPr id="4" name="Content Placeholder 3">
            <a:extLst>
              <a:ext uri="{FF2B5EF4-FFF2-40B4-BE49-F238E27FC236}">
                <a16:creationId xmlns:a16="http://schemas.microsoft.com/office/drawing/2014/main" id="{C0FA6609-7F99-3D2B-135E-E638F7919CD4}"/>
              </a:ext>
            </a:extLst>
          </p:cNvPr>
          <p:cNvGraphicFramePr>
            <a:graphicFrameLocks noGrp="1"/>
          </p:cNvGraphicFramePr>
          <p:nvPr>
            <p:ph idx="1"/>
            <p:extLst>
              <p:ext uri="{D42A27DB-BD31-4B8C-83A1-F6EECF244321}">
                <p14:modId xmlns:p14="http://schemas.microsoft.com/office/powerpoint/2010/main" val="2547036742"/>
              </p:ext>
            </p:extLst>
          </p:nvPr>
        </p:nvGraphicFramePr>
        <p:xfrm>
          <a:off x="1176339" y="1488440"/>
          <a:ext cx="9872661" cy="3205480"/>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2970230226"/>
                    </a:ext>
                  </a:extLst>
                </a:gridCol>
                <a:gridCol w="3290887">
                  <a:extLst>
                    <a:ext uri="{9D8B030D-6E8A-4147-A177-3AD203B41FA5}">
                      <a16:colId xmlns:a16="http://schemas.microsoft.com/office/drawing/2014/main" val="3537919998"/>
                    </a:ext>
                  </a:extLst>
                </a:gridCol>
                <a:gridCol w="3290887">
                  <a:extLst>
                    <a:ext uri="{9D8B030D-6E8A-4147-A177-3AD203B41FA5}">
                      <a16:colId xmlns:a16="http://schemas.microsoft.com/office/drawing/2014/main" val="3306549590"/>
                    </a:ext>
                  </a:extLst>
                </a:gridCol>
              </a:tblGrid>
              <a:tr h="370840">
                <a:tc>
                  <a:txBody>
                    <a:bodyPr/>
                    <a:lstStyle/>
                    <a:p>
                      <a:r>
                        <a:rPr lang="en-GB" sz="1400" dirty="0"/>
                        <a:t>Guideline name </a:t>
                      </a:r>
                    </a:p>
                  </a:txBody>
                  <a:tcPr/>
                </a:tc>
                <a:tc>
                  <a:txBody>
                    <a:bodyPr/>
                    <a:lstStyle/>
                    <a:p>
                      <a:r>
                        <a:rPr lang="en-GB" sz="1400" dirty="0"/>
                        <a:t>Information</a:t>
                      </a:r>
                    </a:p>
                  </a:txBody>
                  <a:tcPr/>
                </a:tc>
                <a:tc>
                  <a:txBody>
                    <a:bodyPr/>
                    <a:lstStyle/>
                    <a:p>
                      <a:r>
                        <a:rPr lang="en-GB" sz="1400" dirty="0"/>
                        <a:t>Link </a:t>
                      </a:r>
                    </a:p>
                  </a:txBody>
                  <a:tcPr/>
                </a:tc>
                <a:extLst>
                  <a:ext uri="{0D108BD9-81ED-4DB2-BD59-A6C34878D82A}">
                    <a16:rowId xmlns:a16="http://schemas.microsoft.com/office/drawing/2014/main" val="3692578251"/>
                  </a:ext>
                </a:extLst>
              </a:tr>
              <a:tr h="370840">
                <a:tc>
                  <a:txBody>
                    <a:bodyPr/>
                    <a:lstStyle/>
                    <a:p>
                      <a:r>
                        <a:rPr lang="en-GB" sz="1400" dirty="0"/>
                        <a:t>EAS/ESC Guidelines for the Management of Dyslipidaemias (2025)</a:t>
                      </a:r>
                    </a:p>
                  </a:txBody>
                  <a:tcPr/>
                </a:tc>
                <a:tc>
                  <a:txBody>
                    <a:bodyPr/>
                    <a:lstStyle/>
                    <a:p>
                      <a:r>
                        <a:rPr lang="en-GB" sz="1400" dirty="0"/>
                        <a:t>Up-to date information on management of dyslipidaemias, including primary and secondary prevention. </a:t>
                      </a:r>
                    </a:p>
                    <a:p>
                      <a:r>
                        <a:rPr lang="en-GB" sz="1400" dirty="0"/>
                        <a:t>Targets for LDL-C outlined (matching local guidance)</a:t>
                      </a:r>
                    </a:p>
                  </a:txBody>
                  <a:tcPr/>
                </a:tc>
                <a:tc>
                  <a:txBody>
                    <a:bodyPr/>
                    <a:lstStyle/>
                    <a:p>
                      <a:r>
                        <a:rPr lang="en-GB" sz="1400" dirty="0">
                          <a:hlinkClick r:id="rId2"/>
                        </a:rPr>
                        <a:t>2025 Focused Update of the 2019 ESC/EAS Guidelines for the management of dyslipidaemias</a:t>
                      </a:r>
                      <a:endParaRPr lang="en-GB" sz="1400" dirty="0"/>
                    </a:p>
                  </a:txBody>
                  <a:tcPr/>
                </a:tc>
                <a:extLst>
                  <a:ext uri="{0D108BD9-81ED-4DB2-BD59-A6C34878D82A}">
                    <a16:rowId xmlns:a16="http://schemas.microsoft.com/office/drawing/2014/main" val="1256946694"/>
                  </a:ext>
                </a:extLst>
              </a:tr>
              <a:tr h="370840">
                <a:tc>
                  <a:txBody>
                    <a:bodyPr/>
                    <a:lstStyle/>
                    <a:p>
                      <a:r>
                        <a:rPr lang="en-GB" sz="1400" dirty="0"/>
                        <a:t>NICE Lipid Modification </a:t>
                      </a:r>
                    </a:p>
                  </a:txBody>
                  <a:tcPr/>
                </a:tc>
                <a:tc>
                  <a:txBody>
                    <a:bodyPr/>
                    <a:lstStyle/>
                    <a:p>
                      <a:r>
                        <a:rPr lang="en-GB" sz="1400" dirty="0"/>
                        <a:t>National guidelines on lipid modification. </a:t>
                      </a:r>
                    </a:p>
                  </a:txBody>
                  <a:tcPr/>
                </a:tc>
                <a:tc>
                  <a:txBody>
                    <a:bodyPr/>
                    <a:lstStyle/>
                    <a:p>
                      <a:r>
                        <a:rPr lang="en-GB" sz="1400" dirty="0">
                          <a:hlinkClick r:id="rId3"/>
                        </a:rPr>
                        <a:t>Scenario: Secondary prevention of CVD | Management | Lipid modification - CVD prevention | CKS | NICE</a:t>
                      </a:r>
                      <a:endParaRPr lang="en-GB" sz="1400" dirty="0"/>
                    </a:p>
                  </a:txBody>
                  <a:tcPr/>
                </a:tc>
                <a:extLst>
                  <a:ext uri="{0D108BD9-81ED-4DB2-BD59-A6C34878D82A}">
                    <a16:rowId xmlns:a16="http://schemas.microsoft.com/office/drawing/2014/main" val="3429083970"/>
                  </a:ext>
                </a:extLst>
              </a:tr>
              <a:tr h="370840">
                <a:tc>
                  <a:txBody>
                    <a:bodyPr/>
                    <a:lstStyle/>
                    <a:p>
                      <a:r>
                        <a:rPr lang="en-GB" sz="1400" dirty="0"/>
                        <a:t>Coventry and Warwickshire Lipid Management for Primary and Secondary Prevention of Cardiovascular Disease</a:t>
                      </a:r>
                    </a:p>
                  </a:txBody>
                  <a:tcPr/>
                </a:tc>
                <a:tc>
                  <a:txBody>
                    <a:bodyPr/>
                    <a:lstStyle/>
                    <a:p>
                      <a:r>
                        <a:rPr lang="en-GB" sz="1400" dirty="0"/>
                        <a:t>Local guidelines on GP Gateway and APC for management of dyslipidaemias. </a:t>
                      </a:r>
                    </a:p>
                  </a:txBody>
                  <a:tcPr/>
                </a:tc>
                <a:tc>
                  <a:txBody>
                    <a:bodyPr/>
                    <a:lstStyle/>
                    <a:p>
                      <a:r>
                        <a:rPr lang="en-GB" sz="1400" dirty="0">
                          <a:hlinkClick r:id="rId4"/>
                        </a:rPr>
                        <a:t>Coventry and Warwickshire Lipid Management for Primary and Secondary Prevention of Cardiovascular Disease (CVD) Guidance</a:t>
                      </a:r>
                      <a:endParaRPr lang="en-GB" sz="1400" dirty="0"/>
                    </a:p>
                  </a:txBody>
                  <a:tcPr/>
                </a:tc>
                <a:extLst>
                  <a:ext uri="{0D108BD9-81ED-4DB2-BD59-A6C34878D82A}">
                    <a16:rowId xmlns:a16="http://schemas.microsoft.com/office/drawing/2014/main" val="3526356220"/>
                  </a:ext>
                </a:extLst>
              </a:tr>
            </a:tbl>
          </a:graphicData>
        </a:graphic>
      </p:graphicFrame>
    </p:spTree>
    <p:extLst>
      <p:ext uri="{BB962C8B-B14F-4D97-AF65-F5344CB8AC3E}">
        <p14:creationId xmlns:p14="http://schemas.microsoft.com/office/powerpoint/2010/main" val="2381809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167F-8FA2-570A-D475-D326F4019477}"/>
              </a:ext>
            </a:extLst>
          </p:cNvPr>
          <p:cNvSpPr>
            <a:spLocks noGrp="1"/>
          </p:cNvSpPr>
          <p:nvPr>
            <p:ph type="title"/>
          </p:nvPr>
        </p:nvSpPr>
        <p:spPr>
          <a:xfrm>
            <a:off x="4441783" y="609600"/>
            <a:ext cx="6693061" cy="1356360"/>
          </a:xfrm>
        </p:spPr>
        <p:txBody>
          <a:bodyPr>
            <a:normAutofit/>
          </a:bodyPr>
          <a:lstStyle/>
          <a:p>
            <a:r>
              <a:rPr lang="en-GB" dirty="0"/>
              <a:t>Case Study 2</a:t>
            </a:r>
          </a:p>
        </p:txBody>
      </p:sp>
      <p:pic>
        <p:nvPicPr>
          <p:cNvPr id="2050" name="Picture 2" descr="Casual Man Cartoon Illustration: Character Design for Animation and More  Stock Vector - Illustration of full, clothing: 378925515">
            <a:extLst>
              <a:ext uri="{FF2B5EF4-FFF2-40B4-BE49-F238E27FC236}">
                <a16:creationId xmlns:a16="http://schemas.microsoft.com/office/drawing/2014/main" id="{71DA4A35-1968-507D-9B21-DBC9E59F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16" r="21405" b="1"/>
          <a:stretch>
            <a:fillRect/>
          </a:stretch>
        </p:blipFill>
        <p:spPr bwMode="auto">
          <a:xfrm>
            <a:off x="223337" y="243840"/>
            <a:ext cx="3238952" cy="56645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7712B9D4-0068-D390-6AC9-C9EECDA715BF}"/>
              </a:ext>
            </a:extLst>
          </p:cNvPr>
          <p:cNvSpPr>
            <a:spLocks noGrp="1" noChangeArrowheads="1"/>
          </p:cNvSpPr>
          <p:nvPr>
            <p:ph idx="1"/>
          </p:nvPr>
        </p:nvSpPr>
        <p:spPr bwMode="auto">
          <a:xfrm>
            <a:off x="4441783" y="2057400"/>
            <a:ext cx="6693061" cy="403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lang="en-US" altLang="en-US" sz="1700" b="1" dirty="0">
                <a:latin typeface="Arial" panose="020B0604020202020204" pitchFamily="34" charset="0"/>
              </a:rPr>
              <a:t>PMHx: </a:t>
            </a:r>
            <a:r>
              <a:rPr lang="en-US" altLang="en-US" sz="1700" dirty="0">
                <a:latin typeface="Arial" panose="020B0604020202020204" pitchFamily="34" charset="0"/>
              </a:rPr>
              <a:t>Hypothyroidism, STEMI October 2025, HFmrEF (EF 45%) Pre-diabetic</a:t>
            </a:r>
          </a:p>
          <a:p>
            <a:pPr marL="0" marR="0" lvl="0" indent="0" defTabSz="914400" rtl="0" eaLnBrk="0" fontAlgn="base" latinLnBrk="0" hangingPunct="0">
              <a:spcBef>
                <a:spcPct val="0"/>
              </a:spcBef>
              <a:spcAft>
                <a:spcPts val="600"/>
              </a:spcAft>
              <a:buClrTx/>
              <a:buSzTx/>
              <a:buNone/>
              <a:tabLst/>
            </a:pPr>
            <a:r>
              <a:rPr lang="en-US" altLang="en-US" sz="1700" b="1" dirty="0">
                <a:latin typeface="Arial" panose="020B0604020202020204" pitchFamily="34" charset="0"/>
              </a:rPr>
              <a:t>Background: </a:t>
            </a:r>
            <a:r>
              <a:rPr lang="en-US" altLang="en-US" sz="1700" dirty="0">
                <a:latin typeface="Arial" panose="020B0604020202020204" pitchFamily="34" charset="0"/>
              </a:rPr>
              <a:t>ex-smoker, &lt;10 units alcohol per week, on cardiac rehab</a:t>
            </a:r>
            <a:endParaRPr lang="en-US" altLang="en-US" sz="1700" b="1" dirty="0">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700" b="1" i="0" u="none" strike="noStrike" cap="none" normalizeH="0" baseline="0" dirty="0">
                <a:ln>
                  <a:noFill/>
                </a:ln>
                <a:effectLst/>
                <a:latin typeface="Arial" panose="020B0604020202020204" pitchFamily="34" charset="0"/>
              </a:rPr>
              <a:t>DHx: </a:t>
            </a:r>
            <a:r>
              <a:rPr kumimoji="0" lang="en-US" altLang="en-US" sz="1700" b="0" i="0" u="none" strike="noStrike" cap="none" normalizeH="0" baseline="0" dirty="0">
                <a:ln>
                  <a:noFill/>
                </a:ln>
                <a:effectLst/>
                <a:latin typeface="Arial" panose="020B0604020202020204" pitchFamily="34" charset="0"/>
              </a:rPr>
              <a:t>Atorvastatin 80 mg OD,</a:t>
            </a:r>
            <a:r>
              <a:rPr lang="en-US" altLang="en-US" sz="1700" dirty="0">
                <a:latin typeface="Arial" panose="020B0604020202020204" pitchFamily="34" charset="0"/>
              </a:rPr>
              <a:t> B</a:t>
            </a:r>
            <a:r>
              <a:rPr kumimoji="0" lang="en-US" altLang="en-US" sz="1700" b="0" i="0" u="none" strike="noStrike" cap="none" normalizeH="0" baseline="0" dirty="0">
                <a:ln>
                  <a:noFill/>
                </a:ln>
                <a:effectLst/>
                <a:latin typeface="Arial" panose="020B0604020202020204" pitchFamily="34" charset="0"/>
              </a:rPr>
              <a:t>isoprolol 5 mg OD, </a:t>
            </a:r>
            <a:r>
              <a:rPr lang="en-US" altLang="en-US" sz="1700" dirty="0">
                <a:latin typeface="Arial" panose="020B0604020202020204" pitchFamily="34" charset="0"/>
              </a:rPr>
              <a:t>R</a:t>
            </a:r>
            <a:r>
              <a:rPr kumimoji="0" lang="en-US" altLang="en-US" sz="1700" b="0" i="0" u="none" strike="noStrike" cap="none" normalizeH="0" baseline="0" dirty="0">
                <a:ln>
                  <a:noFill/>
                </a:ln>
                <a:effectLst/>
                <a:latin typeface="Arial" panose="020B0604020202020204" pitchFamily="34" charset="0"/>
              </a:rPr>
              <a:t>amipril 10 mg OD, </a:t>
            </a:r>
            <a:r>
              <a:rPr lang="en-US" altLang="en-US" sz="1700" dirty="0">
                <a:latin typeface="Arial" panose="020B0604020202020204" pitchFamily="34" charset="0"/>
              </a:rPr>
              <a:t>A</a:t>
            </a:r>
            <a:r>
              <a:rPr kumimoji="0" lang="en-US" altLang="en-US" sz="1700" b="0" i="0" u="none" strike="noStrike" cap="none" normalizeH="0" baseline="0" dirty="0">
                <a:ln>
                  <a:noFill/>
                </a:ln>
                <a:effectLst/>
                <a:latin typeface="Arial" panose="020B0604020202020204" pitchFamily="34" charset="0"/>
              </a:rPr>
              <a:t>spirin 75 mg OD, </a:t>
            </a:r>
            <a:r>
              <a:rPr lang="en-US" altLang="en-US" sz="1700" dirty="0">
                <a:latin typeface="Arial" panose="020B0604020202020204" pitchFamily="34" charset="0"/>
              </a:rPr>
              <a:t>T</a:t>
            </a:r>
            <a:r>
              <a:rPr kumimoji="0" lang="en-US" altLang="en-US" sz="1700" b="0" i="0" u="none" strike="noStrike" cap="none" normalizeH="0" baseline="0" dirty="0">
                <a:ln>
                  <a:noFill/>
                </a:ln>
                <a:effectLst/>
                <a:latin typeface="Arial" panose="020B0604020202020204" pitchFamily="34" charset="0"/>
              </a:rPr>
              <a:t>icagrelor 90 mg BD,</a:t>
            </a:r>
            <a:r>
              <a:rPr lang="en-US" altLang="en-US" sz="1700" dirty="0">
                <a:latin typeface="Arial" panose="020B0604020202020204" pitchFamily="34" charset="0"/>
              </a:rPr>
              <a:t> Levothyroxine 75microgram OD, GTN PRN </a:t>
            </a:r>
          </a:p>
          <a:p>
            <a:pPr marL="0" marR="0" lvl="0" indent="0" defTabSz="914400" rtl="0" eaLnBrk="0" fontAlgn="base" latinLnBrk="0" hangingPunct="0">
              <a:spcBef>
                <a:spcPct val="0"/>
              </a:spcBef>
              <a:spcAft>
                <a:spcPts val="600"/>
              </a:spcAft>
              <a:buClrTx/>
              <a:buSzTx/>
              <a:buNone/>
              <a:tabLst/>
            </a:pPr>
            <a:r>
              <a:rPr lang="en-US" altLang="en-US" sz="1700" b="1" dirty="0">
                <a:latin typeface="Arial" panose="020B0604020202020204" pitchFamily="34" charset="0"/>
              </a:rPr>
              <a:t>Family </a:t>
            </a:r>
            <a:r>
              <a:rPr lang="en-US" altLang="en-US" sz="1700" b="1" dirty="0" err="1">
                <a:latin typeface="Arial" panose="020B0604020202020204" pitchFamily="34" charset="0"/>
              </a:rPr>
              <a:t>Hx</a:t>
            </a:r>
            <a:r>
              <a:rPr lang="en-US" altLang="en-US" sz="1700" b="1" dirty="0">
                <a:latin typeface="Arial" panose="020B0604020202020204" pitchFamily="34" charset="0"/>
              </a:rPr>
              <a:t>: </a:t>
            </a:r>
            <a:r>
              <a:rPr lang="en-US" altLang="en-US" sz="1700" dirty="0">
                <a:latin typeface="Arial" panose="020B0604020202020204" pitchFamily="34" charset="0"/>
              </a:rPr>
              <a:t>Mother MI aged 50</a:t>
            </a:r>
            <a:endParaRPr kumimoji="0" lang="en-US" altLang="en-US" sz="1700" b="1"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lang="en-US" altLang="en-US" sz="1700" b="1" dirty="0">
                <a:latin typeface="Arial" panose="020B0604020202020204" pitchFamily="34" charset="0"/>
              </a:rPr>
              <a:t>Biochemistry: </a:t>
            </a:r>
          </a:p>
          <a:p>
            <a:pPr marL="0" marR="0" lvl="0" indent="0" defTabSz="914400" rtl="0" eaLnBrk="0" fontAlgn="base" latinLnBrk="0" hangingPunct="0">
              <a:spcBef>
                <a:spcPct val="0"/>
              </a:spcBef>
              <a:spcAft>
                <a:spcPts val="600"/>
              </a:spcAft>
              <a:buClrTx/>
              <a:buSzTx/>
              <a:buNone/>
              <a:tabLst/>
            </a:pPr>
            <a:r>
              <a:rPr lang="en-US" altLang="en-US" sz="1700" dirty="0">
                <a:latin typeface="Arial" panose="020B0604020202020204" pitchFamily="34" charset="0"/>
              </a:rPr>
              <a:t>HbA1c 44</a:t>
            </a:r>
          </a:p>
          <a:p>
            <a:pPr marL="0" marR="0" lvl="0" indent="0" defTabSz="914400" rtl="0" eaLnBrk="0" fontAlgn="base" latinLnBrk="0" hangingPunct="0">
              <a:spcBef>
                <a:spcPct val="0"/>
              </a:spcBef>
              <a:spcAft>
                <a:spcPts val="600"/>
              </a:spcAft>
              <a:buClrTx/>
              <a:buSzTx/>
              <a:buNone/>
              <a:tabLst/>
            </a:pPr>
            <a:r>
              <a:rPr kumimoji="0" lang="en-US" altLang="en-US" sz="1700" b="0" i="0" u="none" strike="noStrike" cap="none" normalizeH="0" baseline="0" dirty="0">
                <a:ln>
                  <a:noFill/>
                </a:ln>
                <a:effectLst/>
                <a:latin typeface="Arial" panose="020B0604020202020204" pitchFamily="34" charset="0"/>
              </a:rPr>
              <a:t>TC 4.2 mmol/L, LDL-C 2.2 mmol/L</a:t>
            </a:r>
          </a:p>
          <a:p>
            <a:pPr marL="0" marR="0" lvl="0" indent="0" defTabSz="914400" rtl="0" eaLnBrk="0" fontAlgn="base" latinLnBrk="0" hangingPunct="0">
              <a:spcBef>
                <a:spcPct val="0"/>
              </a:spcBef>
              <a:spcAft>
                <a:spcPts val="600"/>
              </a:spcAft>
              <a:buClrTx/>
              <a:buSzTx/>
              <a:buNone/>
              <a:tabLst/>
            </a:pPr>
            <a:r>
              <a:rPr kumimoji="0" lang="en-US" altLang="en-US" sz="1700" b="0" i="0" u="none" strike="noStrike" cap="none" normalizeH="0" baseline="0" dirty="0">
                <a:ln>
                  <a:noFill/>
                </a:ln>
                <a:effectLst/>
                <a:latin typeface="Arial" panose="020B0604020202020204" pitchFamily="34" charset="0"/>
              </a:rPr>
              <a:t>TFT, FBC, U&amp;E – NAD </a:t>
            </a:r>
          </a:p>
          <a:p>
            <a:pPr marL="0" marR="0" lvl="0" indent="0" defTabSz="914400" rtl="0" eaLnBrk="0" fontAlgn="base" latinLnBrk="0" hangingPunct="0">
              <a:spcBef>
                <a:spcPct val="0"/>
              </a:spcBef>
              <a:spcAft>
                <a:spcPts val="600"/>
              </a:spcAft>
              <a:buClrTx/>
              <a:buSzTx/>
              <a:buNone/>
              <a:tabLst/>
            </a:pPr>
            <a:r>
              <a:rPr kumimoji="0" lang="en-US" altLang="en-US" sz="1700" b="0" i="0" u="none" strike="noStrike" cap="none" normalizeH="0" baseline="0" dirty="0">
                <a:ln>
                  <a:noFill/>
                </a:ln>
                <a:effectLst/>
                <a:latin typeface="Arial" panose="020B0604020202020204" pitchFamily="34" charset="0"/>
              </a:rPr>
              <a:t>LFTs – Isolated ALT of 68</a:t>
            </a:r>
          </a:p>
        </p:txBody>
      </p:sp>
      <p:sp>
        <p:nvSpPr>
          <p:cNvPr id="3" name="TextBox 2">
            <a:extLst>
              <a:ext uri="{FF2B5EF4-FFF2-40B4-BE49-F238E27FC236}">
                <a16:creationId xmlns:a16="http://schemas.microsoft.com/office/drawing/2014/main" id="{BDA470DE-8AB8-ED23-F24C-D98EE2C88DEF}"/>
              </a:ext>
            </a:extLst>
          </p:cNvPr>
          <p:cNvSpPr txBox="1"/>
          <p:nvPr/>
        </p:nvSpPr>
        <p:spPr>
          <a:xfrm>
            <a:off x="550985" y="5720862"/>
            <a:ext cx="3118338" cy="646331"/>
          </a:xfrm>
          <a:prstGeom prst="rect">
            <a:avLst/>
          </a:prstGeom>
          <a:noFill/>
        </p:spPr>
        <p:txBody>
          <a:bodyPr wrap="square" rtlCol="0">
            <a:spAutoFit/>
          </a:bodyPr>
          <a:lstStyle/>
          <a:p>
            <a:r>
              <a:rPr lang="en-US" altLang="en-US" dirty="0">
                <a:solidFill>
                  <a:schemeClr val="accent6"/>
                </a:solidFill>
                <a:latin typeface="Arial" panose="020B0604020202020204" pitchFamily="34" charset="0"/>
              </a:rPr>
              <a:t>Mr. JP, 55-year-old engineer</a:t>
            </a:r>
          </a:p>
          <a:p>
            <a:endParaRPr lang="en-GB" dirty="0">
              <a:solidFill>
                <a:schemeClr val="accent6"/>
              </a:solidFill>
            </a:endParaRPr>
          </a:p>
        </p:txBody>
      </p:sp>
    </p:spTree>
    <p:extLst>
      <p:ext uri="{BB962C8B-B14F-4D97-AF65-F5344CB8AC3E}">
        <p14:creationId xmlns:p14="http://schemas.microsoft.com/office/powerpoint/2010/main" val="2771224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4E41D-DEB1-4A0B-C61E-66C846BE4766}"/>
              </a:ext>
            </a:extLst>
          </p:cNvPr>
          <p:cNvSpPr>
            <a:spLocks noGrp="1"/>
          </p:cNvSpPr>
          <p:nvPr>
            <p:ph type="title"/>
          </p:nvPr>
        </p:nvSpPr>
        <p:spPr/>
        <p:txBody>
          <a:bodyPr/>
          <a:lstStyle/>
          <a:p>
            <a:r>
              <a:rPr lang="en-GB" dirty="0"/>
              <a:t>Myth busting </a:t>
            </a:r>
          </a:p>
        </p:txBody>
      </p:sp>
      <p:sp>
        <p:nvSpPr>
          <p:cNvPr id="3" name="Content Placeholder 2">
            <a:extLst>
              <a:ext uri="{FF2B5EF4-FFF2-40B4-BE49-F238E27FC236}">
                <a16:creationId xmlns:a16="http://schemas.microsoft.com/office/drawing/2014/main" id="{D39EB4DD-5013-75E4-B16C-DD852B0ED9DE}"/>
              </a:ext>
            </a:extLst>
          </p:cNvPr>
          <p:cNvSpPr>
            <a:spLocks noGrp="1"/>
          </p:cNvSpPr>
          <p:nvPr>
            <p:ph idx="1"/>
          </p:nvPr>
        </p:nvSpPr>
        <p:spPr/>
        <p:txBody>
          <a:bodyPr/>
          <a:lstStyle/>
          <a:p>
            <a:endParaRPr lang="en-GB" dirty="0"/>
          </a:p>
        </p:txBody>
      </p:sp>
      <p:sp>
        <p:nvSpPr>
          <p:cNvPr id="7" name="Shape 1">
            <a:extLst>
              <a:ext uri="{FF2B5EF4-FFF2-40B4-BE49-F238E27FC236}">
                <a16:creationId xmlns:a16="http://schemas.microsoft.com/office/drawing/2014/main" id="{DBFF4792-EED3-978D-0968-62593719ACE7}"/>
              </a:ext>
            </a:extLst>
          </p:cNvPr>
          <p:cNvSpPr/>
          <p:nvPr/>
        </p:nvSpPr>
        <p:spPr>
          <a:xfrm>
            <a:off x="661492" y="2731393"/>
            <a:ext cx="3496965" cy="2954437"/>
          </a:xfrm>
          <a:prstGeom prst="roundRect">
            <a:avLst>
              <a:gd name="adj" fmla="val 960"/>
            </a:avLst>
          </a:prstGeom>
          <a:solidFill>
            <a:srgbClr val="F9F6F0"/>
          </a:solidFill>
          <a:ln w="30480">
            <a:solidFill>
              <a:srgbClr val="D4CEC3"/>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GB" sz="1250"/>
          </a:p>
        </p:txBody>
      </p:sp>
      <p:sp>
        <p:nvSpPr>
          <p:cNvPr id="8" name="Text 2">
            <a:extLst>
              <a:ext uri="{FF2B5EF4-FFF2-40B4-BE49-F238E27FC236}">
                <a16:creationId xmlns:a16="http://schemas.microsoft.com/office/drawing/2014/main" id="{3C410C5E-77C3-D298-4037-183CC0C018ED}"/>
              </a:ext>
            </a:extLst>
          </p:cNvPr>
          <p:cNvSpPr/>
          <p:nvPr/>
        </p:nvSpPr>
        <p:spPr>
          <a:xfrm>
            <a:off x="842873" y="2813203"/>
            <a:ext cx="2362696" cy="29527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292"/>
              </a:lnSpc>
              <a:buNone/>
            </a:pPr>
            <a:r>
              <a:rPr lang="en-US" sz="1833" dirty="0">
                <a:solidFill>
                  <a:srgbClr val="746558"/>
                </a:solidFill>
                <a:latin typeface="Gelasio Semi Bold" pitchFamily="34" charset="0"/>
                <a:ea typeface="Gelasio Semi Bold" pitchFamily="34" charset="-122"/>
                <a:cs typeface="Gelasio Semi Bold" pitchFamily="34" charset="-120"/>
              </a:rPr>
              <a:t>Statin Diabetes Risk</a:t>
            </a:r>
            <a:endParaRPr lang="en-US" sz="1833" dirty="0"/>
          </a:p>
        </p:txBody>
      </p:sp>
      <p:sp>
        <p:nvSpPr>
          <p:cNvPr id="9" name="Text 3">
            <a:extLst>
              <a:ext uri="{FF2B5EF4-FFF2-40B4-BE49-F238E27FC236}">
                <a16:creationId xmlns:a16="http://schemas.microsoft.com/office/drawing/2014/main" id="{B4CF83DD-2644-78B7-6D88-60A69641A4F3}"/>
              </a:ext>
            </a:extLst>
          </p:cNvPr>
          <p:cNvSpPr/>
          <p:nvPr/>
        </p:nvSpPr>
        <p:spPr>
          <a:xfrm>
            <a:off x="875904" y="3093442"/>
            <a:ext cx="3068142" cy="2545755"/>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375"/>
              </a:lnSpc>
              <a:buNone/>
            </a:pPr>
            <a:r>
              <a:rPr lang="en-US" sz="1458" dirty="0">
                <a:solidFill>
                  <a:srgbClr val="746558"/>
                </a:solidFill>
                <a:latin typeface="Gelasio" pitchFamily="34" charset="0"/>
                <a:ea typeface="Gelasio" pitchFamily="34" charset="-122"/>
                <a:cs typeface="Gelasio" pitchFamily="34" charset="-120"/>
              </a:rPr>
              <a:t>When patients worry about HbA1c rising on statins, explain: "About 1 in 200 patients may develop diabetes with statin therapy, but the cardiovascular benefits typically outweigh this risk. We'll monitor your blood glucose regularly."</a:t>
            </a:r>
            <a:endParaRPr lang="en-US" sz="1458" dirty="0"/>
          </a:p>
        </p:txBody>
      </p:sp>
      <p:sp>
        <p:nvSpPr>
          <p:cNvPr id="10" name="Shape 4">
            <a:extLst>
              <a:ext uri="{FF2B5EF4-FFF2-40B4-BE49-F238E27FC236}">
                <a16:creationId xmlns:a16="http://schemas.microsoft.com/office/drawing/2014/main" id="{09810548-0339-08F1-3D73-CA2E06B77806}"/>
              </a:ext>
            </a:extLst>
          </p:cNvPr>
          <p:cNvSpPr/>
          <p:nvPr/>
        </p:nvSpPr>
        <p:spPr>
          <a:xfrm>
            <a:off x="4347468" y="2731393"/>
            <a:ext cx="3496965" cy="2954437"/>
          </a:xfrm>
          <a:prstGeom prst="roundRect">
            <a:avLst>
              <a:gd name="adj" fmla="val 960"/>
            </a:avLst>
          </a:prstGeom>
          <a:solidFill>
            <a:srgbClr val="F9F6F0"/>
          </a:solidFill>
          <a:ln w="30480">
            <a:solidFill>
              <a:srgbClr val="D4CEC3"/>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GB" sz="1250"/>
          </a:p>
        </p:txBody>
      </p:sp>
      <p:sp>
        <p:nvSpPr>
          <p:cNvPr id="11" name="Text 5">
            <a:extLst>
              <a:ext uri="{FF2B5EF4-FFF2-40B4-BE49-F238E27FC236}">
                <a16:creationId xmlns:a16="http://schemas.microsoft.com/office/drawing/2014/main" id="{7C8D7233-D08A-18AF-F3A1-10A6DEEEC8C0}"/>
              </a:ext>
            </a:extLst>
          </p:cNvPr>
          <p:cNvSpPr/>
          <p:nvPr/>
        </p:nvSpPr>
        <p:spPr>
          <a:xfrm>
            <a:off x="4561880" y="2945805"/>
            <a:ext cx="2571552" cy="29527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292"/>
              </a:lnSpc>
              <a:buNone/>
            </a:pPr>
            <a:r>
              <a:rPr lang="en-US" sz="1833">
                <a:solidFill>
                  <a:srgbClr val="746558"/>
                </a:solidFill>
                <a:latin typeface="Gelasio Semi Bold" pitchFamily="34" charset="0"/>
                <a:ea typeface="Gelasio Semi Bold" pitchFamily="34" charset="-122"/>
                <a:cs typeface="Gelasio Semi Bold" pitchFamily="34" charset="-120"/>
              </a:rPr>
              <a:t>Muscle Pain Concerns</a:t>
            </a:r>
            <a:endParaRPr lang="en-US" sz="1833"/>
          </a:p>
        </p:txBody>
      </p:sp>
      <p:sp>
        <p:nvSpPr>
          <p:cNvPr id="12" name="Text 6">
            <a:extLst>
              <a:ext uri="{FF2B5EF4-FFF2-40B4-BE49-F238E27FC236}">
                <a16:creationId xmlns:a16="http://schemas.microsoft.com/office/drawing/2014/main" id="{A4CD120D-3C4B-8B06-A3BA-2E619E889FE5}"/>
              </a:ext>
            </a:extLst>
          </p:cNvPr>
          <p:cNvSpPr/>
          <p:nvPr/>
        </p:nvSpPr>
        <p:spPr>
          <a:xfrm>
            <a:off x="4561880" y="3354487"/>
            <a:ext cx="3068142" cy="233134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375"/>
              </a:lnSpc>
              <a:buNone/>
            </a:pPr>
            <a:r>
              <a:rPr lang="en-US" sz="1458">
                <a:solidFill>
                  <a:srgbClr val="746558"/>
                </a:solidFill>
                <a:latin typeface="Gelasio" pitchFamily="34" charset="0"/>
                <a:ea typeface="Gelasio" pitchFamily="34" charset="-122"/>
                <a:cs typeface="Gelasio" pitchFamily="34" charset="-120"/>
              </a:rPr>
              <a:t>For patients worried about myalgia:</a:t>
            </a:r>
          </a:p>
          <a:p>
            <a:pPr marL="0" indent="0" algn="l">
              <a:lnSpc>
                <a:spcPts val="2375"/>
              </a:lnSpc>
              <a:buNone/>
            </a:pPr>
            <a:r>
              <a:rPr lang="en-US" sz="1458">
                <a:solidFill>
                  <a:srgbClr val="746558"/>
                </a:solidFill>
                <a:latin typeface="Gelasio" pitchFamily="34" charset="0"/>
                <a:ea typeface="Gelasio" pitchFamily="34" charset="-122"/>
                <a:cs typeface="Gelasio" pitchFamily="34" charset="-120"/>
              </a:rPr>
              <a:t>"If you experience muscle pain, we can try rosuvastatin 2-3 times weekly / acid instead of daily or other agents. This often reduces side effects while maintaining most benefits."</a:t>
            </a:r>
            <a:endParaRPr lang="en-US" sz="1458"/>
          </a:p>
        </p:txBody>
      </p:sp>
      <p:sp>
        <p:nvSpPr>
          <p:cNvPr id="13" name="Shape 7">
            <a:extLst>
              <a:ext uri="{FF2B5EF4-FFF2-40B4-BE49-F238E27FC236}">
                <a16:creationId xmlns:a16="http://schemas.microsoft.com/office/drawing/2014/main" id="{94E0B8D7-6AAE-DA0A-4460-A24B1C22E436}"/>
              </a:ext>
            </a:extLst>
          </p:cNvPr>
          <p:cNvSpPr/>
          <p:nvPr/>
        </p:nvSpPr>
        <p:spPr>
          <a:xfrm>
            <a:off x="8033444" y="2731393"/>
            <a:ext cx="3496965" cy="2954437"/>
          </a:xfrm>
          <a:prstGeom prst="roundRect">
            <a:avLst>
              <a:gd name="adj" fmla="val 960"/>
            </a:avLst>
          </a:prstGeom>
          <a:solidFill>
            <a:srgbClr val="F9F6F0"/>
          </a:solidFill>
          <a:ln w="30480">
            <a:solidFill>
              <a:srgbClr val="D4CEC3"/>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GB" sz="1250"/>
          </a:p>
        </p:txBody>
      </p:sp>
      <p:sp>
        <p:nvSpPr>
          <p:cNvPr id="14" name="Text 8">
            <a:extLst>
              <a:ext uri="{FF2B5EF4-FFF2-40B4-BE49-F238E27FC236}">
                <a16:creationId xmlns:a16="http://schemas.microsoft.com/office/drawing/2014/main" id="{3629DE37-E37F-1E42-1B8A-C056AF0296A2}"/>
              </a:ext>
            </a:extLst>
          </p:cNvPr>
          <p:cNvSpPr/>
          <p:nvPr/>
        </p:nvSpPr>
        <p:spPr>
          <a:xfrm>
            <a:off x="8247856" y="2945805"/>
            <a:ext cx="2362696" cy="29527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292"/>
              </a:lnSpc>
              <a:buNone/>
            </a:pPr>
            <a:r>
              <a:rPr lang="en-US" sz="1833" dirty="0">
                <a:solidFill>
                  <a:srgbClr val="746558"/>
                </a:solidFill>
                <a:latin typeface="Gelasio Semi Bold" pitchFamily="34" charset="0"/>
                <a:ea typeface="Gelasio Semi Bold" pitchFamily="34" charset="-122"/>
                <a:cs typeface="Gelasio Semi Bold" pitchFamily="34" charset="-120"/>
              </a:rPr>
              <a:t>Medication Burden</a:t>
            </a:r>
            <a:endParaRPr lang="en-US" sz="1833" dirty="0"/>
          </a:p>
        </p:txBody>
      </p:sp>
      <p:sp>
        <p:nvSpPr>
          <p:cNvPr id="15" name="Text 9">
            <a:extLst>
              <a:ext uri="{FF2B5EF4-FFF2-40B4-BE49-F238E27FC236}">
                <a16:creationId xmlns:a16="http://schemas.microsoft.com/office/drawing/2014/main" id="{6EFF0F48-9DC4-FAF0-2C5E-17DA1A798B99}"/>
              </a:ext>
            </a:extLst>
          </p:cNvPr>
          <p:cNvSpPr/>
          <p:nvPr/>
        </p:nvSpPr>
        <p:spPr>
          <a:xfrm>
            <a:off x="8247856" y="3354487"/>
            <a:ext cx="3068142" cy="2116932"/>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375"/>
              </a:lnSpc>
              <a:buNone/>
            </a:pPr>
            <a:r>
              <a:rPr lang="en-US" sz="1458" dirty="0">
                <a:solidFill>
                  <a:srgbClr val="746558"/>
                </a:solidFill>
                <a:latin typeface="Gelasio" pitchFamily="34" charset="0"/>
                <a:ea typeface="Gelasio" pitchFamily="34" charset="-122"/>
                <a:cs typeface="Gelasio" pitchFamily="34" charset="-120"/>
              </a:rPr>
              <a:t>When patients say, "I'm on too many medications," consider: "Adding </a:t>
            </a:r>
            <a:r>
              <a:rPr lang="en-US" sz="1458" dirty="0" err="1">
                <a:solidFill>
                  <a:srgbClr val="746558"/>
                </a:solidFill>
                <a:latin typeface="Gelasio" pitchFamily="34" charset="0"/>
                <a:ea typeface="Gelasio" pitchFamily="34" charset="-122"/>
                <a:cs typeface="Gelasio" pitchFamily="34" charset="-120"/>
              </a:rPr>
              <a:t>bempedoic</a:t>
            </a:r>
            <a:r>
              <a:rPr lang="en-US" sz="1458" dirty="0">
                <a:solidFill>
                  <a:srgbClr val="746558"/>
                </a:solidFill>
                <a:latin typeface="Gelasio" pitchFamily="34" charset="0"/>
                <a:ea typeface="Gelasio" pitchFamily="34" charset="-122"/>
                <a:cs typeface="Gelasio" pitchFamily="34" charset="-120"/>
              </a:rPr>
              <a:t> acid to ezetimibe may help reach targets without additional pills. </a:t>
            </a:r>
          </a:p>
          <a:p>
            <a:pPr marL="0" indent="0" algn="l">
              <a:lnSpc>
                <a:spcPts val="2375"/>
              </a:lnSpc>
              <a:buNone/>
            </a:pPr>
            <a:r>
              <a:rPr lang="en-US" sz="1458" dirty="0">
                <a:solidFill>
                  <a:srgbClr val="746558"/>
                </a:solidFill>
                <a:latin typeface="Gelasio" pitchFamily="34" charset="0"/>
                <a:ea typeface="Gelasio" pitchFamily="34" charset="-122"/>
                <a:cs typeface="Gelasio" pitchFamily="34" charset="-120"/>
              </a:rPr>
              <a:t>Some medications may be reduced after the first year post-MI."</a:t>
            </a:r>
            <a:endParaRPr lang="en-US" sz="1458" dirty="0"/>
          </a:p>
        </p:txBody>
      </p:sp>
    </p:spTree>
    <p:extLst>
      <p:ext uri="{BB962C8B-B14F-4D97-AF65-F5344CB8AC3E}">
        <p14:creationId xmlns:p14="http://schemas.microsoft.com/office/powerpoint/2010/main" val="309973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49C2-7611-502E-AF7A-0A063C493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12B59-D4C1-6989-1AF5-784A270A5AE7}"/>
              </a:ext>
            </a:extLst>
          </p:cNvPr>
          <p:cNvSpPr>
            <a:spLocks noGrp="1"/>
          </p:cNvSpPr>
          <p:nvPr>
            <p:ph type="title"/>
          </p:nvPr>
        </p:nvSpPr>
        <p:spPr/>
        <p:txBody>
          <a:bodyPr/>
          <a:lstStyle/>
          <a:p>
            <a:pPr algn="ctr"/>
            <a:r>
              <a:rPr lang="en-GB" dirty="0"/>
              <a:t>Linked Information </a:t>
            </a:r>
          </a:p>
        </p:txBody>
      </p:sp>
      <p:sp>
        <p:nvSpPr>
          <p:cNvPr id="5" name="Content Placeholder 4">
            <a:extLst>
              <a:ext uri="{FF2B5EF4-FFF2-40B4-BE49-F238E27FC236}">
                <a16:creationId xmlns:a16="http://schemas.microsoft.com/office/drawing/2014/main" id="{F1828674-B325-6A98-0880-36BE5C3BDDA7}"/>
              </a:ext>
            </a:extLst>
          </p:cNvPr>
          <p:cNvSpPr>
            <a:spLocks noGrp="1"/>
          </p:cNvSpPr>
          <p:nvPr>
            <p:ph idx="1"/>
          </p:nvPr>
        </p:nvSpPr>
        <p:spPr/>
        <p:txBody>
          <a:bodyPr/>
          <a:lstStyle/>
          <a:p>
            <a:endParaRPr lang="en-GB" dirty="0"/>
          </a:p>
        </p:txBody>
      </p:sp>
      <p:graphicFrame>
        <p:nvGraphicFramePr>
          <p:cNvPr id="6" name="Content Placeholder 3">
            <a:extLst>
              <a:ext uri="{FF2B5EF4-FFF2-40B4-BE49-F238E27FC236}">
                <a16:creationId xmlns:a16="http://schemas.microsoft.com/office/drawing/2014/main" id="{5A7A2A54-CA03-0304-2409-BCE708281D48}"/>
              </a:ext>
            </a:extLst>
          </p:cNvPr>
          <p:cNvGraphicFramePr>
            <a:graphicFrameLocks/>
          </p:cNvGraphicFramePr>
          <p:nvPr>
            <p:extLst>
              <p:ext uri="{D42A27DB-BD31-4B8C-83A1-F6EECF244321}">
                <p14:modId xmlns:p14="http://schemas.microsoft.com/office/powerpoint/2010/main" val="3959733062"/>
              </p:ext>
            </p:extLst>
          </p:nvPr>
        </p:nvGraphicFramePr>
        <p:xfrm>
          <a:off x="1159669" y="1965960"/>
          <a:ext cx="9872661" cy="3937000"/>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2970230226"/>
                    </a:ext>
                  </a:extLst>
                </a:gridCol>
                <a:gridCol w="3290887">
                  <a:extLst>
                    <a:ext uri="{9D8B030D-6E8A-4147-A177-3AD203B41FA5}">
                      <a16:colId xmlns:a16="http://schemas.microsoft.com/office/drawing/2014/main" val="3537919998"/>
                    </a:ext>
                  </a:extLst>
                </a:gridCol>
                <a:gridCol w="3290887">
                  <a:extLst>
                    <a:ext uri="{9D8B030D-6E8A-4147-A177-3AD203B41FA5}">
                      <a16:colId xmlns:a16="http://schemas.microsoft.com/office/drawing/2014/main" val="3306549590"/>
                    </a:ext>
                  </a:extLst>
                </a:gridCol>
              </a:tblGrid>
              <a:tr h="370840">
                <a:tc>
                  <a:txBody>
                    <a:bodyPr/>
                    <a:lstStyle/>
                    <a:p>
                      <a:r>
                        <a:rPr lang="en-GB" sz="1400" dirty="0"/>
                        <a:t>Guideline name </a:t>
                      </a:r>
                    </a:p>
                  </a:txBody>
                  <a:tcPr/>
                </a:tc>
                <a:tc>
                  <a:txBody>
                    <a:bodyPr/>
                    <a:lstStyle/>
                    <a:p>
                      <a:r>
                        <a:rPr lang="en-GB" sz="1400" dirty="0"/>
                        <a:t>Information</a:t>
                      </a:r>
                    </a:p>
                  </a:txBody>
                  <a:tcPr/>
                </a:tc>
                <a:tc>
                  <a:txBody>
                    <a:bodyPr/>
                    <a:lstStyle/>
                    <a:p>
                      <a:r>
                        <a:rPr lang="en-GB" sz="1400" dirty="0"/>
                        <a:t>Link </a:t>
                      </a:r>
                    </a:p>
                  </a:txBody>
                  <a:tcPr/>
                </a:tc>
                <a:extLst>
                  <a:ext uri="{0D108BD9-81ED-4DB2-BD59-A6C34878D82A}">
                    <a16:rowId xmlns:a16="http://schemas.microsoft.com/office/drawing/2014/main" val="3692578251"/>
                  </a:ext>
                </a:extLst>
              </a:tr>
              <a:tr h="370840">
                <a:tc>
                  <a:txBody>
                    <a:bodyPr/>
                    <a:lstStyle/>
                    <a:p>
                      <a:r>
                        <a:rPr lang="en-GB" sz="1400" dirty="0"/>
                        <a:t>EAS/ESC Guidelines for the Management of Dyslipidaemias (2025)</a:t>
                      </a:r>
                    </a:p>
                  </a:txBody>
                  <a:tcPr/>
                </a:tc>
                <a:tc>
                  <a:txBody>
                    <a:bodyPr/>
                    <a:lstStyle/>
                    <a:p>
                      <a:r>
                        <a:rPr lang="en-GB" sz="1400" dirty="0"/>
                        <a:t>Up-to date information on management of dyslipidaemias, including primary and secondary prevention. </a:t>
                      </a:r>
                    </a:p>
                    <a:p>
                      <a:r>
                        <a:rPr lang="en-GB" sz="1400" dirty="0"/>
                        <a:t>Targets for LDL-C outlined (matching local guidance)</a:t>
                      </a:r>
                    </a:p>
                  </a:txBody>
                  <a:tcPr/>
                </a:tc>
                <a:tc>
                  <a:txBody>
                    <a:bodyPr/>
                    <a:lstStyle/>
                    <a:p>
                      <a:r>
                        <a:rPr lang="en-GB" sz="1400" dirty="0">
                          <a:hlinkClick r:id="rId2"/>
                        </a:rPr>
                        <a:t>2025 Focused Update of the 2019 ESC/EAS Guidelines for the management of dyslipidaemias</a:t>
                      </a:r>
                      <a:endParaRPr lang="en-GB" sz="1400" dirty="0"/>
                    </a:p>
                  </a:txBody>
                  <a:tcPr/>
                </a:tc>
                <a:extLst>
                  <a:ext uri="{0D108BD9-81ED-4DB2-BD59-A6C34878D82A}">
                    <a16:rowId xmlns:a16="http://schemas.microsoft.com/office/drawing/2014/main" val="1256946694"/>
                  </a:ext>
                </a:extLst>
              </a:tr>
              <a:tr h="370840">
                <a:tc>
                  <a:txBody>
                    <a:bodyPr/>
                    <a:lstStyle/>
                    <a:p>
                      <a:r>
                        <a:rPr lang="en-GB" sz="1400" dirty="0"/>
                        <a:t>NICE Lipid Modification </a:t>
                      </a:r>
                    </a:p>
                  </a:txBody>
                  <a:tcPr/>
                </a:tc>
                <a:tc>
                  <a:txBody>
                    <a:bodyPr/>
                    <a:lstStyle/>
                    <a:p>
                      <a:r>
                        <a:rPr lang="en-GB" sz="1400" dirty="0"/>
                        <a:t>National guidelines on lipid modification. </a:t>
                      </a:r>
                    </a:p>
                  </a:txBody>
                  <a:tcPr/>
                </a:tc>
                <a:tc>
                  <a:txBody>
                    <a:bodyPr/>
                    <a:lstStyle/>
                    <a:p>
                      <a:r>
                        <a:rPr lang="en-GB" sz="1400" dirty="0">
                          <a:hlinkClick r:id="rId3"/>
                        </a:rPr>
                        <a:t>Scenario: Secondary prevention of CVD | Management | Lipid modification - CVD prevention | CKS | NICE</a:t>
                      </a:r>
                      <a:endParaRPr lang="en-GB" sz="1400" dirty="0"/>
                    </a:p>
                  </a:txBody>
                  <a:tcPr/>
                </a:tc>
                <a:extLst>
                  <a:ext uri="{0D108BD9-81ED-4DB2-BD59-A6C34878D82A}">
                    <a16:rowId xmlns:a16="http://schemas.microsoft.com/office/drawing/2014/main" val="3429083970"/>
                  </a:ext>
                </a:extLst>
              </a:tr>
              <a:tr h="370840">
                <a:tc>
                  <a:txBody>
                    <a:bodyPr/>
                    <a:lstStyle/>
                    <a:p>
                      <a:r>
                        <a:rPr lang="en-GB" sz="1400" dirty="0"/>
                        <a:t>Coventry and Warwickshire Lipid Management for Primary and Secondary Prevention of Cardiovascular Disease</a:t>
                      </a:r>
                    </a:p>
                  </a:txBody>
                  <a:tcPr/>
                </a:tc>
                <a:tc>
                  <a:txBody>
                    <a:bodyPr/>
                    <a:lstStyle/>
                    <a:p>
                      <a:r>
                        <a:rPr lang="en-GB" sz="1400" dirty="0"/>
                        <a:t>Local guidelines on GP Gateway and APC for management of dyslipidaemias. </a:t>
                      </a:r>
                    </a:p>
                  </a:txBody>
                  <a:tcPr/>
                </a:tc>
                <a:tc>
                  <a:txBody>
                    <a:bodyPr/>
                    <a:lstStyle/>
                    <a:p>
                      <a:r>
                        <a:rPr lang="en-GB" sz="1400" dirty="0">
                          <a:hlinkClick r:id="rId4"/>
                        </a:rPr>
                        <a:t>Coventry and Warwickshire Lipid Management for Primary and Secondary Prevention of Cardiovascular Disease (CVD) Guidance</a:t>
                      </a:r>
                      <a:endParaRPr lang="en-GB" sz="1400" dirty="0"/>
                    </a:p>
                  </a:txBody>
                  <a:tcPr/>
                </a:tc>
                <a:extLst>
                  <a:ext uri="{0D108BD9-81ED-4DB2-BD59-A6C34878D82A}">
                    <a16:rowId xmlns:a16="http://schemas.microsoft.com/office/drawing/2014/main" val="3526356220"/>
                  </a:ext>
                </a:extLst>
              </a:tr>
              <a:tr h="370840">
                <a:tc>
                  <a:txBody>
                    <a:bodyPr/>
                    <a:lstStyle/>
                    <a:p>
                      <a:r>
                        <a:rPr lang="en-GB" sz="1400" dirty="0"/>
                        <a:t>ESC Guidelines for the management of acute coronary syndromes </a:t>
                      </a:r>
                    </a:p>
                  </a:txBody>
                  <a:tcPr/>
                </a:tc>
                <a:tc>
                  <a:txBody>
                    <a:bodyPr/>
                    <a:lstStyle/>
                    <a:p>
                      <a:r>
                        <a:rPr lang="en-GB" sz="1400" dirty="0"/>
                        <a:t>Up-to-date guidance on management of ACS in acute settings and longer term secondary prevention</a:t>
                      </a:r>
                    </a:p>
                  </a:txBody>
                  <a:tcPr/>
                </a:tc>
                <a:tc>
                  <a:txBody>
                    <a:bodyPr/>
                    <a:lstStyle/>
                    <a:p>
                      <a:r>
                        <a:rPr lang="en-GB" sz="1400" dirty="0">
                          <a:hlinkClick r:id="rId5"/>
                        </a:rPr>
                        <a:t>2023 ESC Guidelines for the management of acute coronary syndromes</a:t>
                      </a:r>
                      <a:endParaRPr lang="en-GB" sz="1400" dirty="0"/>
                    </a:p>
                  </a:txBody>
                  <a:tcPr/>
                </a:tc>
                <a:extLst>
                  <a:ext uri="{0D108BD9-81ED-4DB2-BD59-A6C34878D82A}">
                    <a16:rowId xmlns:a16="http://schemas.microsoft.com/office/drawing/2014/main" val="158740286"/>
                  </a:ext>
                </a:extLst>
              </a:tr>
            </a:tbl>
          </a:graphicData>
        </a:graphic>
      </p:graphicFrame>
    </p:spTree>
    <p:extLst>
      <p:ext uri="{BB962C8B-B14F-4D97-AF65-F5344CB8AC3E}">
        <p14:creationId xmlns:p14="http://schemas.microsoft.com/office/powerpoint/2010/main" val="1592052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7D50CA0-8DDB-98CD-3DC3-52C589F17222}"/>
              </a:ext>
            </a:extLst>
          </p:cNvPr>
          <p:cNvSpPr>
            <a:spLocks noGrp="1"/>
          </p:cNvSpPr>
          <p:nvPr>
            <p:ph type="title"/>
          </p:nvPr>
        </p:nvSpPr>
        <p:spPr>
          <a:xfrm>
            <a:off x="6106704" y="609600"/>
            <a:ext cx="5364444" cy="1356360"/>
          </a:xfrm>
        </p:spPr>
        <p:txBody>
          <a:bodyPr>
            <a:normAutofit/>
          </a:bodyPr>
          <a:lstStyle/>
          <a:p>
            <a:r>
              <a:rPr lang="en-GB" dirty="0"/>
              <a:t>Case Study 3</a:t>
            </a:r>
          </a:p>
        </p:txBody>
      </p:sp>
      <p:pic>
        <p:nvPicPr>
          <p:cNvPr id="3074" name="Picture 2" descr="310+ South Asian Man Sikh Turban Stock Illustrations, Royalty-Free Vector  Graphics &amp; Clip Art - iStock">
            <a:extLst>
              <a:ext uri="{FF2B5EF4-FFF2-40B4-BE49-F238E27FC236}">
                <a16:creationId xmlns:a16="http://schemas.microsoft.com/office/drawing/2014/main" id="{D7930FAC-7EBF-48A0-E77C-ABA71B3810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1727" y="858665"/>
            <a:ext cx="3379989" cy="5140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441A29FC-B596-F0A3-A661-4D80C05140F6}"/>
              </a:ext>
            </a:extLst>
          </p:cNvPr>
          <p:cNvSpPr>
            <a:spLocks noGrp="1" noChangeArrowheads="1"/>
          </p:cNvSpPr>
          <p:nvPr>
            <p:ph idx="1"/>
          </p:nvPr>
        </p:nvSpPr>
        <p:spPr bwMode="auto">
          <a:xfrm>
            <a:off x="4947138" y="1863969"/>
            <a:ext cx="6524009" cy="42320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77500" lnSpcReduction="20000"/>
          </a:bodyPr>
          <a:lstStyle/>
          <a:p>
            <a:pPr marL="0" marR="0" lvl="0" indent="0" defTabSz="914400" rtl="0" eaLnBrk="0" fontAlgn="base" latinLnBrk="0" hangingPunct="0">
              <a:spcBef>
                <a:spcPct val="0"/>
              </a:spcBef>
              <a:spcAft>
                <a:spcPts val="600"/>
              </a:spcAft>
              <a:buClrTx/>
              <a:buSzTx/>
              <a:buNone/>
              <a:tabLst/>
            </a:pPr>
            <a:r>
              <a:rPr lang="en-US" altLang="en-US" sz="2000" b="1" dirty="0">
                <a:latin typeface="Arial" panose="020B0604020202020204" pitchFamily="34" charset="0"/>
              </a:rPr>
              <a:t>PMHx</a:t>
            </a:r>
            <a:r>
              <a:rPr kumimoji="0" lang="en-US" altLang="en-US" sz="2000" b="1" i="0" u="none" strike="noStrike" cap="none" normalizeH="0" baseline="0" dirty="0">
                <a:ln>
                  <a:noFill/>
                </a:ln>
                <a:effectLst/>
                <a:latin typeface="Arial" panose="020B0604020202020204" pitchFamily="34" charset="0"/>
              </a:rPr>
              <a:t>:</a:t>
            </a:r>
            <a:r>
              <a:rPr kumimoji="0" lang="en-US" altLang="en-US" sz="2000" b="0" i="0" u="none" strike="noStrike" cap="none" normalizeH="0" baseline="0" dirty="0">
                <a:ln>
                  <a:noFill/>
                </a:ln>
                <a:effectLst/>
                <a:latin typeface="Arial" panose="020B0604020202020204" pitchFamily="34" charset="0"/>
              </a:rPr>
              <a:t> Hypertension </a:t>
            </a:r>
          </a:p>
          <a:p>
            <a:pPr marL="0" marR="0" lvl="0" indent="0" defTabSz="914400" rtl="0" eaLnBrk="0" fontAlgn="base" latinLnBrk="0" hangingPunct="0">
              <a:spcBef>
                <a:spcPct val="0"/>
              </a:spcBef>
              <a:spcAft>
                <a:spcPts val="600"/>
              </a:spcAft>
              <a:buClrTx/>
              <a:buSz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lang="en-US" altLang="en-US" sz="2000" b="1" dirty="0">
                <a:latin typeface="Arial" panose="020B0604020202020204" pitchFamily="34" charset="0"/>
              </a:rPr>
              <a:t>Background: </a:t>
            </a:r>
            <a:r>
              <a:rPr lang="en-US" altLang="en-US" sz="2000" dirty="0">
                <a:latin typeface="Arial" panose="020B0604020202020204" pitchFamily="34" charset="0"/>
              </a:rPr>
              <a:t>Non-smoker, nil alcohol consumption, runs twice a week</a:t>
            </a:r>
          </a:p>
          <a:p>
            <a:pPr marL="0" marR="0" lvl="0" indent="0" defTabSz="914400" rtl="0" eaLnBrk="0" fontAlgn="base" latinLnBrk="0" hangingPunct="0">
              <a:spcBef>
                <a:spcPct val="0"/>
              </a:spcBef>
              <a:spcAft>
                <a:spcPts val="600"/>
              </a:spcAft>
              <a:buClrTx/>
              <a:buSzTx/>
              <a:buNone/>
              <a:tabLst/>
            </a:pPr>
            <a:r>
              <a:rPr lang="en-US" altLang="en-US" sz="2000" dirty="0">
                <a:latin typeface="Arial" panose="020B0604020202020204" pitchFamily="34" charset="0"/>
              </a:rPr>
              <a:t> </a:t>
            </a:r>
          </a:p>
          <a:p>
            <a:pPr marL="0" marR="0" lvl="0" indent="0" defTabSz="914400" rtl="0" eaLnBrk="0" fontAlgn="base" latinLnBrk="0" hangingPunct="0">
              <a:spcBef>
                <a:spcPct val="0"/>
              </a:spcBef>
              <a:spcAft>
                <a:spcPts val="600"/>
              </a:spcAft>
              <a:buClrTx/>
              <a:buSzTx/>
              <a:buNone/>
              <a:tabLst/>
            </a:pPr>
            <a:r>
              <a:rPr kumimoji="0" lang="en-US" altLang="en-US" sz="2000" b="1" i="0" u="none" strike="noStrike" cap="none" normalizeH="0" baseline="0" dirty="0">
                <a:ln>
                  <a:noFill/>
                </a:ln>
                <a:effectLst/>
                <a:latin typeface="Arial" panose="020B0604020202020204" pitchFamily="34" charset="0"/>
              </a:rPr>
              <a:t>DHx: </a:t>
            </a:r>
            <a:r>
              <a:rPr kumimoji="0" lang="en-US" altLang="en-US" sz="2000" b="0" i="0" u="none" strike="noStrike" cap="none" normalizeH="0" baseline="0" dirty="0">
                <a:ln>
                  <a:noFill/>
                </a:ln>
                <a:effectLst/>
                <a:latin typeface="Arial" panose="020B0604020202020204" pitchFamily="34" charset="0"/>
              </a:rPr>
              <a:t>Amlodipine 10 mg OD,</a:t>
            </a:r>
            <a:r>
              <a:rPr lang="en-US" altLang="en-US" sz="2000" dirty="0">
                <a:latin typeface="Arial" panose="020B0604020202020204" pitchFamily="34" charset="0"/>
              </a:rPr>
              <a:t> L</a:t>
            </a:r>
            <a:r>
              <a:rPr kumimoji="0" lang="en-US" altLang="en-US" sz="2000" b="0" i="0" u="none" strike="noStrike" cap="none" normalizeH="0" baseline="0" dirty="0">
                <a:ln>
                  <a:noFill/>
                </a:ln>
                <a:effectLst/>
                <a:latin typeface="Arial" panose="020B0604020202020204" pitchFamily="34" charset="0"/>
              </a:rPr>
              <a:t>osartan 100 mg OD,</a:t>
            </a:r>
            <a:r>
              <a:rPr lang="en-US" altLang="en-US" sz="2000" dirty="0">
                <a:latin typeface="Arial" panose="020B0604020202020204" pitchFamily="34" charset="0"/>
              </a:rPr>
              <a:t> I</a:t>
            </a:r>
            <a:r>
              <a:rPr kumimoji="0" lang="en-US" altLang="en-US" sz="2000" b="0" i="0" u="none" strike="noStrike" cap="none" normalizeH="0" baseline="0" dirty="0">
                <a:ln>
                  <a:noFill/>
                </a:ln>
                <a:effectLst/>
                <a:latin typeface="Arial" panose="020B0604020202020204" pitchFamily="34" charset="0"/>
              </a:rPr>
              <a:t>ndapamide 2.5 mg OD</a:t>
            </a:r>
          </a:p>
          <a:p>
            <a:pPr marL="0" marR="0" lvl="0" indent="0" defTabSz="914400" rtl="0" eaLnBrk="0" fontAlgn="base" latinLnBrk="0" hangingPunct="0">
              <a:spcBef>
                <a:spcPct val="0"/>
              </a:spcBef>
              <a:spcAft>
                <a:spcPts val="600"/>
              </a:spcAft>
              <a:buClrTx/>
              <a:buSzTx/>
              <a:buNone/>
              <a:tabLst/>
            </a:pPr>
            <a:endParaRPr kumimoji="0" lang="en-US" altLang="en-US" sz="2000" b="0" i="0" u="none" strike="noStrike" cap="none" normalizeH="0" baseline="0" dirty="0">
              <a:ln>
                <a:noFill/>
              </a:ln>
              <a:effectLst/>
              <a:latin typeface="Arial" panose="020B0604020202020204" pitchFamily="34" charset="0"/>
            </a:endParaRPr>
          </a:p>
          <a:p>
            <a:pPr marL="0" indent="0" eaLnBrk="0" fontAlgn="base" hangingPunct="0">
              <a:spcBef>
                <a:spcPct val="0"/>
              </a:spcBef>
              <a:spcAft>
                <a:spcPts val="600"/>
              </a:spcAft>
              <a:buClrTx/>
              <a:buSzTx/>
              <a:buNone/>
            </a:pPr>
            <a:r>
              <a:rPr lang="en-US" altLang="en-US" sz="2000" b="1" dirty="0">
                <a:latin typeface="Arial" panose="020B0604020202020204" pitchFamily="34" charset="0"/>
              </a:rPr>
              <a:t>FHx: </a:t>
            </a:r>
            <a:r>
              <a:rPr lang="en-US" altLang="en-US" sz="2000" dirty="0">
                <a:latin typeface="Arial" panose="020B0604020202020204" pitchFamily="34" charset="0"/>
              </a:rPr>
              <a:t>Father has type 2 diabetes</a:t>
            </a:r>
          </a:p>
          <a:p>
            <a:pPr marL="0" marR="0" lvl="0" indent="0" defTabSz="914400" rtl="0" eaLnBrk="0" fontAlgn="base" latinLnBrk="0" hangingPunct="0">
              <a:spcBef>
                <a:spcPct val="0"/>
              </a:spcBef>
              <a:spcAft>
                <a:spcPts val="600"/>
              </a:spcAft>
              <a:buClrTx/>
              <a:buSz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lang="en-US" altLang="en-US" sz="2000" b="1" dirty="0">
                <a:latin typeface="Arial" panose="020B0604020202020204" pitchFamily="34" charset="0"/>
              </a:rPr>
              <a:t>Biochemistry: </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latin typeface="Arial" panose="020B0604020202020204" pitchFamily="34" charset="0"/>
              </a:rPr>
              <a:t>eGFR 45 mL/min, Na+ 145mmol/L, K+ 4.8mmol/L</a:t>
            </a:r>
          </a:p>
          <a:p>
            <a:pPr marL="0" marR="0" lvl="0" indent="0" defTabSz="914400" rtl="0" eaLnBrk="0" fontAlgn="base" latinLnBrk="0" hangingPunct="0">
              <a:spcBef>
                <a:spcPct val="0"/>
              </a:spcBef>
              <a:spcAft>
                <a:spcPts val="600"/>
              </a:spcAft>
              <a:buClrTx/>
              <a:buSzTx/>
              <a:buNone/>
              <a:tabLst/>
            </a:pPr>
            <a:r>
              <a:rPr lang="en-US" altLang="en-US" sz="2000" dirty="0">
                <a:latin typeface="Arial" panose="020B0604020202020204" pitchFamily="34" charset="0"/>
              </a:rPr>
              <a:t>TC: 4.2mmol/L, LDL-C: 2.1mmol/L, TG: 2.3mmol/L, HDL: 0.9mmol/L</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latin typeface="Arial" panose="020B0604020202020204" pitchFamily="34" charset="0"/>
              </a:rPr>
              <a:t>HbA1c: 41mmol/mol </a:t>
            </a:r>
          </a:p>
          <a:p>
            <a:pPr marL="0" marR="0" lvl="0" indent="0" defTabSz="914400" rtl="0" eaLnBrk="0" fontAlgn="base" latinLnBrk="0" hangingPunct="0">
              <a:spcBef>
                <a:spcPct val="0"/>
              </a:spcBef>
              <a:spcAft>
                <a:spcPts val="600"/>
              </a:spcAft>
              <a:buClrTx/>
              <a:buSz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b="1" i="0" u="none" strike="noStrike" cap="none" normalizeH="0" baseline="0" dirty="0">
                <a:ln>
                  <a:noFill/>
                </a:ln>
                <a:effectLst/>
                <a:latin typeface="Arial" panose="020B0604020202020204" pitchFamily="34" charset="0"/>
              </a:rPr>
              <a:t>Presents today for blood pressure review:</a:t>
            </a:r>
          </a:p>
          <a:p>
            <a:pPr marL="0" lvl="0" indent="0" eaLnBrk="0" fontAlgn="base" hangingPunct="0">
              <a:spcBef>
                <a:spcPct val="0"/>
              </a:spcBef>
              <a:spcAft>
                <a:spcPts val="600"/>
              </a:spcAft>
              <a:buClrTx/>
              <a:buSzTx/>
              <a:buNone/>
            </a:pPr>
            <a:r>
              <a:rPr lang="en-US" altLang="en-US" sz="2000" b="1" dirty="0">
                <a:latin typeface="Arial" panose="020B0604020202020204" pitchFamily="34" charset="0"/>
              </a:rPr>
              <a:t>	156/88 mmHg (clinic), 150/85 mmHg (home)</a:t>
            </a:r>
          </a:p>
          <a:p>
            <a:pPr marL="0" marR="0" lvl="0" indent="0" defTabSz="914400" rtl="0" eaLnBrk="0" fontAlgn="base" latinLnBrk="0" hangingPunct="0">
              <a:spcBef>
                <a:spcPct val="0"/>
              </a:spcBef>
              <a:spcAft>
                <a:spcPts val="600"/>
              </a:spcAft>
              <a:buClrTx/>
              <a:buSzTx/>
              <a:buNone/>
              <a:tabLst/>
            </a:pPr>
            <a:endParaRPr kumimoji="0" lang="en-US" altLang="en-US" sz="2000" b="0" i="0" u="none" strike="noStrike" cap="none" normalizeH="0" baseline="0" dirty="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6E94E9ED-19D5-74EA-DD66-D17FB296DB6C}"/>
              </a:ext>
            </a:extLst>
          </p:cNvPr>
          <p:cNvSpPr txBox="1"/>
          <p:nvPr/>
        </p:nvSpPr>
        <p:spPr>
          <a:xfrm>
            <a:off x="820615" y="6107723"/>
            <a:ext cx="3880339" cy="369332"/>
          </a:xfrm>
          <a:prstGeom prst="rect">
            <a:avLst/>
          </a:prstGeom>
          <a:noFill/>
        </p:spPr>
        <p:txBody>
          <a:bodyPr wrap="square" rtlCol="0">
            <a:spAutoFit/>
          </a:bodyPr>
          <a:lstStyle/>
          <a:p>
            <a:pPr algn="ctr"/>
            <a:r>
              <a:rPr lang="en-US" altLang="en-US" dirty="0">
                <a:solidFill>
                  <a:schemeClr val="accent6"/>
                </a:solidFill>
                <a:latin typeface="Arial" panose="020B0604020202020204" pitchFamily="34" charset="0"/>
              </a:rPr>
              <a:t>Dr. L.S 50-year-old cardiologist </a:t>
            </a:r>
            <a:endParaRPr lang="en-GB" dirty="0">
              <a:solidFill>
                <a:schemeClr val="accent6"/>
              </a:solidFill>
            </a:endParaRPr>
          </a:p>
        </p:txBody>
      </p:sp>
    </p:spTree>
    <p:extLst>
      <p:ext uri="{BB962C8B-B14F-4D97-AF65-F5344CB8AC3E}">
        <p14:creationId xmlns:p14="http://schemas.microsoft.com/office/powerpoint/2010/main" val="940618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2C39D-9407-9950-C04C-499D4EE4E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A0CCC-8E1F-DCBF-ED4E-E53A70268BE3}"/>
              </a:ext>
            </a:extLst>
          </p:cNvPr>
          <p:cNvSpPr>
            <a:spLocks noGrp="1"/>
          </p:cNvSpPr>
          <p:nvPr>
            <p:ph type="title"/>
          </p:nvPr>
        </p:nvSpPr>
        <p:spPr/>
        <p:txBody>
          <a:bodyPr/>
          <a:lstStyle/>
          <a:p>
            <a:pPr algn="ctr"/>
            <a:r>
              <a:rPr lang="en-GB" dirty="0"/>
              <a:t>Linked information </a:t>
            </a:r>
          </a:p>
        </p:txBody>
      </p:sp>
      <p:graphicFrame>
        <p:nvGraphicFramePr>
          <p:cNvPr id="4" name="Content Placeholder 3">
            <a:extLst>
              <a:ext uri="{FF2B5EF4-FFF2-40B4-BE49-F238E27FC236}">
                <a16:creationId xmlns:a16="http://schemas.microsoft.com/office/drawing/2014/main" id="{A2D507F2-E2EC-1BDC-007B-938F50B0ACB2}"/>
              </a:ext>
            </a:extLst>
          </p:cNvPr>
          <p:cNvGraphicFramePr>
            <a:graphicFrameLocks noGrp="1"/>
          </p:cNvGraphicFramePr>
          <p:nvPr>
            <p:ph idx="1"/>
            <p:extLst>
              <p:ext uri="{D42A27DB-BD31-4B8C-83A1-F6EECF244321}">
                <p14:modId xmlns:p14="http://schemas.microsoft.com/office/powerpoint/2010/main" val="202477196"/>
              </p:ext>
            </p:extLst>
          </p:nvPr>
        </p:nvGraphicFramePr>
        <p:xfrm>
          <a:off x="1143000" y="2057400"/>
          <a:ext cx="9872661" cy="2748280"/>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2970230226"/>
                    </a:ext>
                  </a:extLst>
                </a:gridCol>
                <a:gridCol w="3290887">
                  <a:extLst>
                    <a:ext uri="{9D8B030D-6E8A-4147-A177-3AD203B41FA5}">
                      <a16:colId xmlns:a16="http://schemas.microsoft.com/office/drawing/2014/main" val="3537919998"/>
                    </a:ext>
                  </a:extLst>
                </a:gridCol>
                <a:gridCol w="3290887">
                  <a:extLst>
                    <a:ext uri="{9D8B030D-6E8A-4147-A177-3AD203B41FA5}">
                      <a16:colId xmlns:a16="http://schemas.microsoft.com/office/drawing/2014/main" val="3306549590"/>
                    </a:ext>
                  </a:extLst>
                </a:gridCol>
              </a:tblGrid>
              <a:tr h="370840">
                <a:tc>
                  <a:txBody>
                    <a:bodyPr/>
                    <a:lstStyle/>
                    <a:p>
                      <a:r>
                        <a:rPr lang="en-GB" dirty="0"/>
                        <a:t>Resource</a:t>
                      </a:r>
                    </a:p>
                  </a:txBody>
                  <a:tcPr/>
                </a:tc>
                <a:tc>
                  <a:txBody>
                    <a:bodyPr/>
                    <a:lstStyle/>
                    <a:p>
                      <a:r>
                        <a:rPr lang="en-GB" dirty="0"/>
                        <a:t>Information</a:t>
                      </a:r>
                    </a:p>
                  </a:txBody>
                  <a:tcPr/>
                </a:tc>
                <a:tc>
                  <a:txBody>
                    <a:bodyPr/>
                    <a:lstStyle/>
                    <a:p>
                      <a:r>
                        <a:rPr lang="en-GB" dirty="0"/>
                        <a:t>Link </a:t>
                      </a:r>
                    </a:p>
                  </a:txBody>
                  <a:tcPr/>
                </a:tc>
                <a:extLst>
                  <a:ext uri="{0D108BD9-81ED-4DB2-BD59-A6C34878D82A}">
                    <a16:rowId xmlns:a16="http://schemas.microsoft.com/office/drawing/2014/main" val="3692578251"/>
                  </a:ext>
                </a:extLst>
              </a:tr>
              <a:tr h="370840">
                <a:tc>
                  <a:txBody>
                    <a:bodyPr/>
                    <a:lstStyle/>
                    <a:p>
                      <a:r>
                        <a:rPr lang="en-GB" dirty="0"/>
                        <a:t>NICE Hypertension in adults: diagnosis and management (NG136)</a:t>
                      </a:r>
                    </a:p>
                  </a:txBody>
                  <a:tcPr/>
                </a:tc>
                <a:tc>
                  <a:txBody>
                    <a:bodyPr/>
                    <a:lstStyle/>
                    <a:p>
                      <a:r>
                        <a:rPr lang="en-GB" dirty="0"/>
                        <a:t>Treatment of primary hypertension in people aged 18 or over (NG133 for hypertension management in pregnant patients)</a:t>
                      </a:r>
                    </a:p>
                  </a:txBody>
                  <a:tcPr/>
                </a:tc>
                <a:tc>
                  <a:txBody>
                    <a:bodyPr/>
                    <a:lstStyle/>
                    <a:p>
                      <a:r>
                        <a:rPr lang="en-GB" dirty="0">
                          <a:hlinkClick r:id="rId2"/>
                        </a:rPr>
                        <a:t>Overview | Hypertension in adults: diagnosis and management | Guidance | NICE</a:t>
                      </a:r>
                      <a:endParaRPr lang="en-GB" dirty="0"/>
                    </a:p>
                  </a:txBody>
                  <a:tcPr/>
                </a:tc>
                <a:extLst>
                  <a:ext uri="{0D108BD9-81ED-4DB2-BD59-A6C34878D82A}">
                    <a16:rowId xmlns:a16="http://schemas.microsoft.com/office/drawing/2014/main" val="1256946694"/>
                  </a:ext>
                </a:extLst>
              </a:tr>
              <a:tr h="370840">
                <a:tc>
                  <a:txBody>
                    <a:bodyPr/>
                    <a:lstStyle/>
                    <a:p>
                      <a:r>
                        <a:rPr lang="en-GB" dirty="0"/>
                        <a:t>British and Irish Hypertension Society </a:t>
                      </a:r>
                    </a:p>
                  </a:txBody>
                  <a:tcPr/>
                </a:tc>
                <a:tc>
                  <a:txBody>
                    <a:bodyPr/>
                    <a:lstStyle/>
                    <a:p>
                      <a:r>
                        <a:rPr lang="en-GB" dirty="0"/>
                        <a:t>Clinical guidelines, education and resources for healthcare professionals </a:t>
                      </a:r>
                    </a:p>
                  </a:txBody>
                  <a:tcPr/>
                </a:tc>
                <a:tc>
                  <a:txBody>
                    <a:bodyPr/>
                    <a:lstStyle/>
                    <a:p>
                      <a:r>
                        <a:rPr lang="en-GB" dirty="0">
                          <a:hlinkClick r:id="rId3"/>
                        </a:rPr>
                        <a:t>British &amp; Irish Hypertension Society</a:t>
                      </a:r>
                      <a:endParaRPr lang="en-GB" dirty="0"/>
                    </a:p>
                  </a:txBody>
                  <a:tcPr/>
                </a:tc>
                <a:extLst>
                  <a:ext uri="{0D108BD9-81ED-4DB2-BD59-A6C34878D82A}">
                    <a16:rowId xmlns:a16="http://schemas.microsoft.com/office/drawing/2014/main" val="3429083970"/>
                  </a:ext>
                </a:extLst>
              </a:tr>
            </a:tbl>
          </a:graphicData>
        </a:graphic>
      </p:graphicFrame>
    </p:spTree>
    <p:extLst>
      <p:ext uri="{BB962C8B-B14F-4D97-AF65-F5344CB8AC3E}">
        <p14:creationId xmlns:p14="http://schemas.microsoft.com/office/powerpoint/2010/main" val="1703976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B12F3BD8-4BE8-6785-66C8-6427418DDA87}"/>
              </a:ext>
            </a:extLst>
          </p:cNvPr>
          <p:cNvSpPr>
            <a:spLocks noGrp="1"/>
          </p:cNvSpPr>
          <p:nvPr>
            <p:ph type="title"/>
          </p:nvPr>
        </p:nvSpPr>
        <p:spPr>
          <a:xfrm>
            <a:off x="6106704" y="609600"/>
            <a:ext cx="5364444" cy="1356360"/>
          </a:xfrm>
        </p:spPr>
        <p:txBody>
          <a:bodyPr>
            <a:normAutofit/>
          </a:bodyPr>
          <a:lstStyle/>
          <a:p>
            <a:r>
              <a:rPr lang="en-GB" dirty="0"/>
              <a:t>Case Study 4</a:t>
            </a:r>
          </a:p>
        </p:txBody>
      </p:sp>
      <p:pic>
        <p:nvPicPr>
          <p:cNvPr id="4098" name="Picture 2" descr="A female senior cartoon character 13174365 Vector Art at Vecteezy">
            <a:extLst>
              <a:ext uri="{FF2B5EF4-FFF2-40B4-BE49-F238E27FC236}">
                <a16:creationId xmlns:a16="http://schemas.microsoft.com/office/drawing/2014/main" id="{68868F4B-8A9C-4585-EC68-A812575A6C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69304" y="857675"/>
            <a:ext cx="1799234" cy="5140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B7E39AE6-9756-5531-BB31-BC0C401CACDB}"/>
              </a:ext>
            </a:extLst>
          </p:cNvPr>
          <p:cNvSpPr>
            <a:spLocks noGrp="1" noChangeArrowheads="1"/>
          </p:cNvSpPr>
          <p:nvPr>
            <p:ph idx="1"/>
          </p:nvPr>
        </p:nvSpPr>
        <p:spPr bwMode="auto">
          <a:xfrm>
            <a:off x="5826369" y="1746738"/>
            <a:ext cx="5644778" cy="43492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70000" lnSpcReduction="20000"/>
          </a:bodyPr>
          <a:lstStyle/>
          <a:p>
            <a:pPr marL="0" lvl="0" indent="0" eaLnBrk="0" fontAlgn="base" hangingPunct="0">
              <a:spcBef>
                <a:spcPct val="0"/>
              </a:spcBef>
              <a:spcAft>
                <a:spcPts val="600"/>
              </a:spcAft>
              <a:buClrTx/>
              <a:buSzTx/>
              <a:buNone/>
            </a:pPr>
            <a:r>
              <a:rPr lang="en-US" altLang="en-US" sz="2400" b="1" dirty="0">
                <a:latin typeface="Arial" panose="020B0604020202020204" pitchFamily="34" charset="0"/>
              </a:rPr>
              <a:t>PMHx: </a:t>
            </a:r>
            <a:r>
              <a:rPr lang="en-US" altLang="en-US" sz="2400" dirty="0">
                <a:latin typeface="Arial" panose="020B0604020202020204" pitchFamily="34" charset="0"/>
              </a:rPr>
              <a:t>Heart Failure with reduced ejection fraction (EF 32%), NYHA II</a:t>
            </a:r>
          </a:p>
          <a:p>
            <a:pPr marL="0" lvl="0" indent="0" eaLnBrk="0" fontAlgn="base" hangingPunct="0">
              <a:spcBef>
                <a:spcPct val="0"/>
              </a:spcBef>
              <a:spcAft>
                <a:spcPts val="600"/>
              </a:spcAft>
              <a:buClrTx/>
              <a:buSzTx/>
              <a:buNone/>
            </a:pPr>
            <a:endParaRPr lang="en-US" altLang="en-US" sz="2400" dirty="0">
              <a:latin typeface="Arial" panose="020B0604020202020204" pitchFamily="34" charset="0"/>
            </a:endParaRPr>
          </a:p>
          <a:p>
            <a:pPr marL="0" lvl="0" indent="0" eaLnBrk="0" fontAlgn="base" hangingPunct="0">
              <a:spcBef>
                <a:spcPct val="0"/>
              </a:spcBef>
              <a:spcAft>
                <a:spcPts val="600"/>
              </a:spcAft>
              <a:buClrTx/>
              <a:buSzTx/>
              <a:buNone/>
            </a:pPr>
            <a:r>
              <a:rPr lang="en-US" altLang="en-US" sz="2400" b="1" dirty="0">
                <a:latin typeface="Arial" panose="020B0604020202020204" pitchFamily="34" charset="0"/>
              </a:rPr>
              <a:t>Background: </a:t>
            </a:r>
            <a:r>
              <a:rPr lang="en-US" altLang="en-US" sz="2400" dirty="0">
                <a:latin typeface="Arial" panose="020B0604020202020204" pitchFamily="34" charset="0"/>
              </a:rPr>
              <a:t>non-smoker, nil alcohol intake, limited mobility at home </a:t>
            </a:r>
          </a:p>
          <a:p>
            <a:pPr marL="0" lvl="0" indent="0" eaLnBrk="0" fontAlgn="base" hangingPunct="0">
              <a:spcBef>
                <a:spcPct val="0"/>
              </a:spcBef>
              <a:spcAft>
                <a:spcPts val="600"/>
              </a:spcAft>
              <a:buClrTx/>
              <a:buSzTx/>
              <a:buNone/>
            </a:pPr>
            <a:endParaRPr lang="en-US" altLang="en-US" sz="2400" b="1" dirty="0">
              <a:latin typeface="Arial" panose="020B0604020202020204" pitchFamily="34" charset="0"/>
            </a:endParaRPr>
          </a:p>
          <a:p>
            <a:pPr marL="0" lvl="0" indent="0" eaLnBrk="0" fontAlgn="base" hangingPunct="0">
              <a:spcBef>
                <a:spcPct val="0"/>
              </a:spcBef>
              <a:spcAft>
                <a:spcPts val="600"/>
              </a:spcAft>
              <a:buClrTx/>
              <a:buSzTx/>
              <a:buNone/>
            </a:pPr>
            <a:r>
              <a:rPr lang="en-US" altLang="en-US" sz="2400" b="1" dirty="0">
                <a:latin typeface="Arial" panose="020B0604020202020204" pitchFamily="34" charset="0"/>
              </a:rPr>
              <a:t>DHx: </a:t>
            </a:r>
            <a:r>
              <a:rPr lang="en-US" altLang="en-US" sz="2400" dirty="0">
                <a:latin typeface="Arial" panose="020B0604020202020204" pitchFamily="34" charset="0"/>
              </a:rPr>
              <a:t>Bisoprolol 5mg OD, Ramipril 10mg OD, Furosemide 40mg OD</a:t>
            </a:r>
          </a:p>
          <a:p>
            <a:pPr marL="0" lvl="0" indent="0" eaLnBrk="0" fontAlgn="base" hangingPunct="0">
              <a:spcBef>
                <a:spcPct val="0"/>
              </a:spcBef>
              <a:spcAft>
                <a:spcPts val="600"/>
              </a:spcAft>
              <a:buClrTx/>
              <a:buSzTx/>
              <a:buNone/>
            </a:pPr>
            <a:endParaRPr lang="en-US" altLang="en-US" sz="2400" dirty="0">
              <a:latin typeface="Arial" panose="020B0604020202020204" pitchFamily="34" charset="0"/>
            </a:endParaRPr>
          </a:p>
          <a:p>
            <a:pPr marL="0" lvl="0" indent="0" eaLnBrk="0" fontAlgn="base" hangingPunct="0">
              <a:spcBef>
                <a:spcPct val="0"/>
              </a:spcBef>
              <a:spcAft>
                <a:spcPts val="600"/>
              </a:spcAft>
              <a:buClrTx/>
              <a:buSzTx/>
              <a:buNone/>
            </a:pPr>
            <a:r>
              <a:rPr lang="en-US" altLang="en-US" sz="2400" b="1" dirty="0">
                <a:latin typeface="Arial" panose="020B0604020202020204" pitchFamily="34" charset="0"/>
              </a:rPr>
              <a:t>Biochemistry/recent review: </a:t>
            </a:r>
          </a:p>
          <a:p>
            <a:pPr marL="0" lvl="0" indent="0" eaLnBrk="0" fontAlgn="base" hangingPunct="0">
              <a:spcBef>
                <a:spcPct val="0"/>
              </a:spcBef>
              <a:spcAft>
                <a:spcPts val="600"/>
              </a:spcAft>
              <a:buClrTx/>
              <a:buSzTx/>
              <a:buNone/>
            </a:pPr>
            <a:r>
              <a:rPr lang="en-US" altLang="en-US" sz="2400" dirty="0">
                <a:latin typeface="Arial" panose="020B0604020202020204" pitchFamily="34" charset="0"/>
              </a:rPr>
              <a:t>HbA1c 37</a:t>
            </a:r>
          </a:p>
          <a:p>
            <a:pPr marL="0" lvl="0" indent="0" eaLnBrk="0" fontAlgn="base" hangingPunct="0">
              <a:spcBef>
                <a:spcPct val="0"/>
              </a:spcBef>
              <a:spcAft>
                <a:spcPts val="600"/>
              </a:spcAft>
              <a:buClrTx/>
              <a:buSzTx/>
              <a:buNone/>
            </a:pPr>
            <a:r>
              <a:rPr lang="en-US" altLang="en-US" sz="2400" dirty="0">
                <a:latin typeface="Arial" panose="020B0604020202020204" pitchFamily="34" charset="0"/>
              </a:rPr>
              <a:t>TFT, FBC, U&amp;E – NAD, eGFR 50ml/min </a:t>
            </a:r>
          </a:p>
          <a:p>
            <a:pPr marL="0" lvl="0" indent="0" eaLnBrk="0" fontAlgn="base" hangingPunct="0">
              <a:spcBef>
                <a:spcPct val="0"/>
              </a:spcBef>
              <a:spcAft>
                <a:spcPts val="600"/>
              </a:spcAft>
              <a:buClrTx/>
              <a:buSzTx/>
              <a:buNone/>
            </a:pPr>
            <a:r>
              <a:rPr lang="en-US" altLang="en-US" sz="2400" dirty="0">
                <a:latin typeface="Arial" panose="020B0604020202020204" pitchFamily="34" charset="0"/>
              </a:rPr>
              <a:t>LFTs – ALP of 200</a:t>
            </a:r>
          </a:p>
          <a:p>
            <a:pPr marL="0" lvl="0" indent="0" eaLnBrk="0" fontAlgn="base" hangingPunct="0">
              <a:spcBef>
                <a:spcPct val="0"/>
              </a:spcBef>
              <a:spcAft>
                <a:spcPts val="600"/>
              </a:spcAft>
              <a:buClrTx/>
              <a:buSzTx/>
              <a:buNone/>
            </a:pPr>
            <a:r>
              <a:rPr lang="en-US" altLang="en-US" sz="2400" dirty="0">
                <a:latin typeface="Arial" panose="020B0604020202020204" pitchFamily="34" charset="0"/>
              </a:rPr>
              <a:t>TC: 3.1, non-HDL 1.8</a:t>
            </a:r>
          </a:p>
          <a:p>
            <a:pPr marL="0" lvl="0" indent="0" eaLnBrk="0" fontAlgn="base" hangingPunct="0">
              <a:spcBef>
                <a:spcPct val="0"/>
              </a:spcBef>
              <a:spcAft>
                <a:spcPts val="600"/>
              </a:spcAft>
              <a:buClrTx/>
              <a:buSzTx/>
              <a:buNone/>
            </a:pPr>
            <a:endParaRPr lang="en-US" altLang="en-US" sz="2400" dirty="0">
              <a:latin typeface="Arial" panose="020B0604020202020204" pitchFamily="34" charset="0"/>
            </a:endParaRPr>
          </a:p>
          <a:p>
            <a:pPr marL="0" lvl="0" indent="0" eaLnBrk="0" fontAlgn="base" hangingPunct="0">
              <a:spcBef>
                <a:spcPct val="0"/>
              </a:spcBef>
              <a:spcAft>
                <a:spcPts val="600"/>
              </a:spcAft>
              <a:buClrTx/>
              <a:buSzTx/>
              <a:buNone/>
            </a:pPr>
            <a:r>
              <a:rPr lang="en-US" altLang="en-US" sz="2400" dirty="0">
                <a:latin typeface="Arial" panose="020B0604020202020204" pitchFamily="34" charset="0"/>
              </a:rPr>
              <a:t>Vital signs on review – 124/79mmHg, Heart rate 70</a:t>
            </a:r>
          </a:p>
          <a:p>
            <a:pPr marL="0" marR="0" lvl="0" indent="0" defTabSz="914400" rtl="0" eaLnBrk="0" fontAlgn="base" latinLnBrk="0" hangingPunct="0">
              <a:spcBef>
                <a:spcPct val="0"/>
              </a:spcBef>
              <a:spcAft>
                <a:spcPts val="600"/>
              </a:spcAft>
              <a:buClrTx/>
              <a:buSzTx/>
              <a:buNone/>
              <a:tabLst/>
            </a:pPr>
            <a:endParaRPr kumimoji="0" lang="en-US" altLang="en-US" b="1"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endParaRPr lang="en-US" altLang="en-US" b="1" dirty="0">
              <a:latin typeface="Arial" panose="020B0604020202020204" pitchFamily="34" charset="0"/>
            </a:endParaRPr>
          </a:p>
        </p:txBody>
      </p:sp>
      <p:sp>
        <p:nvSpPr>
          <p:cNvPr id="3" name="TextBox 2">
            <a:extLst>
              <a:ext uri="{FF2B5EF4-FFF2-40B4-BE49-F238E27FC236}">
                <a16:creationId xmlns:a16="http://schemas.microsoft.com/office/drawing/2014/main" id="{27C5E9F0-DFA3-5C6E-E908-006E972233D0}"/>
              </a:ext>
            </a:extLst>
          </p:cNvPr>
          <p:cNvSpPr txBox="1"/>
          <p:nvPr/>
        </p:nvSpPr>
        <p:spPr>
          <a:xfrm>
            <a:off x="1101773" y="5998344"/>
            <a:ext cx="4138442" cy="369332"/>
          </a:xfrm>
          <a:prstGeom prst="rect">
            <a:avLst/>
          </a:prstGeom>
          <a:noFill/>
        </p:spPr>
        <p:txBody>
          <a:bodyPr wrap="square" rtlCol="0">
            <a:spAutoFit/>
          </a:bodyPr>
          <a:lstStyle/>
          <a:p>
            <a:r>
              <a:rPr lang="en-US" altLang="en-US" dirty="0">
                <a:solidFill>
                  <a:schemeClr val="accent6"/>
                </a:solidFill>
                <a:latin typeface="Arial" panose="020B0604020202020204" pitchFamily="34" charset="0"/>
              </a:rPr>
              <a:t>Mrs. S. W. 74-year-old retired librarian </a:t>
            </a:r>
            <a:endParaRPr lang="en-GB" dirty="0">
              <a:solidFill>
                <a:schemeClr val="accent6"/>
              </a:solidFill>
            </a:endParaRPr>
          </a:p>
        </p:txBody>
      </p:sp>
    </p:spTree>
    <p:extLst>
      <p:ext uri="{BB962C8B-B14F-4D97-AF65-F5344CB8AC3E}">
        <p14:creationId xmlns:p14="http://schemas.microsoft.com/office/powerpoint/2010/main" val="3317019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5E285-FB27-F124-2D77-9B115724B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10C68-E59E-EDE1-679A-DD4586CF05EE}"/>
              </a:ext>
            </a:extLst>
          </p:cNvPr>
          <p:cNvSpPr>
            <a:spLocks noGrp="1"/>
          </p:cNvSpPr>
          <p:nvPr>
            <p:ph type="title"/>
          </p:nvPr>
        </p:nvSpPr>
        <p:spPr/>
        <p:txBody>
          <a:bodyPr/>
          <a:lstStyle/>
          <a:p>
            <a:pPr algn="ctr"/>
            <a:r>
              <a:rPr lang="en-GB" dirty="0"/>
              <a:t>Linked information </a:t>
            </a:r>
          </a:p>
        </p:txBody>
      </p:sp>
      <p:graphicFrame>
        <p:nvGraphicFramePr>
          <p:cNvPr id="4" name="Content Placeholder 3">
            <a:extLst>
              <a:ext uri="{FF2B5EF4-FFF2-40B4-BE49-F238E27FC236}">
                <a16:creationId xmlns:a16="http://schemas.microsoft.com/office/drawing/2014/main" id="{003F6839-FC98-9578-1EEF-37CDD66F5112}"/>
              </a:ext>
            </a:extLst>
          </p:cNvPr>
          <p:cNvGraphicFramePr>
            <a:graphicFrameLocks noGrp="1"/>
          </p:cNvGraphicFramePr>
          <p:nvPr>
            <p:ph idx="1"/>
            <p:extLst>
              <p:ext uri="{D42A27DB-BD31-4B8C-83A1-F6EECF244321}">
                <p14:modId xmlns:p14="http://schemas.microsoft.com/office/powerpoint/2010/main" val="3940990285"/>
              </p:ext>
            </p:extLst>
          </p:nvPr>
        </p:nvGraphicFramePr>
        <p:xfrm>
          <a:off x="1143000" y="2057400"/>
          <a:ext cx="9872661" cy="4150360"/>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2970230226"/>
                    </a:ext>
                  </a:extLst>
                </a:gridCol>
                <a:gridCol w="3290887">
                  <a:extLst>
                    <a:ext uri="{9D8B030D-6E8A-4147-A177-3AD203B41FA5}">
                      <a16:colId xmlns:a16="http://schemas.microsoft.com/office/drawing/2014/main" val="3537919998"/>
                    </a:ext>
                  </a:extLst>
                </a:gridCol>
                <a:gridCol w="3290887">
                  <a:extLst>
                    <a:ext uri="{9D8B030D-6E8A-4147-A177-3AD203B41FA5}">
                      <a16:colId xmlns:a16="http://schemas.microsoft.com/office/drawing/2014/main" val="3306549590"/>
                    </a:ext>
                  </a:extLst>
                </a:gridCol>
              </a:tblGrid>
              <a:tr h="370840">
                <a:tc>
                  <a:txBody>
                    <a:bodyPr/>
                    <a:lstStyle/>
                    <a:p>
                      <a:r>
                        <a:rPr lang="en-GB" sz="1600" dirty="0"/>
                        <a:t>Guideline name </a:t>
                      </a:r>
                    </a:p>
                  </a:txBody>
                  <a:tcPr/>
                </a:tc>
                <a:tc>
                  <a:txBody>
                    <a:bodyPr/>
                    <a:lstStyle/>
                    <a:p>
                      <a:r>
                        <a:rPr lang="en-GB" sz="1600" dirty="0"/>
                        <a:t>Information</a:t>
                      </a:r>
                    </a:p>
                  </a:txBody>
                  <a:tcPr/>
                </a:tc>
                <a:tc>
                  <a:txBody>
                    <a:bodyPr/>
                    <a:lstStyle/>
                    <a:p>
                      <a:r>
                        <a:rPr lang="en-GB" sz="1600" dirty="0"/>
                        <a:t>Link </a:t>
                      </a:r>
                    </a:p>
                  </a:txBody>
                  <a:tcPr/>
                </a:tc>
                <a:extLst>
                  <a:ext uri="{0D108BD9-81ED-4DB2-BD59-A6C34878D82A}">
                    <a16:rowId xmlns:a16="http://schemas.microsoft.com/office/drawing/2014/main" val="3692578251"/>
                  </a:ext>
                </a:extLst>
              </a:tr>
              <a:tr h="370840">
                <a:tc>
                  <a:txBody>
                    <a:bodyPr/>
                    <a:lstStyle/>
                    <a:p>
                      <a:r>
                        <a:rPr lang="en-GB" sz="1600" dirty="0"/>
                        <a:t>Coventry and Warwickshire Management of Chronic Heart Failure guidance </a:t>
                      </a:r>
                    </a:p>
                  </a:txBody>
                  <a:tcPr/>
                </a:tc>
                <a:tc>
                  <a:txBody>
                    <a:bodyPr/>
                    <a:lstStyle/>
                    <a:p>
                      <a:r>
                        <a:rPr lang="en-GB" sz="1600" dirty="0"/>
                        <a:t>Short and long version available on GP Gateway and APC website for management of all subtypes of heart failure. </a:t>
                      </a:r>
                    </a:p>
                  </a:txBody>
                  <a:tcPr/>
                </a:tc>
                <a:tc>
                  <a:txBody>
                    <a:bodyPr/>
                    <a:lstStyle/>
                    <a:p>
                      <a:r>
                        <a:rPr lang="en-GB" sz="1600" dirty="0">
                          <a:hlinkClick r:id="rId2"/>
                        </a:rPr>
                        <a:t>CG047-CW Management of Chronic Heart Failure guidance short version.pdf</a:t>
                      </a:r>
                      <a:endParaRPr lang="en-GB" sz="1600" dirty="0"/>
                    </a:p>
                  </a:txBody>
                  <a:tcPr/>
                </a:tc>
                <a:extLst>
                  <a:ext uri="{0D108BD9-81ED-4DB2-BD59-A6C34878D82A}">
                    <a16:rowId xmlns:a16="http://schemas.microsoft.com/office/drawing/2014/main" val="1256946694"/>
                  </a:ext>
                </a:extLst>
              </a:tr>
              <a:tr h="370840">
                <a:tc>
                  <a:txBody>
                    <a:bodyPr/>
                    <a:lstStyle/>
                    <a:p>
                      <a:r>
                        <a:rPr lang="en-GB" sz="1600" dirty="0"/>
                        <a:t>NICE Chronic heart failure in adults NG106 (last updated September 2025)</a:t>
                      </a:r>
                    </a:p>
                  </a:txBody>
                  <a:tcPr/>
                </a:tc>
                <a:tc>
                  <a:txBody>
                    <a:bodyPr/>
                    <a:lstStyle/>
                    <a:p>
                      <a:r>
                        <a:rPr lang="en-GB" sz="1600" dirty="0"/>
                        <a:t>National guidance for diagnosis and management of heart failure</a:t>
                      </a:r>
                    </a:p>
                  </a:txBody>
                  <a:tcPr/>
                </a:tc>
                <a:tc>
                  <a:txBody>
                    <a:bodyPr/>
                    <a:lstStyle/>
                    <a:p>
                      <a:r>
                        <a:rPr lang="en-GB" sz="1600" dirty="0">
                          <a:hlinkClick r:id="rId3"/>
                        </a:rPr>
                        <a:t>Overview | Chronic heart failure in adults: diagnosis and management | Guidance | NICE</a:t>
                      </a:r>
                      <a:endParaRPr lang="en-GB" sz="1600" dirty="0"/>
                    </a:p>
                  </a:txBody>
                  <a:tcPr/>
                </a:tc>
                <a:extLst>
                  <a:ext uri="{0D108BD9-81ED-4DB2-BD59-A6C34878D82A}">
                    <a16:rowId xmlns:a16="http://schemas.microsoft.com/office/drawing/2014/main" val="3429083970"/>
                  </a:ext>
                </a:extLst>
              </a:tr>
              <a:tr h="370840">
                <a:tc>
                  <a:txBody>
                    <a:bodyPr/>
                    <a:lstStyle/>
                    <a:p>
                      <a:r>
                        <a:rPr lang="en-GB" sz="1600" dirty="0"/>
                        <a:t>ESC Guidelines for the diagnosis and treatment of acute and chronic heart failure: Developed</a:t>
                      </a:r>
                    </a:p>
                  </a:txBody>
                  <a:tcPr/>
                </a:tc>
                <a:tc>
                  <a:txBody>
                    <a:bodyPr/>
                    <a:lstStyle/>
                    <a:p>
                      <a:r>
                        <a:rPr lang="en-GB" sz="1600" dirty="0"/>
                        <a:t>European guidelines for diagnosis and management of heart failure</a:t>
                      </a:r>
                    </a:p>
                  </a:txBody>
                  <a:tcPr/>
                </a:tc>
                <a:tc>
                  <a:txBody>
                    <a:bodyPr/>
                    <a:lstStyle/>
                    <a:p>
                      <a:r>
                        <a:rPr lang="en-GB" sz="1600" dirty="0">
                          <a:hlinkClick r:id="rId4"/>
                        </a:rPr>
                        <a:t>2023 Focused Update of the 2021 ESC Guidelines for the diagnosis and treatment of acute and chronic heart failure | European Heart Journal | Oxford Academic</a:t>
                      </a:r>
                      <a:endParaRPr lang="en-GB" sz="1600" dirty="0"/>
                    </a:p>
                  </a:txBody>
                  <a:tcPr/>
                </a:tc>
                <a:extLst>
                  <a:ext uri="{0D108BD9-81ED-4DB2-BD59-A6C34878D82A}">
                    <a16:rowId xmlns:a16="http://schemas.microsoft.com/office/drawing/2014/main" val="3259137045"/>
                  </a:ext>
                </a:extLst>
              </a:tr>
              <a:tr h="370840">
                <a:tc>
                  <a:txBody>
                    <a:bodyPr/>
                    <a:lstStyle/>
                    <a:p>
                      <a:r>
                        <a:rPr lang="en-GB" sz="1600" dirty="0"/>
                        <a:t>Pumping Marvellous</a:t>
                      </a:r>
                    </a:p>
                  </a:txBody>
                  <a:tcPr/>
                </a:tc>
                <a:tc>
                  <a:txBody>
                    <a:bodyPr/>
                    <a:lstStyle/>
                    <a:p>
                      <a:r>
                        <a:rPr lang="en-GB" sz="1600" dirty="0"/>
                        <a:t>Information for patients in an easy format around heart failure </a:t>
                      </a:r>
                    </a:p>
                  </a:txBody>
                  <a:tcPr/>
                </a:tc>
                <a:tc>
                  <a:txBody>
                    <a:bodyPr/>
                    <a:lstStyle/>
                    <a:p>
                      <a:r>
                        <a:rPr lang="en-GB" sz="1600" dirty="0">
                          <a:hlinkClick r:id="rId5"/>
                        </a:rPr>
                        <a:t>Pumping Marvellous | The UK's Heart Failure Charity</a:t>
                      </a:r>
                      <a:endParaRPr lang="en-GB" sz="1600" dirty="0"/>
                    </a:p>
                  </a:txBody>
                  <a:tcPr/>
                </a:tc>
                <a:extLst>
                  <a:ext uri="{0D108BD9-81ED-4DB2-BD59-A6C34878D82A}">
                    <a16:rowId xmlns:a16="http://schemas.microsoft.com/office/drawing/2014/main" val="3526356220"/>
                  </a:ext>
                </a:extLst>
              </a:tr>
            </a:tbl>
          </a:graphicData>
        </a:graphic>
      </p:graphicFrame>
    </p:spTree>
    <p:extLst>
      <p:ext uri="{BB962C8B-B14F-4D97-AF65-F5344CB8AC3E}">
        <p14:creationId xmlns:p14="http://schemas.microsoft.com/office/powerpoint/2010/main" val="125145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68C7-05B0-C066-7D44-41D1ABA0AE9C}"/>
              </a:ext>
            </a:extLst>
          </p:cNvPr>
          <p:cNvSpPr>
            <a:spLocks noGrp="1"/>
          </p:cNvSpPr>
          <p:nvPr>
            <p:ph type="title"/>
          </p:nvPr>
        </p:nvSpPr>
        <p:spPr>
          <a:xfrm>
            <a:off x="630936" y="640080"/>
            <a:ext cx="4818888" cy="1481328"/>
          </a:xfrm>
        </p:spPr>
        <p:txBody>
          <a:bodyPr anchor="b">
            <a:normAutofit/>
          </a:bodyPr>
          <a:lstStyle/>
          <a:p>
            <a:r>
              <a:rPr lang="en-GB" sz="5000"/>
              <a:t>Interpretation of lipids	</a:t>
            </a:r>
          </a:p>
        </p:txBody>
      </p:sp>
      <p:sp>
        <p:nvSpPr>
          <p:cNvPr id="3" name="Content Placeholder 2">
            <a:extLst>
              <a:ext uri="{FF2B5EF4-FFF2-40B4-BE49-F238E27FC236}">
                <a16:creationId xmlns:a16="http://schemas.microsoft.com/office/drawing/2014/main" id="{5EB42E4A-7A3E-2843-9CD7-2E378217BA44}"/>
              </a:ext>
            </a:extLst>
          </p:cNvPr>
          <p:cNvSpPr>
            <a:spLocks noGrp="1"/>
          </p:cNvSpPr>
          <p:nvPr>
            <p:ph idx="1"/>
          </p:nvPr>
        </p:nvSpPr>
        <p:spPr>
          <a:xfrm>
            <a:off x="630936" y="2660904"/>
            <a:ext cx="4818888" cy="3547872"/>
          </a:xfrm>
        </p:spPr>
        <p:txBody>
          <a:bodyPr anchor="t">
            <a:normAutofit/>
          </a:bodyPr>
          <a:lstStyle/>
          <a:p>
            <a:pPr marL="342900" indent="-342900"/>
            <a:r>
              <a:rPr lang="en-GB" sz="2200" b="1" dirty="0"/>
              <a:t>Growth of atherosclerotic plaque is proportional to the amount of circulating LDL-C.</a:t>
            </a:r>
          </a:p>
          <a:p>
            <a:pPr marL="342900" indent="-342900"/>
            <a:r>
              <a:rPr lang="en-GB" sz="2200" dirty="0"/>
              <a:t>An increased level of HDL is linked with being cardioprotective. </a:t>
            </a:r>
          </a:p>
          <a:p>
            <a:pPr marL="342900" indent="-342900"/>
            <a:r>
              <a:rPr lang="en-GB" dirty="0"/>
              <a:t>Raised Triglycerides are associated with an increased risk of CVD.</a:t>
            </a:r>
            <a:endParaRPr lang="en-GB" sz="2200" dirty="0"/>
          </a:p>
          <a:p>
            <a:pPr marL="342900" indent="-342900"/>
            <a:r>
              <a:rPr lang="en-GB" sz="2200" dirty="0"/>
              <a:t>Lp(a) is an independent risk factor for CVD. </a:t>
            </a:r>
          </a:p>
        </p:txBody>
      </p:sp>
      <p:graphicFrame>
        <p:nvGraphicFramePr>
          <p:cNvPr id="4" name="Table 3">
            <a:extLst>
              <a:ext uri="{FF2B5EF4-FFF2-40B4-BE49-F238E27FC236}">
                <a16:creationId xmlns:a16="http://schemas.microsoft.com/office/drawing/2014/main" id="{35B26CCD-2B70-81F2-87A7-CB6A4BD39AD8}"/>
              </a:ext>
            </a:extLst>
          </p:cNvPr>
          <p:cNvGraphicFramePr>
            <a:graphicFrameLocks noGrp="1"/>
          </p:cNvGraphicFramePr>
          <p:nvPr/>
        </p:nvGraphicFramePr>
        <p:xfrm>
          <a:off x="6099048" y="1752075"/>
          <a:ext cx="5458968" cy="4264570"/>
        </p:xfrm>
        <a:graphic>
          <a:graphicData uri="http://schemas.openxmlformats.org/drawingml/2006/table">
            <a:tbl>
              <a:tblPr firstRow="1" bandRow="1">
                <a:solidFill>
                  <a:schemeClr val="bg1">
                    <a:lumMod val="95000"/>
                  </a:schemeClr>
                </a:solidFill>
                <a:tableStyleId>{5C22544A-7EE6-4342-B048-85BDC9FD1C3A}</a:tableStyleId>
              </a:tblPr>
              <a:tblGrid>
                <a:gridCol w="1766862">
                  <a:extLst>
                    <a:ext uri="{9D8B030D-6E8A-4147-A177-3AD203B41FA5}">
                      <a16:colId xmlns:a16="http://schemas.microsoft.com/office/drawing/2014/main" val="1690183824"/>
                    </a:ext>
                  </a:extLst>
                </a:gridCol>
                <a:gridCol w="3692106">
                  <a:extLst>
                    <a:ext uri="{9D8B030D-6E8A-4147-A177-3AD203B41FA5}">
                      <a16:colId xmlns:a16="http://schemas.microsoft.com/office/drawing/2014/main" val="1495601497"/>
                    </a:ext>
                  </a:extLst>
                </a:gridCol>
              </a:tblGrid>
              <a:tr h="544382">
                <a:tc>
                  <a:txBody>
                    <a:bodyPr/>
                    <a:lstStyle/>
                    <a:p>
                      <a:r>
                        <a:rPr lang="en-GB" sz="2000" b="1" cap="none" spc="0">
                          <a:solidFill>
                            <a:schemeClr val="tx1"/>
                          </a:solidFill>
                        </a:rPr>
                        <a:t>Test </a:t>
                      </a:r>
                    </a:p>
                  </a:txBody>
                  <a:tcPr marL="79944" marR="114206" marT="22841" marB="171309"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en-GB" sz="2000" b="1" cap="none" spc="0">
                          <a:solidFill>
                            <a:schemeClr val="tx1"/>
                          </a:solidFill>
                        </a:rPr>
                        <a:t>Target Reference Range (secondary prevention) </a:t>
                      </a:r>
                    </a:p>
                  </a:txBody>
                  <a:tcPr marL="79944" marR="114206" marT="22841" marB="171309"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658968921"/>
                  </a:ext>
                </a:extLst>
              </a:tr>
              <a:tr h="468245">
                <a:tc>
                  <a:txBody>
                    <a:bodyPr/>
                    <a:lstStyle/>
                    <a:p>
                      <a:r>
                        <a:rPr lang="en-GB" sz="1500" cap="none" spc="0">
                          <a:solidFill>
                            <a:schemeClr val="tx1"/>
                          </a:solidFill>
                        </a:rPr>
                        <a:t>LDL-C</a:t>
                      </a:r>
                    </a:p>
                  </a:txBody>
                  <a:tcPr marL="79944" marR="114206" marT="22841" marB="171309">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en-GB" sz="1500" cap="none" spc="0">
                          <a:solidFill>
                            <a:schemeClr val="tx1"/>
                          </a:solidFill>
                        </a:rPr>
                        <a:t>Target &lt;2mmol/L (&lt;1.4 as per ESC)</a:t>
                      </a:r>
                    </a:p>
                  </a:txBody>
                  <a:tcPr marL="79944" marR="114206" marT="22841" marB="171309">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774074591"/>
                  </a:ext>
                </a:extLst>
              </a:tr>
              <a:tr h="468245">
                <a:tc>
                  <a:txBody>
                    <a:bodyPr/>
                    <a:lstStyle/>
                    <a:p>
                      <a:r>
                        <a:rPr lang="en-GB" sz="1500" cap="none" spc="0">
                          <a:solidFill>
                            <a:schemeClr val="tx1"/>
                          </a:solidFill>
                        </a:rPr>
                        <a:t>HDL</a:t>
                      </a:r>
                    </a:p>
                  </a:txBody>
                  <a:tcPr marL="79944" marR="114206" marT="22841" marB="171309">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GB" sz="1500" cap="none" spc="0">
                          <a:solidFill>
                            <a:schemeClr val="tx1"/>
                          </a:solidFill>
                        </a:rPr>
                        <a:t>&gt;1mmol/L (for men) &gt;1.2mmol/L (for women)</a:t>
                      </a:r>
                    </a:p>
                  </a:txBody>
                  <a:tcPr marL="79944" marR="114206" marT="22841" marB="17130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878466567"/>
                  </a:ext>
                </a:extLst>
              </a:tr>
              <a:tr h="468245">
                <a:tc>
                  <a:txBody>
                    <a:bodyPr/>
                    <a:lstStyle/>
                    <a:p>
                      <a:r>
                        <a:rPr lang="en-GB" sz="1500" cap="none" spc="0">
                          <a:solidFill>
                            <a:schemeClr val="tx1"/>
                          </a:solidFill>
                        </a:rPr>
                        <a:t>Triglycerides</a:t>
                      </a:r>
                    </a:p>
                  </a:txBody>
                  <a:tcPr marL="79944" marR="114206" marT="22841" marB="171309">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GB" sz="1500" cap="none" spc="0">
                          <a:solidFill>
                            <a:schemeClr val="tx1"/>
                          </a:solidFill>
                        </a:rPr>
                        <a:t>&lt;2 mmol/L</a:t>
                      </a:r>
                    </a:p>
                  </a:txBody>
                  <a:tcPr marL="79944" marR="114206" marT="22841" marB="171309">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4166395985"/>
                  </a:ext>
                </a:extLst>
              </a:tr>
              <a:tr h="468245">
                <a:tc>
                  <a:txBody>
                    <a:bodyPr/>
                    <a:lstStyle/>
                    <a:p>
                      <a:r>
                        <a:rPr lang="en-GB" sz="1500" cap="none" spc="0" dirty="0">
                          <a:solidFill>
                            <a:schemeClr val="tx1"/>
                          </a:solidFill>
                        </a:rPr>
                        <a:t>Lp(a)</a:t>
                      </a:r>
                    </a:p>
                  </a:txBody>
                  <a:tcPr marL="79944" marR="114206" marT="22841" marB="171309">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GB" sz="1500" cap="none" spc="0">
                          <a:solidFill>
                            <a:schemeClr val="tx1"/>
                          </a:solidFill>
                        </a:rPr>
                        <a:t>&lt;90nmol/L</a:t>
                      </a:r>
                    </a:p>
                  </a:txBody>
                  <a:tcPr marL="79944" marR="114206" marT="22841" marB="17130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992745067"/>
                  </a:ext>
                </a:extLst>
              </a:tr>
              <a:tr h="468245">
                <a:tc>
                  <a:txBody>
                    <a:bodyPr/>
                    <a:lstStyle/>
                    <a:p>
                      <a:r>
                        <a:rPr lang="en-GB" sz="1500" cap="none" spc="0">
                          <a:solidFill>
                            <a:schemeClr val="tx1"/>
                          </a:solidFill>
                        </a:rPr>
                        <a:t>Total Cholesterol</a:t>
                      </a:r>
                    </a:p>
                  </a:txBody>
                  <a:tcPr marL="79944" marR="114206" marT="22841" marB="171309">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r>
                        <a:rPr lang="en-GB" sz="1500" cap="none" spc="0">
                          <a:solidFill>
                            <a:schemeClr val="tx1"/>
                          </a:solidFill>
                        </a:rPr>
                        <a:t>&lt;4mmol/L</a:t>
                      </a:r>
                    </a:p>
                  </a:txBody>
                  <a:tcPr marL="79944" marR="114206" marT="22841" marB="171309">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991806201"/>
                  </a:ext>
                </a:extLst>
              </a:tr>
              <a:tr h="468245">
                <a:tc>
                  <a:txBody>
                    <a:bodyPr/>
                    <a:lstStyle/>
                    <a:p>
                      <a:r>
                        <a:rPr lang="en-GB" sz="1500" cap="none" spc="0">
                          <a:solidFill>
                            <a:schemeClr val="tx1"/>
                          </a:solidFill>
                        </a:rPr>
                        <a:t>Non HDL-C</a:t>
                      </a:r>
                    </a:p>
                  </a:txBody>
                  <a:tcPr marL="79944" marR="114206" marT="22841" marB="171309">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GB" sz="1500" cap="none" spc="0">
                          <a:solidFill>
                            <a:schemeClr val="tx1"/>
                          </a:solidFill>
                        </a:rPr>
                        <a:t>&lt;2.5mmol/L</a:t>
                      </a:r>
                    </a:p>
                  </a:txBody>
                  <a:tcPr marL="79944" marR="114206" marT="22841" marB="17130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537775092"/>
                  </a:ext>
                </a:extLst>
              </a:tr>
              <a:tr h="468245">
                <a:tc>
                  <a:txBody>
                    <a:bodyPr/>
                    <a:lstStyle/>
                    <a:p>
                      <a:endParaRPr lang="en-GB" sz="1500" cap="none" spc="0">
                        <a:solidFill>
                          <a:schemeClr val="tx1"/>
                        </a:solidFill>
                      </a:endParaRPr>
                    </a:p>
                  </a:txBody>
                  <a:tcPr marL="79944" marR="114206" marT="22841" marB="171309">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endParaRPr lang="en-GB" sz="1500" cap="none" spc="0">
                        <a:solidFill>
                          <a:schemeClr val="tx1"/>
                        </a:solidFill>
                      </a:endParaRPr>
                    </a:p>
                  </a:txBody>
                  <a:tcPr marL="79944" marR="114206" marT="22841" marB="17130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070538004"/>
                  </a:ext>
                </a:extLst>
              </a:tr>
            </a:tbl>
          </a:graphicData>
        </a:graphic>
      </p:graphicFrame>
      <p:sp>
        <p:nvSpPr>
          <p:cNvPr id="5" name="TextBox 4">
            <a:extLst>
              <a:ext uri="{FF2B5EF4-FFF2-40B4-BE49-F238E27FC236}">
                <a16:creationId xmlns:a16="http://schemas.microsoft.com/office/drawing/2014/main" id="{DDEC260D-B196-EAA2-438B-5384FF8C7C7B}"/>
              </a:ext>
            </a:extLst>
          </p:cNvPr>
          <p:cNvSpPr txBox="1"/>
          <p:nvPr/>
        </p:nvSpPr>
        <p:spPr>
          <a:xfrm>
            <a:off x="330740" y="6332706"/>
            <a:ext cx="89008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213571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68BB-94DF-8733-A1BB-E10A64AA66AD}"/>
              </a:ext>
            </a:extLst>
          </p:cNvPr>
          <p:cNvSpPr>
            <a:spLocks noGrp="1"/>
          </p:cNvSpPr>
          <p:nvPr>
            <p:ph type="title"/>
          </p:nvPr>
        </p:nvSpPr>
        <p:spPr>
          <a:xfrm>
            <a:off x="4441783" y="609600"/>
            <a:ext cx="6693061" cy="1356360"/>
          </a:xfrm>
        </p:spPr>
        <p:txBody>
          <a:bodyPr>
            <a:normAutofit/>
          </a:bodyPr>
          <a:lstStyle/>
          <a:p>
            <a:r>
              <a:rPr lang="en-GB" dirty="0"/>
              <a:t>Case Study 5</a:t>
            </a:r>
          </a:p>
        </p:txBody>
      </p:sp>
      <p:pic>
        <p:nvPicPr>
          <p:cNvPr id="5124" name="Picture 4" descr="Cartoon young woman | Premium Vector">
            <a:extLst>
              <a:ext uri="{FF2B5EF4-FFF2-40B4-BE49-F238E27FC236}">
                <a16:creationId xmlns:a16="http://schemas.microsoft.com/office/drawing/2014/main" id="{E79F3588-FB41-36B0-E278-025F5F602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691" r="17159" b="1"/>
          <a:stretch>
            <a:fillRect/>
          </a:stretch>
        </p:blipFill>
        <p:spPr bwMode="auto">
          <a:xfrm>
            <a:off x="223336" y="243840"/>
            <a:ext cx="3375649" cy="59036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D57D1965-A37E-764B-C694-8F2EEDD78C1A}"/>
              </a:ext>
            </a:extLst>
          </p:cNvPr>
          <p:cNvSpPr>
            <a:spLocks noGrp="1" noChangeArrowheads="1"/>
          </p:cNvSpPr>
          <p:nvPr>
            <p:ph idx="1"/>
          </p:nvPr>
        </p:nvSpPr>
        <p:spPr bwMode="auto">
          <a:xfrm>
            <a:off x="4441783" y="2057400"/>
            <a:ext cx="6693061" cy="403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0" marR="0" lvl="0" indent="0" defTabSz="914400" rtl="0" eaLnBrk="0" fontAlgn="base" latinLnBrk="0" hangingPunct="0">
              <a:spcBef>
                <a:spcPct val="0"/>
              </a:spcBef>
              <a:spcAft>
                <a:spcPts val="600"/>
              </a:spcAft>
              <a:buClrTx/>
              <a:buSzTx/>
              <a:buNone/>
              <a:tabLst/>
            </a:pPr>
            <a:r>
              <a:rPr kumimoji="0" lang="en-US" altLang="en-US" b="1" i="0" u="none" strike="noStrike" cap="none" normalizeH="0" baseline="0" dirty="0">
                <a:ln>
                  <a:noFill/>
                </a:ln>
                <a:effectLst/>
                <a:latin typeface="Arial" panose="020B0604020202020204" pitchFamily="34" charset="0"/>
              </a:rPr>
              <a:t>Background:</a:t>
            </a:r>
            <a:r>
              <a:rPr kumimoji="0" lang="en-US" altLang="en-US" b="0" i="0" u="none" strike="noStrike" cap="none" normalizeH="0" baseline="0" dirty="0">
                <a:ln>
                  <a:noFill/>
                </a:ln>
                <a:effectLst/>
                <a:latin typeface="Arial" panose="020B0604020202020204" pitchFamily="34" charset="0"/>
              </a:rPr>
              <a:t> No CVD history, fit and well</a:t>
            </a:r>
          </a:p>
          <a:p>
            <a:pPr marL="0" marR="0" lvl="0" indent="0" defTabSz="914400" rtl="0" eaLnBrk="0" fontAlgn="base" latinLnBrk="0" hangingPunct="0">
              <a:spcBef>
                <a:spcPct val="0"/>
              </a:spcBef>
              <a:spcAft>
                <a:spcPts val="600"/>
              </a:spcAft>
              <a:buClrTx/>
              <a:buSzTx/>
              <a:buNone/>
              <a:tabLst/>
            </a:pPr>
            <a:endParaRPr kumimoji="0" lang="en-US" altLang="en-US"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lang="en-US" altLang="en-US" b="1" dirty="0">
                <a:latin typeface="Arial" panose="020B0604020202020204" pitchFamily="34" charset="0"/>
              </a:rPr>
              <a:t>Social: </a:t>
            </a:r>
            <a:r>
              <a:rPr lang="en-US" altLang="en-US" dirty="0">
                <a:latin typeface="Arial" panose="020B0604020202020204" pitchFamily="34" charset="0"/>
              </a:rPr>
              <a:t>Nonsmoker, &lt;12 units per week alcohol intake, goes swimming three times a week </a:t>
            </a:r>
            <a:endParaRPr kumimoji="0" lang="en-US" altLang="en-US"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endParaRPr kumimoji="0" lang="en-US" altLang="en-US"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b="1" i="0" u="none" strike="noStrike" cap="none" normalizeH="0" baseline="0" dirty="0">
                <a:ln>
                  <a:noFill/>
                </a:ln>
                <a:effectLst/>
                <a:latin typeface="Arial" panose="020B0604020202020204" pitchFamily="34" charset="0"/>
              </a:rPr>
              <a:t>Family history:</a:t>
            </a:r>
            <a:r>
              <a:rPr kumimoji="0" lang="en-US" altLang="en-US" b="0" i="0" u="none" strike="noStrike" cap="none" normalizeH="0" baseline="0" dirty="0">
                <a:ln>
                  <a:noFill/>
                </a:ln>
                <a:effectLst/>
                <a:latin typeface="Arial" panose="020B0604020202020204" pitchFamily="34" charset="0"/>
              </a:rPr>
              <a:t> Father had MI at 46, sister on lipid-lowering therapy</a:t>
            </a:r>
          </a:p>
          <a:p>
            <a:pPr marL="0" marR="0" lvl="0" indent="0" defTabSz="914400" rtl="0" eaLnBrk="0" fontAlgn="base" latinLnBrk="0" hangingPunct="0">
              <a:spcBef>
                <a:spcPct val="0"/>
              </a:spcBef>
              <a:spcAft>
                <a:spcPts val="600"/>
              </a:spcAft>
              <a:buClrTx/>
              <a:buSzTx/>
              <a:buNone/>
              <a:tabLst/>
            </a:pPr>
            <a:endParaRPr kumimoji="0" lang="en-US" altLang="en-US"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b="1" i="0" u="none" strike="noStrike" cap="none" normalizeH="0" baseline="0" dirty="0">
                <a:ln>
                  <a:noFill/>
                </a:ln>
                <a:effectLst/>
                <a:latin typeface="Arial" panose="020B0604020202020204" pitchFamily="34" charset="0"/>
              </a:rPr>
              <a:t>Biochemistry :</a:t>
            </a:r>
            <a:r>
              <a:rPr kumimoji="0" lang="en-US" altLang="en-US" b="0" i="0" u="none" strike="noStrike" cap="none" normalizeH="0" baseline="0" dirty="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None/>
              <a:tabLst/>
            </a:pPr>
            <a:r>
              <a:rPr lang="en-US" altLang="en-US" dirty="0">
                <a:latin typeface="Arial" panose="020B0604020202020204" pitchFamily="34" charset="0"/>
              </a:rPr>
              <a:t>U&amp;E, LFT, TFT and HbA1c – NAD </a:t>
            </a:r>
            <a:endParaRPr kumimoji="0" lang="en-US" altLang="en-US"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b="0" i="0" u="none" strike="noStrike" cap="none" normalizeH="0" baseline="0" dirty="0">
                <a:ln>
                  <a:noFill/>
                </a:ln>
                <a:effectLst/>
                <a:latin typeface="Arial" panose="020B0604020202020204" pitchFamily="34" charset="0"/>
              </a:rPr>
              <a:t>TC: 11.2 mmol/L,</a:t>
            </a:r>
          </a:p>
          <a:p>
            <a:pPr marL="0" marR="0" lvl="0" indent="0" defTabSz="914400" rtl="0" eaLnBrk="0" fontAlgn="base" latinLnBrk="0" hangingPunct="0">
              <a:spcBef>
                <a:spcPct val="0"/>
              </a:spcBef>
              <a:spcAft>
                <a:spcPts val="600"/>
              </a:spcAft>
              <a:buClrTx/>
              <a:buSzTx/>
              <a:buNone/>
              <a:tabLst/>
            </a:pPr>
            <a:r>
              <a:rPr kumimoji="0" lang="en-US" altLang="en-US" b="0" i="0" u="none" strike="noStrike" cap="none" normalizeH="0" baseline="0" dirty="0">
                <a:ln>
                  <a:noFill/>
                </a:ln>
                <a:effectLst/>
                <a:latin typeface="Arial" panose="020B0604020202020204" pitchFamily="34" charset="0"/>
              </a:rPr>
              <a:t>TG: 0.9mmol/L,</a:t>
            </a:r>
          </a:p>
          <a:p>
            <a:pPr marL="0" marR="0" lvl="0" indent="0" defTabSz="914400" rtl="0" eaLnBrk="0" fontAlgn="base" latinLnBrk="0" hangingPunct="0">
              <a:spcBef>
                <a:spcPct val="0"/>
              </a:spcBef>
              <a:spcAft>
                <a:spcPts val="600"/>
              </a:spcAft>
              <a:buClrTx/>
              <a:buSzTx/>
              <a:buNone/>
              <a:tabLst/>
            </a:pPr>
            <a:r>
              <a:rPr kumimoji="0" lang="en-US" altLang="en-US" b="0" i="0" u="none" strike="noStrike" cap="none" normalizeH="0" baseline="0" dirty="0">
                <a:ln>
                  <a:noFill/>
                </a:ln>
                <a:effectLst/>
                <a:latin typeface="Arial" panose="020B0604020202020204" pitchFamily="34" charset="0"/>
              </a:rPr>
              <a:t>HDL: 1.9mmol/L</a:t>
            </a:r>
          </a:p>
          <a:p>
            <a:pPr marL="0" marR="0" lvl="0" indent="0" defTabSz="914400" rtl="0" eaLnBrk="0" fontAlgn="base" latinLnBrk="0" hangingPunct="0">
              <a:spcBef>
                <a:spcPct val="0"/>
              </a:spcBef>
              <a:spcAft>
                <a:spcPts val="600"/>
              </a:spcAft>
              <a:buClrTx/>
              <a:buSzTx/>
              <a:buNone/>
              <a:tabLst/>
            </a:pPr>
            <a:r>
              <a:rPr kumimoji="0" lang="en-US" altLang="en-US" b="0" i="0" u="none" strike="noStrike" cap="none" normalizeH="0" baseline="0" dirty="0">
                <a:ln>
                  <a:noFill/>
                </a:ln>
                <a:effectLst/>
                <a:latin typeface="Arial" panose="020B0604020202020204" pitchFamily="34" charset="0"/>
              </a:rPr>
              <a:t>LDL-C 7.6 mmol/</a:t>
            </a:r>
            <a:r>
              <a:rPr lang="en-US" altLang="en-US" dirty="0">
                <a:latin typeface="Arial" panose="020B0604020202020204" pitchFamily="34" charset="0"/>
              </a:rPr>
              <a:t>L</a:t>
            </a:r>
            <a:endParaRPr kumimoji="0" lang="en-US" altLang="en-US" b="0" i="0" u="none" strike="noStrike" cap="none" normalizeH="0" baseline="0" dirty="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41C6BEA5-AB13-0621-645C-AD5DDB4F9C43}"/>
              </a:ext>
            </a:extLst>
          </p:cNvPr>
          <p:cNvSpPr txBox="1"/>
          <p:nvPr/>
        </p:nvSpPr>
        <p:spPr>
          <a:xfrm>
            <a:off x="562708" y="5896708"/>
            <a:ext cx="3539772" cy="338554"/>
          </a:xfrm>
          <a:prstGeom prst="rect">
            <a:avLst/>
          </a:prstGeom>
          <a:noFill/>
        </p:spPr>
        <p:txBody>
          <a:bodyPr wrap="square" rtlCol="0">
            <a:spAutoFit/>
          </a:bodyPr>
          <a:lstStyle/>
          <a:p>
            <a:r>
              <a:rPr lang="en-GB" sz="1600" dirty="0">
                <a:solidFill>
                  <a:schemeClr val="accent6"/>
                </a:solidFill>
              </a:rPr>
              <a:t>Miss F.H, 33-year-old physiotherapist  </a:t>
            </a:r>
          </a:p>
        </p:txBody>
      </p:sp>
    </p:spTree>
    <p:extLst>
      <p:ext uri="{BB962C8B-B14F-4D97-AF65-F5344CB8AC3E}">
        <p14:creationId xmlns:p14="http://schemas.microsoft.com/office/powerpoint/2010/main" val="3064349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ED3A-0138-265A-DE58-28AE38995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DFC4F-DB87-E67B-94CB-AE227DE8D2C2}"/>
              </a:ext>
            </a:extLst>
          </p:cNvPr>
          <p:cNvSpPr>
            <a:spLocks noGrp="1"/>
          </p:cNvSpPr>
          <p:nvPr>
            <p:ph type="title"/>
          </p:nvPr>
        </p:nvSpPr>
        <p:spPr/>
        <p:txBody>
          <a:bodyPr/>
          <a:lstStyle/>
          <a:p>
            <a:pPr algn="ctr"/>
            <a:r>
              <a:rPr lang="en-GB" dirty="0"/>
              <a:t>Linked information </a:t>
            </a:r>
          </a:p>
        </p:txBody>
      </p:sp>
      <p:graphicFrame>
        <p:nvGraphicFramePr>
          <p:cNvPr id="4" name="Content Placeholder 3">
            <a:extLst>
              <a:ext uri="{FF2B5EF4-FFF2-40B4-BE49-F238E27FC236}">
                <a16:creationId xmlns:a16="http://schemas.microsoft.com/office/drawing/2014/main" id="{C739C415-11EE-DF88-1D6F-F9192B1B317C}"/>
              </a:ext>
            </a:extLst>
          </p:cNvPr>
          <p:cNvGraphicFramePr>
            <a:graphicFrameLocks noGrp="1"/>
          </p:cNvGraphicFramePr>
          <p:nvPr>
            <p:ph idx="1"/>
            <p:extLst>
              <p:ext uri="{D42A27DB-BD31-4B8C-83A1-F6EECF244321}">
                <p14:modId xmlns:p14="http://schemas.microsoft.com/office/powerpoint/2010/main" val="3330642757"/>
              </p:ext>
            </p:extLst>
          </p:nvPr>
        </p:nvGraphicFramePr>
        <p:xfrm>
          <a:off x="1143000" y="2057400"/>
          <a:ext cx="9872661" cy="3662680"/>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2970230226"/>
                    </a:ext>
                  </a:extLst>
                </a:gridCol>
                <a:gridCol w="3290887">
                  <a:extLst>
                    <a:ext uri="{9D8B030D-6E8A-4147-A177-3AD203B41FA5}">
                      <a16:colId xmlns:a16="http://schemas.microsoft.com/office/drawing/2014/main" val="3537919998"/>
                    </a:ext>
                  </a:extLst>
                </a:gridCol>
                <a:gridCol w="3290887">
                  <a:extLst>
                    <a:ext uri="{9D8B030D-6E8A-4147-A177-3AD203B41FA5}">
                      <a16:colId xmlns:a16="http://schemas.microsoft.com/office/drawing/2014/main" val="3306549590"/>
                    </a:ext>
                  </a:extLst>
                </a:gridCol>
              </a:tblGrid>
              <a:tr h="370840">
                <a:tc>
                  <a:txBody>
                    <a:bodyPr/>
                    <a:lstStyle/>
                    <a:p>
                      <a:r>
                        <a:rPr lang="en-GB" dirty="0"/>
                        <a:t>Guideline name </a:t>
                      </a:r>
                    </a:p>
                  </a:txBody>
                  <a:tcPr/>
                </a:tc>
                <a:tc>
                  <a:txBody>
                    <a:bodyPr/>
                    <a:lstStyle/>
                    <a:p>
                      <a:r>
                        <a:rPr lang="en-GB" dirty="0"/>
                        <a:t>Information</a:t>
                      </a:r>
                    </a:p>
                  </a:txBody>
                  <a:tcPr/>
                </a:tc>
                <a:tc>
                  <a:txBody>
                    <a:bodyPr/>
                    <a:lstStyle/>
                    <a:p>
                      <a:r>
                        <a:rPr lang="en-GB" dirty="0"/>
                        <a:t>Link </a:t>
                      </a:r>
                    </a:p>
                  </a:txBody>
                  <a:tcPr/>
                </a:tc>
                <a:extLst>
                  <a:ext uri="{0D108BD9-81ED-4DB2-BD59-A6C34878D82A}">
                    <a16:rowId xmlns:a16="http://schemas.microsoft.com/office/drawing/2014/main" val="3692578251"/>
                  </a:ext>
                </a:extLst>
              </a:tr>
              <a:tr h="370840">
                <a:tc>
                  <a:txBody>
                    <a:bodyPr/>
                    <a:lstStyle/>
                    <a:p>
                      <a:r>
                        <a:rPr lang="en-GB" dirty="0"/>
                        <a:t>NICE Familial Hypercholesterolaemia (NG71)</a:t>
                      </a:r>
                    </a:p>
                  </a:txBody>
                  <a:tcPr/>
                </a:tc>
                <a:tc>
                  <a:txBody>
                    <a:bodyPr/>
                    <a:lstStyle/>
                    <a:p>
                      <a:r>
                        <a:rPr lang="en-GB" dirty="0"/>
                        <a:t>National guidance for FH identification and management </a:t>
                      </a:r>
                    </a:p>
                  </a:txBody>
                  <a:tcPr/>
                </a:tc>
                <a:tc>
                  <a:txBody>
                    <a:bodyPr/>
                    <a:lstStyle/>
                    <a:p>
                      <a:r>
                        <a:rPr lang="en-GB" dirty="0">
                          <a:hlinkClick r:id="rId2"/>
                        </a:rPr>
                        <a:t>Overview | Familial hypercholesterolaemia: identification and management | Guidance | NICE</a:t>
                      </a:r>
                      <a:endParaRPr lang="en-GB" dirty="0"/>
                    </a:p>
                  </a:txBody>
                  <a:tcPr/>
                </a:tc>
                <a:extLst>
                  <a:ext uri="{0D108BD9-81ED-4DB2-BD59-A6C34878D82A}">
                    <a16:rowId xmlns:a16="http://schemas.microsoft.com/office/drawing/2014/main" val="1256946694"/>
                  </a:ext>
                </a:extLst>
              </a:tr>
              <a:tr h="370840">
                <a:tc>
                  <a:txBody>
                    <a:bodyPr/>
                    <a:lstStyle/>
                    <a:p>
                      <a:r>
                        <a:rPr lang="en-GB" dirty="0"/>
                        <a:t>West Midlands Familial Hypercholesterolaemia Service</a:t>
                      </a:r>
                    </a:p>
                  </a:txBody>
                  <a:tcPr/>
                </a:tc>
                <a:tc>
                  <a:txBody>
                    <a:bodyPr/>
                    <a:lstStyle/>
                    <a:p>
                      <a:r>
                        <a:rPr lang="en-GB" dirty="0"/>
                        <a:t>GP Gateway link for </a:t>
                      </a:r>
                      <a:r>
                        <a:rPr lang="en-GB"/>
                        <a:t>referral form for FH</a:t>
                      </a:r>
                    </a:p>
                  </a:txBody>
                  <a:tcPr/>
                </a:tc>
                <a:tc>
                  <a:txBody>
                    <a:bodyPr/>
                    <a:lstStyle/>
                    <a:p>
                      <a:r>
                        <a:rPr lang="en-GB" dirty="0">
                          <a:hlinkClick r:id="rId3"/>
                        </a:rPr>
                        <a:t>WM Familial Hypercholesterolaemia Service – GP Gateway</a:t>
                      </a:r>
                      <a:endParaRPr lang="en-GB" dirty="0"/>
                    </a:p>
                  </a:txBody>
                  <a:tcPr/>
                </a:tc>
                <a:extLst>
                  <a:ext uri="{0D108BD9-81ED-4DB2-BD59-A6C34878D82A}">
                    <a16:rowId xmlns:a16="http://schemas.microsoft.com/office/drawing/2014/main" val="3429083970"/>
                  </a:ext>
                </a:extLst>
              </a:tr>
              <a:tr h="370840">
                <a:tc>
                  <a:txBody>
                    <a:bodyPr/>
                    <a:lstStyle/>
                    <a:p>
                      <a:r>
                        <a:rPr lang="en-GB" dirty="0"/>
                        <a:t>Welsh Familial Hypercholesterolemia </a:t>
                      </a:r>
                    </a:p>
                  </a:txBody>
                  <a:tcPr/>
                </a:tc>
                <a:tc>
                  <a:txBody>
                    <a:bodyPr/>
                    <a:lstStyle/>
                    <a:p>
                      <a:r>
                        <a:rPr lang="en-GB" dirty="0"/>
                        <a:t>Genetic testing assistant, LDL-C estimator for patients who already are taking a lipid lowering therapy </a:t>
                      </a:r>
                    </a:p>
                  </a:txBody>
                  <a:tcPr/>
                </a:tc>
                <a:tc>
                  <a:txBody>
                    <a:bodyPr/>
                    <a:lstStyle/>
                    <a:p>
                      <a:r>
                        <a:rPr lang="en-GB" dirty="0">
                          <a:hlinkClick r:id="rId4"/>
                        </a:rPr>
                        <a:t>FH Web Tools</a:t>
                      </a:r>
                      <a:endParaRPr lang="en-GB" dirty="0"/>
                    </a:p>
                  </a:txBody>
                  <a:tcPr/>
                </a:tc>
                <a:extLst>
                  <a:ext uri="{0D108BD9-81ED-4DB2-BD59-A6C34878D82A}">
                    <a16:rowId xmlns:a16="http://schemas.microsoft.com/office/drawing/2014/main" val="3526356220"/>
                  </a:ext>
                </a:extLst>
              </a:tr>
            </a:tbl>
          </a:graphicData>
        </a:graphic>
      </p:graphicFrame>
    </p:spTree>
    <p:extLst>
      <p:ext uri="{BB962C8B-B14F-4D97-AF65-F5344CB8AC3E}">
        <p14:creationId xmlns:p14="http://schemas.microsoft.com/office/powerpoint/2010/main" val="56952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EE7E-6AB1-7B90-5E29-5DF249084F91}"/>
              </a:ext>
            </a:extLst>
          </p:cNvPr>
          <p:cNvSpPr>
            <a:spLocks noGrp="1"/>
          </p:cNvSpPr>
          <p:nvPr>
            <p:ph type="title"/>
          </p:nvPr>
        </p:nvSpPr>
        <p:spPr>
          <a:xfrm>
            <a:off x="832367" y="172115"/>
            <a:ext cx="4597747" cy="1616203"/>
          </a:xfrm>
        </p:spPr>
        <p:txBody>
          <a:bodyPr anchor="b">
            <a:normAutofit/>
          </a:bodyPr>
          <a:lstStyle/>
          <a:p>
            <a:r>
              <a:rPr lang="en-GB" sz="3200" dirty="0"/>
              <a:t>Secondary causes of hyperlipidaemia </a:t>
            </a:r>
          </a:p>
        </p:txBody>
      </p:sp>
      <p:sp>
        <p:nvSpPr>
          <p:cNvPr id="3" name="Content Placeholder 2">
            <a:extLst>
              <a:ext uri="{FF2B5EF4-FFF2-40B4-BE49-F238E27FC236}">
                <a16:creationId xmlns:a16="http://schemas.microsoft.com/office/drawing/2014/main" id="{265F9A4D-4935-A9F3-9CEF-2151C7C62C17}"/>
              </a:ext>
            </a:extLst>
          </p:cNvPr>
          <p:cNvSpPr>
            <a:spLocks noGrp="1"/>
          </p:cNvSpPr>
          <p:nvPr>
            <p:ph idx="1"/>
          </p:nvPr>
        </p:nvSpPr>
        <p:spPr>
          <a:xfrm>
            <a:off x="832368" y="1788318"/>
            <a:ext cx="4597746" cy="3447832"/>
          </a:xfrm>
        </p:spPr>
        <p:txBody>
          <a:bodyPr anchor="t">
            <a:noAutofit/>
          </a:bodyPr>
          <a:lstStyle/>
          <a:p>
            <a:pPr>
              <a:lnSpc>
                <a:spcPct val="100000"/>
              </a:lnSpc>
            </a:pPr>
            <a:r>
              <a:rPr lang="en-GB" sz="1100" dirty="0"/>
              <a:t>Nephrotic Syndrome – </a:t>
            </a:r>
            <a:r>
              <a:rPr lang="en-GB" sz="1100" dirty="0" err="1"/>
              <a:t>chol</a:t>
            </a:r>
            <a:r>
              <a:rPr lang="en-GB" sz="1100" dirty="0"/>
              <a:t> ++ TG (+)</a:t>
            </a:r>
          </a:p>
          <a:p>
            <a:pPr>
              <a:lnSpc>
                <a:spcPct val="100000"/>
              </a:lnSpc>
            </a:pPr>
            <a:r>
              <a:rPr lang="en-GB" sz="1100" dirty="0">
                <a:solidFill>
                  <a:srgbClr val="FF0000"/>
                </a:solidFill>
              </a:rPr>
              <a:t>Hypothyroidism – </a:t>
            </a:r>
            <a:r>
              <a:rPr lang="en-GB" sz="1100" dirty="0" err="1">
                <a:solidFill>
                  <a:srgbClr val="FF0000"/>
                </a:solidFill>
              </a:rPr>
              <a:t>chol</a:t>
            </a:r>
            <a:r>
              <a:rPr lang="en-GB" sz="1100" dirty="0">
                <a:solidFill>
                  <a:srgbClr val="FF0000"/>
                </a:solidFill>
              </a:rPr>
              <a:t> ++ TG +</a:t>
            </a:r>
          </a:p>
          <a:p>
            <a:pPr>
              <a:lnSpc>
                <a:spcPct val="100000"/>
              </a:lnSpc>
            </a:pPr>
            <a:r>
              <a:rPr lang="en-GB" sz="1100" dirty="0"/>
              <a:t>Biliary Obstruction – </a:t>
            </a:r>
            <a:r>
              <a:rPr lang="en-GB" sz="1100" dirty="0" err="1"/>
              <a:t>chol</a:t>
            </a:r>
            <a:r>
              <a:rPr lang="en-GB" sz="1100" dirty="0"/>
              <a:t> + TG (+)</a:t>
            </a:r>
          </a:p>
          <a:p>
            <a:pPr>
              <a:lnSpc>
                <a:spcPct val="100000"/>
              </a:lnSpc>
            </a:pPr>
            <a:r>
              <a:rPr lang="en-GB" sz="1100" dirty="0"/>
              <a:t>Pregnancy – </a:t>
            </a:r>
            <a:r>
              <a:rPr lang="en-GB" sz="1100" dirty="0" err="1"/>
              <a:t>chol</a:t>
            </a:r>
            <a:r>
              <a:rPr lang="en-GB" sz="1100" dirty="0"/>
              <a:t> + </a:t>
            </a:r>
          </a:p>
          <a:p>
            <a:pPr>
              <a:lnSpc>
                <a:spcPct val="100000"/>
              </a:lnSpc>
            </a:pPr>
            <a:r>
              <a:rPr lang="en-GB" sz="1100" dirty="0"/>
              <a:t>Myeloma – </a:t>
            </a:r>
            <a:r>
              <a:rPr lang="en-GB" sz="1100" dirty="0" err="1"/>
              <a:t>chol</a:t>
            </a:r>
            <a:r>
              <a:rPr lang="en-GB" sz="1100" dirty="0"/>
              <a:t> + </a:t>
            </a:r>
          </a:p>
          <a:p>
            <a:pPr>
              <a:lnSpc>
                <a:spcPct val="100000"/>
              </a:lnSpc>
            </a:pPr>
            <a:r>
              <a:rPr lang="en-GB" sz="1100" dirty="0"/>
              <a:t>Steroids – </a:t>
            </a:r>
            <a:r>
              <a:rPr lang="en-GB" sz="1100" dirty="0" err="1"/>
              <a:t>chol</a:t>
            </a:r>
            <a:r>
              <a:rPr lang="en-GB" sz="1100" dirty="0"/>
              <a:t> + TG + </a:t>
            </a:r>
          </a:p>
          <a:p>
            <a:pPr>
              <a:lnSpc>
                <a:spcPct val="100000"/>
              </a:lnSpc>
            </a:pPr>
            <a:r>
              <a:rPr lang="en-GB" sz="1100" dirty="0"/>
              <a:t>Obesity – </a:t>
            </a:r>
            <a:r>
              <a:rPr lang="en-GB" sz="1100" dirty="0" err="1"/>
              <a:t>chol</a:t>
            </a:r>
            <a:r>
              <a:rPr lang="en-GB" sz="1100" dirty="0"/>
              <a:t> + TG + </a:t>
            </a:r>
          </a:p>
          <a:p>
            <a:pPr>
              <a:lnSpc>
                <a:spcPct val="100000"/>
              </a:lnSpc>
            </a:pPr>
            <a:r>
              <a:rPr lang="en-GB" sz="1100" dirty="0">
                <a:solidFill>
                  <a:srgbClr val="FF0000"/>
                </a:solidFill>
              </a:rPr>
              <a:t>Diabetes Mellitus – </a:t>
            </a:r>
            <a:r>
              <a:rPr lang="en-GB" sz="1100" dirty="0" err="1">
                <a:solidFill>
                  <a:srgbClr val="FF0000"/>
                </a:solidFill>
              </a:rPr>
              <a:t>chol</a:t>
            </a:r>
            <a:r>
              <a:rPr lang="en-GB" sz="1100" dirty="0">
                <a:solidFill>
                  <a:srgbClr val="FF0000"/>
                </a:solidFill>
              </a:rPr>
              <a:t> + TG + </a:t>
            </a:r>
          </a:p>
          <a:p>
            <a:pPr>
              <a:lnSpc>
                <a:spcPct val="100000"/>
              </a:lnSpc>
            </a:pPr>
            <a:r>
              <a:rPr lang="en-GB" sz="1100" dirty="0"/>
              <a:t>Renal Failure TG + </a:t>
            </a:r>
          </a:p>
          <a:p>
            <a:pPr>
              <a:lnSpc>
                <a:spcPct val="100000"/>
              </a:lnSpc>
            </a:pPr>
            <a:r>
              <a:rPr lang="en-GB" sz="1100" dirty="0">
                <a:solidFill>
                  <a:srgbClr val="FF0000"/>
                </a:solidFill>
              </a:rPr>
              <a:t>Excess Alcohol Intake TG ++</a:t>
            </a:r>
          </a:p>
          <a:p>
            <a:pPr>
              <a:lnSpc>
                <a:spcPct val="100000"/>
              </a:lnSpc>
            </a:pPr>
            <a:r>
              <a:rPr lang="en-GB" sz="1100" dirty="0"/>
              <a:t>Beta blockers TG + </a:t>
            </a:r>
          </a:p>
          <a:p>
            <a:pPr>
              <a:lnSpc>
                <a:spcPct val="100000"/>
              </a:lnSpc>
            </a:pPr>
            <a:r>
              <a:rPr lang="en-GB" sz="1100" dirty="0"/>
              <a:t>Thiazide diuretics – TG + </a:t>
            </a:r>
            <a:r>
              <a:rPr lang="en-GB" sz="1100" dirty="0" err="1"/>
              <a:t>chol</a:t>
            </a:r>
            <a:r>
              <a:rPr lang="en-GB" sz="1100" dirty="0"/>
              <a:t> + </a:t>
            </a:r>
          </a:p>
          <a:p>
            <a:pPr>
              <a:lnSpc>
                <a:spcPct val="100000"/>
              </a:lnSpc>
            </a:pPr>
            <a:r>
              <a:rPr lang="en-GB" sz="1100" dirty="0"/>
              <a:t>Oral contraceptives – TG +</a:t>
            </a:r>
            <a:endParaRPr lang="en-GB" sz="1100" b="1" u="sng" dirty="0">
              <a:solidFill>
                <a:srgbClr val="FF0000"/>
              </a:solidFill>
            </a:endParaRPr>
          </a:p>
          <a:p>
            <a:pPr>
              <a:lnSpc>
                <a:spcPct val="100000"/>
              </a:lnSpc>
            </a:pPr>
            <a:endParaRPr lang="en-GB" sz="1100" dirty="0"/>
          </a:p>
        </p:txBody>
      </p:sp>
      <p:pic>
        <p:nvPicPr>
          <p:cNvPr id="1026" name="Picture 2" descr="Frontiers | A Renewed Focus on the Association Between Thyroid Hormones and  Lipid Metabolism">
            <a:extLst>
              <a:ext uri="{FF2B5EF4-FFF2-40B4-BE49-F238E27FC236}">
                <a16:creationId xmlns:a16="http://schemas.microsoft.com/office/drawing/2014/main" id="{5609059C-B964-C7BF-CE17-86B3871F6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66" r="7895" b="-3"/>
          <a:stretch/>
        </p:blipFill>
        <p:spPr bwMode="auto">
          <a:xfrm>
            <a:off x="6151432" y="867064"/>
            <a:ext cx="5208200" cy="5048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FF6809-1583-15D5-FCB5-30A435F883E3}"/>
              </a:ext>
            </a:extLst>
          </p:cNvPr>
          <p:cNvSpPr txBox="1"/>
          <p:nvPr/>
        </p:nvSpPr>
        <p:spPr>
          <a:xfrm>
            <a:off x="4294209" y="3429000"/>
            <a:ext cx="1469520" cy="523220"/>
          </a:xfrm>
          <a:prstGeom prst="rect">
            <a:avLst/>
          </a:prstGeom>
          <a:noFill/>
        </p:spPr>
        <p:txBody>
          <a:bodyPr wrap="square" rtlCol="0">
            <a:spAutoFit/>
          </a:bodyPr>
          <a:lstStyle/>
          <a:p>
            <a:r>
              <a:rPr lang="en-GB" sz="1400" b="1" u="sng" dirty="0">
                <a:solidFill>
                  <a:srgbClr val="FF0000"/>
                </a:solidFill>
              </a:rPr>
              <a:t>List not exhaustive!</a:t>
            </a:r>
            <a:endParaRPr lang="en-GB" sz="1400" dirty="0"/>
          </a:p>
        </p:txBody>
      </p:sp>
    </p:spTree>
    <p:extLst>
      <p:ext uri="{BB962C8B-B14F-4D97-AF65-F5344CB8AC3E}">
        <p14:creationId xmlns:p14="http://schemas.microsoft.com/office/powerpoint/2010/main" val="179461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AAA2-E8AF-5A93-E90F-82A5C7CFA0F2}"/>
              </a:ext>
            </a:extLst>
          </p:cNvPr>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pPr algn="ctr"/>
            <a:r>
              <a:rPr lang="en-GB"/>
              <a:t>Future Focus </a:t>
            </a:r>
            <a:r>
              <a:rPr lang="en-GB">
                <a:sym typeface="Wingdings" panose="05000000000000000000" pitchFamily="2" charset="2"/>
              </a:rPr>
              <a:t> Taking a holistic approach </a:t>
            </a:r>
            <a:endParaRPr lang="en-GB"/>
          </a:p>
        </p:txBody>
      </p:sp>
      <p:sp>
        <p:nvSpPr>
          <p:cNvPr id="4" name="TextBox 3">
            <a:extLst>
              <a:ext uri="{FF2B5EF4-FFF2-40B4-BE49-F238E27FC236}">
                <a16:creationId xmlns:a16="http://schemas.microsoft.com/office/drawing/2014/main" id="{DCCB6FB5-689E-C509-9EE7-BC5ED8FB5297}"/>
              </a:ext>
            </a:extLst>
          </p:cNvPr>
          <p:cNvSpPr txBox="1"/>
          <p:nvPr/>
        </p:nvSpPr>
        <p:spPr>
          <a:xfrm>
            <a:off x="4716117" y="1802551"/>
            <a:ext cx="2663687"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GB"/>
              <a:t>Atrial Fibrillation</a:t>
            </a:r>
          </a:p>
          <a:p>
            <a:pPr algn="ctr"/>
            <a:r>
              <a:rPr lang="en-GB"/>
              <a:t>Blood Pressure</a:t>
            </a:r>
          </a:p>
          <a:p>
            <a:pPr algn="ctr"/>
            <a:r>
              <a:rPr lang="en-GB"/>
              <a:t>Cholesterol </a:t>
            </a:r>
          </a:p>
        </p:txBody>
      </p:sp>
      <p:sp>
        <p:nvSpPr>
          <p:cNvPr id="6" name="TextBox 5">
            <a:extLst>
              <a:ext uri="{FF2B5EF4-FFF2-40B4-BE49-F238E27FC236}">
                <a16:creationId xmlns:a16="http://schemas.microsoft.com/office/drawing/2014/main" id="{2E7E33E7-363E-A61C-BC48-C3192C0FD623}"/>
              </a:ext>
            </a:extLst>
          </p:cNvPr>
          <p:cNvSpPr txBox="1"/>
          <p:nvPr/>
        </p:nvSpPr>
        <p:spPr>
          <a:xfrm>
            <a:off x="4234070" y="2862497"/>
            <a:ext cx="3627782" cy="313932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b="1" u="sng"/>
              <a:t>CVD Prevention</a:t>
            </a:r>
          </a:p>
          <a:p>
            <a:pPr algn="ctr"/>
            <a:endParaRPr lang="en-GB"/>
          </a:p>
          <a:p>
            <a:pPr algn="ctr"/>
            <a:r>
              <a:rPr lang="en-GB"/>
              <a:t>Weight Management</a:t>
            </a:r>
          </a:p>
          <a:p>
            <a:pPr algn="ctr"/>
            <a:r>
              <a:rPr lang="en-GB"/>
              <a:t>Exercise</a:t>
            </a:r>
          </a:p>
          <a:p>
            <a:pPr algn="ctr"/>
            <a:r>
              <a:rPr lang="en-GB"/>
              <a:t>Diet </a:t>
            </a:r>
          </a:p>
          <a:p>
            <a:pPr algn="ctr"/>
            <a:r>
              <a:rPr lang="en-GB"/>
              <a:t>Smoking cessation</a:t>
            </a:r>
          </a:p>
          <a:p>
            <a:pPr algn="ctr"/>
            <a:r>
              <a:rPr lang="en-GB"/>
              <a:t>Lipid Control</a:t>
            </a:r>
            <a:br>
              <a:rPr lang="en-GB"/>
            </a:br>
            <a:r>
              <a:rPr lang="en-GB"/>
              <a:t>Blood pressure control</a:t>
            </a:r>
          </a:p>
          <a:p>
            <a:pPr algn="ctr"/>
            <a:r>
              <a:rPr lang="en-GB"/>
              <a:t>Blood glucose control</a:t>
            </a:r>
          </a:p>
          <a:p>
            <a:pPr algn="ctr"/>
            <a:endParaRPr lang="en-GB"/>
          </a:p>
          <a:p>
            <a:pPr algn="ctr"/>
            <a:endParaRPr lang="en-GB"/>
          </a:p>
        </p:txBody>
      </p:sp>
      <p:sp>
        <p:nvSpPr>
          <p:cNvPr id="7" name="TextBox 6">
            <a:extLst>
              <a:ext uri="{FF2B5EF4-FFF2-40B4-BE49-F238E27FC236}">
                <a16:creationId xmlns:a16="http://schemas.microsoft.com/office/drawing/2014/main" id="{F0710C19-821B-A2C2-9FEB-FB3AE1701E40}"/>
              </a:ext>
            </a:extLst>
          </p:cNvPr>
          <p:cNvSpPr txBox="1"/>
          <p:nvPr/>
        </p:nvSpPr>
        <p:spPr>
          <a:xfrm>
            <a:off x="7295323" y="3047163"/>
            <a:ext cx="2663687"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a:t>Coronary Heart </a:t>
            </a:r>
          </a:p>
          <a:p>
            <a:pPr algn="ctr"/>
            <a:r>
              <a:rPr lang="en-GB"/>
              <a:t>Disease</a:t>
            </a:r>
          </a:p>
        </p:txBody>
      </p:sp>
      <p:sp>
        <p:nvSpPr>
          <p:cNvPr id="8" name="TextBox 7">
            <a:extLst>
              <a:ext uri="{FF2B5EF4-FFF2-40B4-BE49-F238E27FC236}">
                <a16:creationId xmlns:a16="http://schemas.microsoft.com/office/drawing/2014/main" id="{33CF12FE-1547-CC7C-B863-685F98EA41C5}"/>
              </a:ext>
            </a:extLst>
          </p:cNvPr>
          <p:cNvSpPr txBox="1"/>
          <p:nvPr/>
        </p:nvSpPr>
        <p:spPr>
          <a:xfrm>
            <a:off x="6574734" y="5769102"/>
            <a:ext cx="2852531"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a:t>Diabetes </a:t>
            </a:r>
          </a:p>
        </p:txBody>
      </p:sp>
      <p:sp>
        <p:nvSpPr>
          <p:cNvPr id="10" name="TextBox 9">
            <a:extLst>
              <a:ext uri="{FF2B5EF4-FFF2-40B4-BE49-F238E27FC236}">
                <a16:creationId xmlns:a16="http://schemas.microsoft.com/office/drawing/2014/main" id="{16CC2F60-B2CC-C139-6AEC-EBB8139E2406}"/>
              </a:ext>
            </a:extLst>
          </p:cNvPr>
          <p:cNvSpPr txBox="1"/>
          <p:nvPr/>
        </p:nvSpPr>
        <p:spPr>
          <a:xfrm>
            <a:off x="1664804" y="4844371"/>
            <a:ext cx="2932044"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a:t>Peripheral arterial disease (PAD)</a:t>
            </a:r>
          </a:p>
        </p:txBody>
      </p:sp>
      <p:sp>
        <p:nvSpPr>
          <p:cNvPr id="11" name="TextBox 10">
            <a:extLst>
              <a:ext uri="{FF2B5EF4-FFF2-40B4-BE49-F238E27FC236}">
                <a16:creationId xmlns:a16="http://schemas.microsoft.com/office/drawing/2014/main" id="{07EB07B0-6A37-0BA3-FAA3-3347C7979700}"/>
              </a:ext>
            </a:extLst>
          </p:cNvPr>
          <p:cNvSpPr txBox="1"/>
          <p:nvPr/>
        </p:nvSpPr>
        <p:spPr>
          <a:xfrm>
            <a:off x="1600199" y="3538325"/>
            <a:ext cx="3061253"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a:t>Post Stroke/TIA </a:t>
            </a:r>
          </a:p>
        </p:txBody>
      </p:sp>
      <p:sp>
        <p:nvSpPr>
          <p:cNvPr id="12" name="TextBox 11">
            <a:extLst>
              <a:ext uri="{FF2B5EF4-FFF2-40B4-BE49-F238E27FC236}">
                <a16:creationId xmlns:a16="http://schemas.microsoft.com/office/drawing/2014/main" id="{DD072796-310B-A165-5F6D-F8C284D9622F}"/>
              </a:ext>
            </a:extLst>
          </p:cNvPr>
          <p:cNvSpPr txBox="1"/>
          <p:nvPr/>
        </p:nvSpPr>
        <p:spPr>
          <a:xfrm>
            <a:off x="7295323" y="4477427"/>
            <a:ext cx="2216426"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a:t>Kidney Disease </a:t>
            </a:r>
          </a:p>
        </p:txBody>
      </p:sp>
      <p:sp>
        <p:nvSpPr>
          <p:cNvPr id="13" name="TextBox 12">
            <a:extLst>
              <a:ext uri="{FF2B5EF4-FFF2-40B4-BE49-F238E27FC236}">
                <a16:creationId xmlns:a16="http://schemas.microsoft.com/office/drawing/2014/main" id="{EB9FE296-F95E-EE91-8EF8-BC0F60CE1D12}"/>
              </a:ext>
            </a:extLst>
          </p:cNvPr>
          <p:cNvSpPr txBox="1"/>
          <p:nvPr/>
        </p:nvSpPr>
        <p:spPr>
          <a:xfrm>
            <a:off x="487016" y="1888435"/>
            <a:ext cx="3289853"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a:t>Breaking down the silos encourages a more holistic management of these conditions. </a:t>
            </a:r>
          </a:p>
        </p:txBody>
      </p:sp>
    </p:spTree>
    <p:extLst>
      <p:ext uri="{BB962C8B-B14F-4D97-AF65-F5344CB8AC3E}">
        <p14:creationId xmlns:p14="http://schemas.microsoft.com/office/powerpoint/2010/main" val="33066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C992-CD56-92AE-0A6C-5C41029DEE34}"/>
              </a:ext>
            </a:extLst>
          </p:cNvPr>
          <p:cNvSpPr>
            <a:spLocks noGrp="1"/>
          </p:cNvSpPr>
          <p:nvPr>
            <p:ph type="title"/>
          </p:nvPr>
        </p:nvSpPr>
        <p:spPr>
          <a:xfrm>
            <a:off x="270238" y="397711"/>
            <a:ext cx="3325299" cy="1091156"/>
          </a:xfrm>
        </p:spPr>
        <p:txBody>
          <a:bodyPr>
            <a:normAutofit fontScale="90000"/>
          </a:bodyPr>
          <a:lstStyle/>
          <a:p>
            <a:r>
              <a:rPr lang="en-GB" dirty="0"/>
              <a:t>Primary Prevention</a:t>
            </a:r>
          </a:p>
        </p:txBody>
      </p:sp>
      <p:pic>
        <p:nvPicPr>
          <p:cNvPr id="4" name="Picture 3" descr="A diagram of a patient&amp;#39;s medication&#10;&#10;AI-generated content may be incorrect.">
            <a:extLst>
              <a:ext uri="{FF2B5EF4-FFF2-40B4-BE49-F238E27FC236}">
                <a16:creationId xmlns:a16="http://schemas.microsoft.com/office/drawing/2014/main" id="{37F470AA-E893-3B97-21F5-6286C8C8FE82}"/>
              </a:ext>
            </a:extLst>
          </p:cNvPr>
          <p:cNvPicPr>
            <a:picLocks noChangeAspect="1"/>
          </p:cNvPicPr>
          <p:nvPr/>
        </p:nvPicPr>
        <p:blipFill>
          <a:blip r:embed="rId3"/>
          <a:stretch>
            <a:fillRect/>
          </a:stretch>
        </p:blipFill>
        <p:spPr>
          <a:xfrm>
            <a:off x="2857996" y="397711"/>
            <a:ext cx="6017902" cy="6062578"/>
          </a:xfrm>
          <a:prstGeom prst="rect">
            <a:avLst/>
          </a:prstGeom>
        </p:spPr>
      </p:pic>
    </p:spTree>
    <p:extLst>
      <p:ext uri="{BB962C8B-B14F-4D97-AF65-F5344CB8AC3E}">
        <p14:creationId xmlns:p14="http://schemas.microsoft.com/office/powerpoint/2010/main" val="103554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C09F-90D6-BF7F-7A04-37D80DEAEE10}"/>
              </a:ext>
            </a:extLst>
          </p:cNvPr>
          <p:cNvSpPr>
            <a:spLocks noGrp="1"/>
          </p:cNvSpPr>
          <p:nvPr>
            <p:ph type="title"/>
          </p:nvPr>
        </p:nvSpPr>
        <p:spPr/>
        <p:txBody>
          <a:bodyPr/>
          <a:lstStyle/>
          <a:p>
            <a:r>
              <a:rPr lang="en-GB" dirty="0"/>
              <a:t>What tools exist for calculating CV risk?</a:t>
            </a:r>
          </a:p>
        </p:txBody>
      </p:sp>
      <p:sp>
        <p:nvSpPr>
          <p:cNvPr id="3" name="Content Placeholder 2">
            <a:extLst>
              <a:ext uri="{FF2B5EF4-FFF2-40B4-BE49-F238E27FC236}">
                <a16:creationId xmlns:a16="http://schemas.microsoft.com/office/drawing/2014/main" id="{EA7320DF-7384-8E01-B550-30F4C85B815E}"/>
              </a:ext>
            </a:extLst>
          </p:cNvPr>
          <p:cNvSpPr>
            <a:spLocks noGrp="1"/>
          </p:cNvSpPr>
          <p:nvPr>
            <p:ph idx="1"/>
          </p:nvPr>
        </p:nvSpPr>
        <p:spPr/>
        <p:txBody>
          <a:bodyPr/>
          <a:lstStyle/>
          <a:p>
            <a:endParaRPr lang="en-GB"/>
          </a:p>
        </p:txBody>
      </p:sp>
      <p:sp>
        <p:nvSpPr>
          <p:cNvPr id="5" name="Rectangle 4">
            <a:extLst>
              <a:ext uri="{FF2B5EF4-FFF2-40B4-BE49-F238E27FC236}">
                <a16:creationId xmlns:a16="http://schemas.microsoft.com/office/drawing/2014/main" id="{3B67576B-23E5-DA02-6BA2-F7D176582270}"/>
              </a:ext>
            </a:extLst>
          </p:cNvPr>
          <p:cNvSpPr/>
          <p:nvPr/>
        </p:nvSpPr>
        <p:spPr>
          <a:xfrm>
            <a:off x="992640" y="1947204"/>
            <a:ext cx="4572568" cy="4155815"/>
          </a:xfrm>
          <a:prstGeom prst="rect">
            <a:avLst/>
          </a:prstGeom>
          <a:solidFill>
            <a:srgbClr val="0060A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5E52A9AA-A5A0-B1C1-816B-D20251B45BC9}"/>
              </a:ext>
            </a:extLst>
          </p:cNvPr>
          <p:cNvSpPr/>
          <p:nvPr/>
        </p:nvSpPr>
        <p:spPr>
          <a:xfrm>
            <a:off x="1185186" y="2008765"/>
            <a:ext cx="2131299" cy="4025075"/>
          </a:xfrm>
          <a:prstGeom prst="rect">
            <a:avLst/>
          </a:prstGeom>
          <a:solidFill>
            <a:srgbClr val="0060A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60A0"/>
                </a:solidFill>
                <a:effectLst/>
                <a:uLnTx/>
                <a:uFillTx/>
                <a:latin typeface="Arial" panose="020B0604020202020204"/>
                <a:ea typeface="+mn-ea"/>
                <a:cs typeface="+mn-cs"/>
              </a:rPr>
              <a:t>QRISK3*</a:t>
            </a:r>
            <a:r>
              <a:rPr kumimoji="0" lang="en-GB" sz="2400" b="1" i="0" u="none" strike="noStrike" kern="0" cap="none" spc="0" normalizeH="0" baseline="30000" noProof="0" dirty="0">
                <a:ln>
                  <a:noFill/>
                </a:ln>
                <a:solidFill>
                  <a:srgbClr val="0060A0"/>
                </a:solidFill>
                <a:effectLst/>
                <a:uLnTx/>
                <a:uFillTx/>
                <a:latin typeface="Arial" panose="020B0604020202020204"/>
                <a:ea typeface="+mn-ea"/>
                <a:cs typeface="+mn-cs"/>
              </a:rPr>
              <a:t>1</a:t>
            </a:r>
            <a:r>
              <a:rPr kumimoji="0" lang="en-GB" sz="2400" b="0" i="0" u="none" strike="noStrike" kern="0" cap="none" spc="0" normalizeH="0" baseline="0" noProof="0" dirty="0">
                <a:ln>
                  <a:noFill/>
                </a:ln>
                <a:solidFill>
                  <a:srgbClr val="7030A0"/>
                </a:solidFill>
                <a:effectLst/>
                <a:uLnTx/>
                <a:uFillTx/>
                <a:latin typeface="Arial" panose="020B0604020202020204"/>
                <a:ea typeface="+mn-ea"/>
                <a:cs typeface="+mn-cs"/>
              </a:rPr>
              <a:t> </a:t>
            </a:r>
            <a:br>
              <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rPr>
            </a:br>
            <a:endPar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rPr>
              <a:t>estimates the probability of an individual developing CVD over a 10-year time frame</a:t>
            </a:r>
          </a:p>
        </p:txBody>
      </p:sp>
      <p:pic>
        <p:nvPicPr>
          <p:cNvPr id="7" name="Picture 6">
            <a:extLst>
              <a:ext uri="{FF2B5EF4-FFF2-40B4-BE49-F238E27FC236}">
                <a16:creationId xmlns:a16="http://schemas.microsoft.com/office/drawing/2014/main" id="{4226FB72-1D32-F962-D3EF-C56FA218BC81}"/>
              </a:ext>
            </a:extLst>
          </p:cNvPr>
          <p:cNvPicPr>
            <a:picLocks noChangeAspect="1"/>
          </p:cNvPicPr>
          <p:nvPr/>
        </p:nvPicPr>
        <p:blipFill>
          <a:blip r:embed="rId2"/>
          <a:stretch>
            <a:fillRect/>
          </a:stretch>
        </p:blipFill>
        <p:spPr>
          <a:xfrm>
            <a:off x="3316485" y="2038057"/>
            <a:ext cx="2014121" cy="402824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30B33AA9-4F0D-A22F-E3A2-4DC95F2A4061}"/>
              </a:ext>
            </a:extLst>
          </p:cNvPr>
          <p:cNvSpPr/>
          <p:nvPr/>
        </p:nvSpPr>
        <p:spPr>
          <a:xfrm>
            <a:off x="6190352" y="1985303"/>
            <a:ext cx="5450663" cy="4117716"/>
          </a:xfrm>
          <a:prstGeom prst="rect">
            <a:avLst/>
          </a:prstGeom>
          <a:solidFill>
            <a:srgbClr val="FEEE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D68D1F25-34C6-54A9-EB6D-C58929728DF5}"/>
              </a:ext>
            </a:extLst>
          </p:cNvPr>
          <p:cNvSpPr/>
          <p:nvPr/>
        </p:nvSpPr>
        <p:spPr>
          <a:xfrm>
            <a:off x="6190352" y="1985302"/>
            <a:ext cx="2872341" cy="4097067"/>
          </a:xfrm>
          <a:prstGeom prst="rect">
            <a:avLst/>
          </a:prstGeom>
          <a:solidFill>
            <a:srgbClr val="FEEE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5BAA"/>
                </a:solidFill>
                <a:effectLst/>
                <a:uLnTx/>
                <a:uFillTx/>
                <a:latin typeface="Arial" panose="020B0604020202020204"/>
                <a:ea typeface="+mn-ea"/>
                <a:cs typeface="+mn-cs"/>
              </a:rPr>
              <a:t>QRISK-lifetime*</a:t>
            </a:r>
            <a:r>
              <a:rPr kumimoji="0" lang="en-GB" sz="2400" b="1" i="0" u="none" strike="noStrike" kern="0" cap="none" spc="0" normalizeH="0" baseline="30000" noProof="0" dirty="0">
                <a:ln>
                  <a:noFill/>
                </a:ln>
                <a:solidFill>
                  <a:srgbClr val="005BAA"/>
                </a:solidFill>
                <a:effectLst/>
                <a:uLnTx/>
                <a:uFillTx/>
                <a:latin typeface="Arial" panose="020B0604020202020204"/>
                <a:ea typeface="+mn-ea"/>
                <a:cs typeface="+mn-cs"/>
              </a:rPr>
              <a:t>2</a:t>
            </a:r>
            <a:r>
              <a:rPr kumimoji="0" lang="en-GB" sz="2400" b="0" i="0" u="none" strike="noStrike" kern="0" cap="none" spc="0" normalizeH="0" baseline="0" noProof="0" dirty="0">
                <a:ln>
                  <a:noFill/>
                </a:ln>
                <a:solidFill>
                  <a:srgbClr val="005BAA"/>
                </a:solidFill>
                <a:effectLst/>
                <a:uLnTx/>
                <a:uFillTx/>
                <a:latin typeface="Arial" panose="020B0604020202020204"/>
                <a:ea typeface="+mn-ea"/>
                <a:cs typeface="+mn-cs"/>
              </a:rPr>
              <a:t> </a:t>
            </a:r>
            <a:br>
              <a:rPr kumimoji="0" lang="en-GB" sz="1800" b="0" i="0" u="none" strike="noStrike" kern="0" cap="none" spc="0" normalizeH="0" baseline="0" noProof="0" dirty="0">
                <a:ln>
                  <a:noFill/>
                </a:ln>
                <a:solidFill>
                  <a:srgbClr val="E12185"/>
                </a:solidFill>
                <a:effectLst/>
                <a:uLnTx/>
                <a:uFillTx/>
                <a:latin typeface="Arial" panose="020B0604020202020204"/>
                <a:ea typeface="+mn-ea"/>
                <a:cs typeface="+mn-cs"/>
              </a:rPr>
            </a:br>
            <a:endParaRPr kumimoji="0" lang="en-GB" sz="1800" b="0" i="0" u="none" strike="noStrike" kern="0" cap="none" spc="0" normalizeH="0" baseline="0" noProof="0" dirty="0">
              <a:ln>
                <a:noFill/>
              </a:ln>
              <a:solidFill>
                <a:srgbClr val="E12185"/>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rPr>
              <a:t>Estimates an individual’s risk of getting CVD over their lifetime and compares it with their risk with good control of the following risk factors: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rPr>
              <a:t>smoking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rPr>
              <a:t>body mass index</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rPr>
              <a:t>cholesterol/HDL ratio</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5B6770"/>
                </a:solidFill>
                <a:effectLst/>
                <a:uLnTx/>
                <a:uFillTx/>
                <a:latin typeface="Arial" panose="020B0604020202020204"/>
                <a:ea typeface="+mn-ea"/>
                <a:cs typeface="+mn-cs"/>
              </a:rPr>
              <a:t>systolic blood pressure</a:t>
            </a:r>
          </a:p>
        </p:txBody>
      </p:sp>
      <p:pic>
        <p:nvPicPr>
          <p:cNvPr id="10" name="Picture 9">
            <a:extLst>
              <a:ext uri="{FF2B5EF4-FFF2-40B4-BE49-F238E27FC236}">
                <a16:creationId xmlns:a16="http://schemas.microsoft.com/office/drawing/2014/main" id="{9C334F1F-926F-A3BD-7A48-AB66D83DFDDE}"/>
              </a:ext>
            </a:extLst>
          </p:cNvPr>
          <p:cNvPicPr>
            <a:picLocks noChangeAspect="1"/>
          </p:cNvPicPr>
          <p:nvPr/>
        </p:nvPicPr>
        <p:blipFill>
          <a:blip r:embed="rId3"/>
          <a:stretch>
            <a:fillRect/>
          </a:stretch>
        </p:blipFill>
        <p:spPr>
          <a:xfrm>
            <a:off x="8915683" y="2038057"/>
            <a:ext cx="2564225" cy="3990046"/>
          </a:xfrm>
          <a:prstGeom prst="rect">
            <a:avLst/>
          </a:prstGeom>
        </p:spPr>
      </p:pic>
      <p:sp>
        <p:nvSpPr>
          <p:cNvPr id="11" name="Content Placeholder 1">
            <a:extLst>
              <a:ext uri="{FF2B5EF4-FFF2-40B4-BE49-F238E27FC236}">
                <a16:creationId xmlns:a16="http://schemas.microsoft.com/office/drawing/2014/main" id="{96619D3B-29B3-2020-497A-03FAC435598E}"/>
              </a:ext>
            </a:extLst>
          </p:cNvPr>
          <p:cNvSpPr txBox="1">
            <a:spLocks/>
          </p:cNvSpPr>
          <p:nvPr/>
        </p:nvSpPr>
        <p:spPr>
          <a:xfrm>
            <a:off x="446040" y="6039144"/>
            <a:ext cx="10714329" cy="637849"/>
          </a:xfrm>
          <a:prstGeom prst="rect">
            <a:avLst/>
          </a:prstGeom>
        </p:spPr>
        <p:txBody>
          <a:bodyPr vert="horz" wrap="square" lIns="72000" tIns="72000" rIns="72000" bIns="72000" rtlCol="0">
            <a:spAutoFit/>
          </a:bodyPr>
          <a:lstStyle>
            <a:lvl1pPr marL="0" indent="0" algn="l" defTabSz="914400" rtl="0" eaLnBrk="1" latinLnBrk="0" hangingPunct="1">
              <a:lnSpc>
                <a:spcPct val="90000"/>
              </a:lnSpc>
              <a:spcBef>
                <a:spcPts val="1200"/>
              </a:spcBef>
              <a:spcAft>
                <a:spcPts val="600"/>
              </a:spcAft>
              <a:buFont typeface="Arial" panose="020B0604020202020204" pitchFamily="34" charset="0"/>
              <a:buNone/>
              <a:defRPr sz="1600" b="0" kern="1200">
                <a:solidFill>
                  <a:schemeClr val="tx2"/>
                </a:solidFill>
                <a:latin typeface="+mn-lt"/>
                <a:ea typeface="+mn-ea"/>
                <a:cs typeface="+mn-cs"/>
              </a:defRPr>
            </a:lvl1pPr>
            <a:lvl2pPr marL="0" indent="0" algn="l" defTabSz="914400" rtl="0" eaLnBrk="1" latinLnBrk="0" hangingPunct="1">
              <a:lnSpc>
                <a:spcPct val="90000"/>
              </a:lnSpc>
              <a:spcBef>
                <a:spcPts val="600"/>
              </a:spcBef>
              <a:spcAft>
                <a:spcPts val="600"/>
              </a:spcAft>
              <a:buFont typeface="Arial" panose="020B0604020202020204" pitchFamily="34" charset="0"/>
              <a:buNone/>
              <a:defRPr sz="1200" kern="1200">
                <a:solidFill>
                  <a:schemeClr val="tx2"/>
                </a:solidFill>
                <a:latin typeface="+mn-lt"/>
                <a:ea typeface="+mn-ea"/>
                <a:cs typeface="+mn-cs"/>
              </a:defRPr>
            </a:lvl2pPr>
            <a:lvl3pPr marL="179388" indent="-179388" algn="l" defTabSz="914400" rtl="0" eaLnBrk="1" latinLnBrk="0" hangingPunct="1">
              <a:lnSpc>
                <a:spcPct val="90000"/>
              </a:lnSpc>
              <a:spcBef>
                <a:spcPts val="600"/>
              </a:spcBef>
              <a:spcAft>
                <a:spcPts val="600"/>
              </a:spcAft>
              <a:buClr>
                <a:schemeClr val="accent1"/>
              </a:buClr>
              <a:buFont typeface="Calibri" panose="020F0502020204030204" pitchFamily="34" charset="0"/>
              <a:buChar char="•"/>
              <a:defRPr sz="1200" kern="1200">
                <a:solidFill>
                  <a:schemeClr val="tx2"/>
                </a:solidFill>
                <a:latin typeface="+mn-lt"/>
                <a:ea typeface="+mn-ea"/>
                <a:cs typeface="+mn-cs"/>
              </a:defRPr>
            </a:lvl3pPr>
            <a:lvl4pPr marL="358775" indent="-179388" algn="l" defTabSz="914400" rtl="0" eaLnBrk="1" latinLnBrk="0" hangingPunct="1">
              <a:lnSpc>
                <a:spcPct val="90000"/>
              </a:lnSpc>
              <a:spcBef>
                <a:spcPts val="300"/>
              </a:spcBef>
              <a:spcAft>
                <a:spcPts val="300"/>
              </a:spcAft>
              <a:buClr>
                <a:schemeClr val="accent2"/>
              </a:buClr>
              <a:buFont typeface="Calibri" panose="020F0502020204030204" pitchFamily="34" charset="0"/>
              <a:buChar char="•"/>
              <a:defRPr sz="1200" kern="1200">
                <a:solidFill>
                  <a:schemeClr val="tx2"/>
                </a:solidFill>
                <a:latin typeface="+mn-lt"/>
                <a:ea typeface="+mn-ea"/>
                <a:cs typeface="+mn-cs"/>
              </a:defRPr>
            </a:lvl4pPr>
            <a:lvl5pPr marL="538163" indent="-179388" algn="l" defTabSz="914400" rtl="0" eaLnBrk="1" latinLnBrk="0" hangingPunct="1">
              <a:lnSpc>
                <a:spcPct val="90000"/>
              </a:lnSpc>
              <a:spcBef>
                <a:spcPts val="300"/>
              </a:spcBef>
              <a:spcAft>
                <a:spcPts val="300"/>
              </a:spcAft>
              <a:buClr>
                <a:schemeClr val="accent3"/>
              </a:buClr>
              <a:buFont typeface="Calibri" panose="020F050202020403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marR="0" lvl="2" indent="-179388" algn="l" defTabSz="914400" rtl="0" eaLnBrk="1" fontAlgn="auto" latinLnBrk="0" hangingPunct="1">
              <a:lnSpc>
                <a:spcPct val="100000"/>
              </a:lnSpc>
              <a:spcBef>
                <a:spcPts val="600"/>
              </a:spcBef>
              <a:spcAft>
                <a:spcPts val="600"/>
              </a:spcAft>
              <a:buClr>
                <a:srgbClr val="005BAA"/>
              </a:buClr>
              <a:buSzTx/>
              <a:buFont typeface="Calibri" panose="020F0502020204030204" pitchFamily="34" charset="0"/>
              <a:buChar char="•"/>
              <a:tabLst/>
              <a:defRPr/>
            </a:pPr>
            <a:r>
              <a:rPr kumimoji="0" lang="en-GB" sz="1600" b="0" i="0" u="none" strike="noStrike" kern="1200" cap="none" spc="0" normalizeH="0" baseline="0" noProof="0" dirty="0">
                <a:ln>
                  <a:noFill/>
                </a:ln>
                <a:solidFill>
                  <a:srgbClr val="5B6770"/>
                </a:solidFill>
                <a:effectLst/>
                <a:uLnTx/>
                <a:uFillTx/>
                <a:latin typeface="Arial" panose="020B0604020202020204"/>
                <a:ea typeface="+mn-ea"/>
                <a:cs typeface="+mn-cs"/>
              </a:rPr>
              <a:t>CV risk is underestimated in those with BMI &gt;40 kg/m</a:t>
            </a:r>
            <a:r>
              <a:rPr kumimoji="0" lang="en-GB" sz="1600" b="0" i="0" u="none" strike="noStrike" kern="1200" cap="none" spc="0" normalizeH="0" baseline="30000" noProof="0" dirty="0">
                <a:ln>
                  <a:noFill/>
                </a:ln>
                <a:solidFill>
                  <a:srgbClr val="5B6770"/>
                </a:solidFill>
                <a:effectLst/>
                <a:uLnTx/>
                <a:uFillTx/>
                <a:latin typeface="Arial" panose="020B0604020202020204"/>
                <a:ea typeface="+mn-ea"/>
                <a:cs typeface="+mn-cs"/>
              </a:rPr>
              <a:t>2</a:t>
            </a:r>
            <a:r>
              <a:rPr kumimoji="0" lang="en-GB" sz="1600" b="0" i="0" u="none" strike="noStrike" kern="1200" cap="none" spc="0" normalizeH="0" baseline="0" noProof="0" dirty="0">
                <a:ln>
                  <a:noFill/>
                </a:ln>
                <a:solidFill>
                  <a:srgbClr val="5B6770"/>
                </a:solidFill>
                <a:effectLst/>
                <a:uLnTx/>
                <a:uFillTx/>
                <a:latin typeface="Arial" panose="020B0604020202020204"/>
                <a:ea typeface="+mn-ea"/>
                <a:cs typeface="+mn-cs"/>
              </a:rPr>
              <a:t>, </a:t>
            </a:r>
            <a:r>
              <a:rPr kumimoji="0" lang="en-GB" sz="1600" b="0" i="0" u="none" strike="noStrike" kern="1200" cap="none" spc="0" normalizeH="0" baseline="0" noProof="0" dirty="0" err="1">
                <a:ln>
                  <a:noFill/>
                </a:ln>
                <a:solidFill>
                  <a:srgbClr val="5B6770"/>
                </a:solidFill>
                <a:effectLst/>
                <a:uLnTx/>
                <a:uFillTx/>
                <a:latin typeface="Arial" panose="020B0604020202020204"/>
                <a:ea typeface="+mn-ea"/>
                <a:cs typeface="+mn-cs"/>
              </a:rPr>
              <a:t>hypertriglyceridaemia</a:t>
            </a:r>
            <a:r>
              <a:rPr kumimoji="0" lang="en-GB" sz="1600" b="0" i="0" u="none" strike="noStrike" kern="1200" cap="none" spc="0" normalizeH="0" baseline="0" noProof="0" dirty="0">
                <a:ln>
                  <a:noFill/>
                </a:ln>
                <a:solidFill>
                  <a:srgbClr val="5B6770"/>
                </a:solidFill>
                <a:effectLst/>
                <a:uLnTx/>
                <a:uFillTx/>
                <a:latin typeface="Arial" panose="020B0604020202020204"/>
                <a:ea typeface="+mn-ea"/>
                <a:cs typeface="+mn-cs"/>
              </a:rPr>
              <a:t> (fasting triglyceride 4.5–9.9 mmol/L) and recent risk factor change (e.g. quit smoking, blood pressure or lipid treatment)</a:t>
            </a:r>
            <a:r>
              <a:rPr kumimoji="0" lang="en-GB" sz="1600" b="0" i="0" u="none" strike="noStrike" kern="1200" cap="none" spc="0" normalizeH="0" baseline="30000" noProof="0" dirty="0">
                <a:ln>
                  <a:noFill/>
                </a:ln>
                <a:solidFill>
                  <a:srgbClr val="5B6770"/>
                </a:solidFill>
                <a:effectLst/>
                <a:uLnTx/>
                <a:uFillTx/>
                <a:latin typeface="Arial" panose="020B0604020202020204"/>
                <a:ea typeface="+mn-ea"/>
                <a:cs typeface="+mn-cs"/>
              </a:rPr>
              <a:t>3</a:t>
            </a:r>
            <a:endParaRPr kumimoji="0" lang="en-GB" sz="1600" b="0" i="0" u="none" strike="noStrike" kern="1200" cap="none" spc="0" normalizeH="0" baseline="0" noProof="0" dirty="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3925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F921833-EB15-FD1D-BA19-5BA6D50F314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9" name="Straight Connector 8">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3" name="Rectangle 12">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5" name="Straight Connector 14">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E56DE53-4FE5-BA85-B8A7-3F5FE10C46FD}"/>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5400" b="1" cap="all">
                <a:solidFill>
                  <a:srgbClr val="FFFFFF"/>
                </a:solidFill>
              </a:rPr>
              <a:t>Please join</a:t>
            </a:r>
          </a:p>
        </p:txBody>
      </p:sp>
      <p:pic>
        <p:nvPicPr>
          <p:cNvPr id="5" name="Content Placeholder 4" descr="A qr code with a black and white background&#10;&#10;AI-generated content may be incorrect.">
            <a:extLst>
              <a:ext uri="{FF2B5EF4-FFF2-40B4-BE49-F238E27FC236}">
                <a16:creationId xmlns:a16="http://schemas.microsoft.com/office/drawing/2014/main" id="{982C9518-63E1-37BA-98EC-215FCB2AA4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86" b="12982"/>
          <a:stretch>
            <a:fillRect/>
          </a:stretch>
        </p:blipFill>
        <p:spPr>
          <a:xfrm>
            <a:off x="872064" y="857675"/>
            <a:ext cx="6045576" cy="5140669"/>
          </a:xfrm>
          <a:prstGeom prst="rect">
            <a:avLst/>
          </a:prstGeom>
        </p:spPr>
      </p:pic>
    </p:spTree>
    <p:extLst>
      <p:ext uri="{BB962C8B-B14F-4D97-AF65-F5344CB8AC3E}">
        <p14:creationId xmlns:p14="http://schemas.microsoft.com/office/powerpoint/2010/main" val="1782127543"/>
      </p:ext>
    </p:extLst>
  </p:cSld>
  <p:clrMapOvr>
    <a:masterClrMapping/>
  </p:clrMapOvr>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456</TotalTime>
  <Words>4261</Words>
  <Application>Microsoft Office PowerPoint</Application>
  <PresentationFormat>Widescreen</PresentationFormat>
  <Paragraphs>451</Paragraphs>
  <Slides>41</Slides>
  <Notes>23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Arial</vt:lpstr>
      <vt:lpstr>Calibri</vt:lpstr>
      <vt:lpstr>Corbel</vt:lpstr>
      <vt:lpstr>Gelasio</vt:lpstr>
      <vt:lpstr>Gelasio Semi Bold</vt:lpstr>
      <vt:lpstr>Trebuchet MS</vt:lpstr>
      <vt:lpstr>Wingdings</vt:lpstr>
      <vt:lpstr>Basis</vt:lpstr>
      <vt:lpstr>CVD Prevention – A focus on lipid management </vt:lpstr>
      <vt:lpstr>What is ASCVD?</vt:lpstr>
      <vt:lpstr>PowerPoint Presentation</vt:lpstr>
      <vt:lpstr>Interpretation of lipids </vt:lpstr>
      <vt:lpstr>Secondary causes of hyperlipidaemia </vt:lpstr>
      <vt:lpstr>Future Focus  Taking a holistic approach </vt:lpstr>
      <vt:lpstr>Primary Prevention</vt:lpstr>
      <vt:lpstr>What tools exist for calculating CV risk?</vt:lpstr>
      <vt:lpstr>Please join</vt:lpstr>
      <vt:lpstr>Calculate your QRISK3 vs QRISK Lifetime</vt:lpstr>
      <vt:lpstr>Hidden risk factors not in QRISK3</vt:lpstr>
      <vt:lpstr>Considerations in females</vt:lpstr>
      <vt:lpstr>Targets for LDL-C</vt:lpstr>
      <vt:lpstr>Reduction of LDL-C levels below 1.8mmol/L are associated with plaque regression and a reduction in atheroma volume  </vt:lpstr>
      <vt:lpstr>Secondary  Prevention</vt:lpstr>
      <vt:lpstr>Mechanism of action</vt:lpstr>
      <vt:lpstr>PowerPoint Presentation</vt:lpstr>
      <vt:lpstr>PowerPoint Presentation</vt:lpstr>
      <vt:lpstr>Monitoring </vt:lpstr>
      <vt:lpstr>PowerPoint Presentation</vt:lpstr>
      <vt:lpstr> </vt:lpstr>
      <vt:lpstr>PowerPoint Presentation</vt:lpstr>
      <vt:lpstr>Lipid lowering therapy in CKD</vt:lpstr>
      <vt:lpstr>Lipid lowering therapy in the elderly</vt:lpstr>
      <vt:lpstr>Landmark clinical trials</vt:lpstr>
      <vt:lpstr>QoF </vt:lpstr>
      <vt:lpstr>Who to target with lipid lowering therapy?</vt:lpstr>
      <vt:lpstr>Case studies </vt:lpstr>
      <vt:lpstr>Please join</vt:lpstr>
      <vt:lpstr>Case Study 1</vt:lpstr>
      <vt:lpstr>Myth busting </vt:lpstr>
      <vt:lpstr>Linked guidelines </vt:lpstr>
      <vt:lpstr>Case Study 2</vt:lpstr>
      <vt:lpstr>Myth busting </vt:lpstr>
      <vt:lpstr>Linked Information </vt:lpstr>
      <vt:lpstr>Case Study 3</vt:lpstr>
      <vt:lpstr>Linked information </vt:lpstr>
      <vt:lpstr>Case Study 4</vt:lpstr>
      <vt:lpstr>Linked information </vt:lpstr>
      <vt:lpstr>Case Study 5</vt:lpstr>
      <vt:lpstr>Linked information </vt:lpstr>
    </vt:vector>
  </TitlesOfParts>
  <Company>UHCW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Duggal Niharika (RKB) Senior Pharmacist  Cardiology</dc:creator>
  <cp:lastModifiedBy>PAYNE, Rosalyne (COVENTRY &amp; RUGBY GP ALLIANCE LIMITED)</cp:lastModifiedBy>
  <cp:revision>2</cp:revision>
  <dcterms:created xsi:type="dcterms:W3CDTF">2025-11-10T20:00:10Z</dcterms:created>
  <dcterms:modified xsi:type="dcterms:W3CDTF">2025-11-25T19:06:25Z</dcterms:modified>
</cp:coreProperties>
</file>