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11" r:id="rId3"/>
    <p:sldId id="312" r:id="rId4"/>
    <p:sldId id="306" r:id="rId5"/>
    <p:sldId id="308" r:id="rId6"/>
    <p:sldId id="318" r:id="rId7"/>
    <p:sldId id="320" r:id="rId8"/>
    <p:sldId id="310" r:id="rId9"/>
    <p:sldId id="288" r:id="rId10"/>
    <p:sldId id="317" r:id="rId11"/>
    <p:sldId id="289" r:id="rId12"/>
    <p:sldId id="314" r:id="rId13"/>
    <p:sldId id="315"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F14BA-8F56-4F3D-818E-0FEE6FE382F0}" v="63" dt="2025-11-24T11:16:24.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7D53-620F-92FE-D982-82062B73AD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3FE7FB-875A-A84E-C42D-4D81F3385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91BCE0-9E1A-A50E-3022-943B7317C643}"/>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2B937F38-24C7-5473-B92E-650D8E261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86E77-D397-3407-0F04-957E4C41B91C}"/>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51254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BE96-3F31-1355-21E1-18B02916B9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6D3EC-2E23-7CF1-835D-6DAE5A656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3ABE3-E5CF-34D5-3C4D-494D78582958}"/>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E3B0D29F-8610-3C35-A781-01AA6B9E5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4C3EB-9B50-AD87-4E20-9BBA3CE734FA}"/>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395835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8D0F0-1E3C-26B2-7DA5-1C93EAAC6B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5DE499-627F-793E-7E20-A82BAE216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961613-2D55-9BF6-06D9-729A42162F9C}"/>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D8476984-160A-0BA9-1208-F0232BB49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DC035-47EF-4368-7B87-7C872992FF3A}"/>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96927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5A9A-E67F-C52E-0E40-5E9E71BB8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4EC2D9-415B-A69F-B71D-C57AF1AA6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BD710-2AE8-41C2-7C0E-89695E2AB9A0}"/>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18CF3999-49DB-0821-BCB7-9AA715D37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0A258D-3834-1521-5589-6A03B20C345E}"/>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11006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1EB0-7383-D8C2-0AFE-F2F7658EC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CE39F5-F302-F926-7E07-711DF9A22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F7DFF2-CBA7-1A13-6402-4A91CAEAA500}"/>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830C6A8E-9BAC-E700-39EC-356228308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34822-89EE-9BC2-A1DB-FF53BE1D42CB}"/>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226117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79A4-49E9-9C35-2F45-4B2D119BD9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7605FF-E02A-C704-3AC2-1F4832EE0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7E9F93-77C0-6674-6A42-FC643B006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8A17B2-2515-A3D7-7ECE-305BD45E76F8}"/>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6" name="Footer Placeholder 5">
            <a:extLst>
              <a:ext uri="{FF2B5EF4-FFF2-40B4-BE49-F238E27FC236}">
                <a16:creationId xmlns:a16="http://schemas.microsoft.com/office/drawing/2014/main" id="{F9FD6B56-8B12-2EED-433C-FF0F7B1969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BE33E-D288-F2A9-6E83-24FCCF4B1AD0}"/>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80549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8BDB-768A-5F3F-702F-E6DF13CF2E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520FF0-E077-AD0E-23B8-C6A639D89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6A9A0-4069-DDEB-7BE2-52E9E0511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AA8448-943D-90D6-EC90-EAF2764EE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8D483-1D2A-610B-0401-5587AB7C3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7D7BD6-9B7C-8CFE-C64D-AA406C505593}"/>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8" name="Footer Placeholder 7">
            <a:extLst>
              <a:ext uri="{FF2B5EF4-FFF2-40B4-BE49-F238E27FC236}">
                <a16:creationId xmlns:a16="http://schemas.microsoft.com/office/drawing/2014/main" id="{FCDDA5E1-6D75-9D70-5438-04837169E4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48708F-FF0D-6C84-5710-C6F6F2AA4162}"/>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76433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B168-E784-D1D4-A882-D750CE9EF5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B4087A-4DAD-8635-E2D8-D6CC6A1B213C}"/>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4" name="Footer Placeholder 3">
            <a:extLst>
              <a:ext uri="{FF2B5EF4-FFF2-40B4-BE49-F238E27FC236}">
                <a16:creationId xmlns:a16="http://schemas.microsoft.com/office/drawing/2014/main" id="{E4E139E3-DB47-FF43-DCA6-3FD212E6C5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F283B8-9903-4B89-3058-2E2D722671EF}"/>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241504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434AC-9647-66CE-ACB0-A6EA14941A03}"/>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3" name="Footer Placeholder 2">
            <a:extLst>
              <a:ext uri="{FF2B5EF4-FFF2-40B4-BE49-F238E27FC236}">
                <a16:creationId xmlns:a16="http://schemas.microsoft.com/office/drawing/2014/main" id="{8DAEF97A-B2E8-B8C5-9F87-EAB2E1F449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C2480B-911C-0E7A-F712-0DB006610A05}"/>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370872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2B83-4C6D-CD47-D8A9-B680621C6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2F0C93-477B-C5B6-29E5-239488428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5D88B6-76FE-EDE8-08D7-EEBD0BD9B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D2E3E-0055-B3A7-0E9C-D94FEC874EB1}"/>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6" name="Footer Placeholder 5">
            <a:extLst>
              <a:ext uri="{FF2B5EF4-FFF2-40B4-BE49-F238E27FC236}">
                <a16:creationId xmlns:a16="http://schemas.microsoft.com/office/drawing/2014/main" id="{D5816A9C-BC51-E208-EF53-CD8BE24AF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F08DF2-0052-D5FE-0C46-28853CD382A7}"/>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63660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A182-D83E-E117-5949-E876CD9FF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07CC48-3E7C-69DF-776E-C939BFE62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CEAA8C-284E-6666-3D60-E0C29EFA7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4E09A-E8FE-885D-A601-E00BFC2E0D3C}"/>
              </a:ext>
            </a:extLst>
          </p:cNvPr>
          <p:cNvSpPr>
            <a:spLocks noGrp="1"/>
          </p:cNvSpPr>
          <p:nvPr>
            <p:ph type="dt" sz="half" idx="10"/>
          </p:nvPr>
        </p:nvSpPr>
        <p:spPr/>
        <p:txBody>
          <a:bodyPr/>
          <a:lstStyle/>
          <a:p>
            <a:fld id="{4E261A80-C1B9-4740-A36F-67D772FC3D97}" type="datetimeFigureOut">
              <a:rPr lang="en-GB" smtClean="0"/>
              <a:t>24/11/2025</a:t>
            </a:fld>
            <a:endParaRPr lang="en-GB"/>
          </a:p>
        </p:txBody>
      </p:sp>
      <p:sp>
        <p:nvSpPr>
          <p:cNvPr id="6" name="Footer Placeholder 5">
            <a:extLst>
              <a:ext uri="{FF2B5EF4-FFF2-40B4-BE49-F238E27FC236}">
                <a16:creationId xmlns:a16="http://schemas.microsoft.com/office/drawing/2014/main" id="{77E4A1BA-98A3-DD20-25E6-D68393E7F3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48FEF9-A538-1DED-54D1-D6B887900BBC}"/>
              </a:ext>
            </a:extLst>
          </p:cNvPr>
          <p:cNvSpPr>
            <a:spLocks noGrp="1"/>
          </p:cNvSpPr>
          <p:nvPr>
            <p:ph type="sldNum" sz="quarter" idx="12"/>
          </p:nvPr>
        </p:nvSpPr>
        <p:spPr/>
        <p:txBody>
          <a:bodyPr/>
          <a:lstStyle/>
          <a:p>
            <a:fld id="{BCDE7572-A4EF-42FD-9057-9DFE9C02351E}" type="slidenum">
              <a:rPr lang="en-GB" smtClean="0"/>
              <a:t>‹#›</a:t>
            </a:fld>
            <a:endParaRPr lang="en-GB"/>
          </a:p>
        </p:txBody>
      </p:sp>
    </p:spTree>
    <p:extLst>
      <p:ext uri="{BB962C8B-B14F-4D97-AF65-F5344CB8AC3E}">
        <p14:creationId xmlns:p14="http://schemas.microsoft.com/office/powerpoint/2010/main" val="100178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AF4CE-D118-11EC-2593-BA4FC27E8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EFE902-4F59-FBC4-26A7-2D561CDBD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E248C-7AD9-5A3A-31F0-C33FE1D32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261A80-C1B9-4740-A36F-67D772FC3D97}" type="datetimeFigureOut">
              <a:rPr lang="en-GB" smtClean="0"/>
              <a:t>24/11/2025</a:t>
            </a:fld>
            <a:endParaRPr lang="en-GB"/>
          </a:p>
        </p:txBody>
      </p:sp>
      <p:sp>
        <p:nvSpPr>
          <p:cNvPr id="5" name="Footer Placeholder 4">
            <a:extLst>
              <a:ext uri="{FF2B5EF4-FFF2-40B4-BE49-F238E27FC236}">
                <a16:creationId xmlns:a16="http://schemas.microsoft.com/office/drawing/2014/main" id="{25622BB7-72A3-07F4-446C-8F52478CF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50C10F-9C64-5016-F20D-1AB04575B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DE7572-A4EF-42FD-9057-9DFE9C02351E}" type="slidenum">
              <a:rPr lang="en-GB" smtClean="0"/>
              <a:t>‹#›</a:t>
            </a:fld>
            <a:endParaRPr lang="en-GB"/>
          </a:p>
        </p:txBody>
      </p:sp>
    </p:spTree>
    <p:extLst>
      <p:ext uri="{BB962C8B-B14F-4D97-AF65-F5344CB8AC3E}">
        <p14:creationId xmlns:p14="http://schemas.microsoft.com/office/powerpoint/2010/main" val="1901075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da.uk.com/" TargetMode="External"/><Relationship Id="rId3" Type="http://schemas.openxmlformats.org/officeDocument/2006/relationships/hyperlink" Target="https://www.food.gov.uk/business-guidance/the-eatwell-guide-and-resources" TargetMode="External"/><Relationship Id="rId7" Type="http://schemas.openxmlformats.org/officeDocument/2006/relationships/hyperlink" Target="https://www.bda.uk.com/specialist-groups-and-branches/first-contact-dietitians-specialist-group/evidence-from-practice/cvd/dietetic-input-in-primary-care-decrease-risk-cvd.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pubmed.ncbi.nlm.nih.gov/32428300/" TargetMode="External"/><Relationship Id="rId5" Type="http://schemas.openxmlformats.org/officeDocument/2006/relationships/hyperlink" Target="https://www.nice.org.uk/guidance/ng238" TargetMode="External"/><Relationship Id="rId4" Type="http://schemas.openxmlformats.org/officeDocument/2006/relationships/hyperlink" Target="https://eatforum.org/eat-lancet-commission/the-planetary-health-diet-and-you/" TargetMode="External"/><Relationship Id="rId9" Type="http://schemas.openxmlformats.org/officeDocument/2006/relationships/hyperlink" Target="https://www.bhf.org.uk/informationsupport/support/healthy-living/healthy-eating/recipe-fin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meter.com/app/presentation/alsycm8iaybkxyheedyy3znxxjd1hira/edit?seriesId=alsycm8iaybkxyheedyy3znxxjd1hira&amp;question=q48vhr1eszyv"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endParaRPr lang="en-GB"/>
          </a:p>
        </p:txBody>
      </p:sp>
      <p:sp>
        <p:nvSpPr>
          <p:cNvPr id="3" name="Subtitle 2"/>
          <p:cNvSpPr txBox="1">
            <a:spLocks noGrp="1"/>
          </p:cNvSpPr>
          <p:nvPr>
            <p:ph type="subTitle" idx="1"/>
          </p:nvPr>
        </p:nvSpPr>
        <p:spPr/>
        <p:txBody>
          <a:bodyPr/>
          <a:lstStyle/>
          <a:p>
            <a:endParaRPr lang="en-GB"/>
          </a:p>
        </p:txBody>
      </p:sp>
      <p:pic>
        <p:nvPicPr>
          <p:cNvPr id="4" name="Picture 4"/>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5" name="TextBox 5"/>
          <p:cNvSpPr txBox="1"/>
          <p:nvPr/>
        </p:nvSpPr>
        <p:spPr>
          <a:xfrm>
            <a:off x="446567" y="2381694"/>
            <a:ext cx="6273257" cy="390876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3600" b="1" dirty="0">
                <a:latin typeface="Arial" panose="020B0604020202020204" pitchFamily="34" charset="0"/>
                <a:ea typeface="Source Sans Pro" panose="020B0503030403020204" pitchFamily="34" charset="0"/>
                <a:cs typeface="Arial" panose="020B0604020202020204" pitchFamily="34" charset="0"/>
              </a:rPr>
              <a:t>What do we mean by brief dietary advice &amp; healthy lifestyles in CVD prevention?</a:t>
            </a:r>
          </a:p>
          <a:p>
            <a:pPr lvl="0">
              <a:defRPr sz="1800" b="0" i="0" u="none" strike="noStrike" kern="0" cap="none" spc="0" baseline="0">
                <a:solidFill>
                  <a:srgbClr val="000000"/>
                </a:solidFill>
                <a:uFillTx/>
              </a:defRPr>
            </a:pPr>
            <a:endParaRPr lang="en-GB" sz="3600" b="1" i="0" u="none" strike="noStrike" kern="1200" cap="none" spc="0" baseline="0" dirty="0">
              <a:solidFill>
                <a:srgbClr val="FFFFFF"/>
              </a:solidFill>
              <a:uFillTx/>
              <a:latin typeface="Source Sans Pro" panose="020B0503030403020204" pitchFamily="34" charset="0"/>
              <a:ea typeface="Source Sans Pro" panose="020B0503030403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0" cap="none" spc="0" baseline="0" dirty="0">
                <a:solidFill>
                  <a:srgbClr val="FFFFFF"/>
                </a:solidFill>
                <a:uFillTx/>
                <a:latin typeface="Source Sans Pro" pitchFamily="34"/>
              </a:rPr>
              <a:t>Kelly Slater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kern="0" dirty="0">
                <a:solidFill>
                  <a:srgbClr val="FFFFFF"/>
                </a:solidFill>
                <a:latin typeface="Source Sans Pro" pitchFamily="34"/>
              </a:rPr>
              <a:t>Dietitian Ambassador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kern="0" dirty="0">
                <a:solidFill>
                  <a:srgbClr val="FFFFFF"/>
                </a:solidFill>
                <a:latin typeface="Source Sans Pro" pitchFamily="34"/>
              </a:rPr>
              <a:t>Specialist Senior Dietitian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BAE0B-3F71-DAE9-0A10-73E85418238F}"/>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66B16B49-394D-B91F-8395-34708A6782AF}"/>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ECFA1DF9-00FE-BED4-EBF4-C4D350A75A7B}"/>
              </a:ext>
            </a:extLst>
          </p:cNvPr>
          <p:cNvSpPr txBox="1"/>
          <p:nvPr/>
        </p:nvSpPr>
        <p:spPr>
          <a:xfrm>
            <a:off x="317497" y="581028"/>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Does dietary changes prevent CVD risk</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EA29BE-D64A-96AD-17F7-81B0B6533887}"/>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E84E7998-222C-AB4D-107D-36C50B6B9C2F}"/>
              </a:ext>
            </a:extLst>
          </p:cNvPr>
          <p:cNvSpPr txBox="1"/>
          <p:nvPr/>
        </p:nvSpPr>
        <p:spPr>
          <a:xfrm>
            <a:off x="431797" y="1849657"/>
            <a:ext cx="11328406" cy="4093428"/>
          </a:xfrm>
          <a:prstGeom prst="rect">
            <a:avLst/>
          </a:prstGeom>
          <a:noFill/>
          <a:ln cap="flat">
            <a:noFill/>
          </a:ln>
        </p:spPr>
        <p:txBody>
          <a:bodyPr vert="horz" wrap="square" lIns="91440" tIns="45720" rIns="91440" bIns="45720" anchor="t" anchorCtr="0" compatLnSpc="1">
            <a:spAutoFit/>
          </a:bodyPr>
          <a:lstStyle/>
          <a:p>
            <a:r>
              <a:rPr lang="en-GB" sz="2400" b="1" dirty="0">
                <a:latin typeface="Arial" panose="020B0604020202020204" pitchFamily="34" charset="0"/>
                <a:cs typeface="Arial" panose="020B0604020202020204" pitchFamily="34" charset="0"/>
              </a:rPr>
              <a:t>Yes! Lots of evidence to show this </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Example in primary care:</a:t>
            </a:r>
          </a:p>
          <a:p>
            <a:r>
              <a:rPr lang="en-GB" sz="2400" dirty="0">
                <a:latin typeface="Arial" panose="020B0604020202020204" pitchFamily="34" charset="0"/>
                <a:cs typeface="Arial" panose="020B0604020202020204" pitchFamily="34" charset="0"/>
              </a:rPr>
              <a:t>Dietetic Input in Primary Care can Decrease Risk of CVD: Hypercholesterolemia Patient Audit 2024 ⁵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Diet and lifestyle can have a significant impact on this, although this is not the only factor. This audit demonstrated that more than 54% of patients had a significant improvement in patients’ total cholesterol after seeing a first contact dietitian in primary care and 18% stabilised their total cholesterol levels.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extLst>
      <p:ext uri="{BB962C8B-B14F-4D97-AF65-F5344CB8AC3E}">
        <p14:creationId xmlns:p14="http://schemas.microsoft.com/office/powerpoint/2010/main" val="59035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p:cNvPicPr>
            <a:picLocks noGrp="1" noChangeAspect="1"/>
          </p:cNvPicPr>
          <p:nvPr>
            <p:ph idx="1"/>
          </p:nvPr>
        </p:nvPicPr>
        <p:blipFill rotWithShape="1">
          <a:blip r:embed="rId2"/>
          <a:srcRect b="77109"/>
          <a:stretch/>
        </p:blipFill>
        <p:spPr>
          <a:xfrm>
            <a:off x="4" y="-65900"/>
            <a:ext cx="12191996" cy="1584947"/>
          </a:xfrm>
        </p:spPr>
      </p:pic>
      <p:sp>
        <p:nvSpPr>
          <p:cNvPr id="4" name="TextBox 2"/>
          <p:cNvSpPr txBox="1"/>
          <p:nvPr/>
        </p:nvSpPr>
        <p:spPr>
          <a:xfrm>
            <a:off x="318977" y="411051"/>
            <a:ext cx="8447518"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Barriers of communicating the facts to patients</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p:cNvSpPr txBox="1"/>
          <p:nvPr/>
        </p:nvSpPr>
        <p:spPr>
          <a:xfrm>
            <a:off x="431797" y="1849657"/>
            <a:ext cx="11328406" cy="409342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i="0" u="none" strike="noStrike" kern="1200" cap="none" spc="0" baseline="0" dirty="0">
                <a:solidFill>
                  <a:srgbClr val="000000"/>
                </a:solidFill>
                <a:uFillTx/>
                <a:latin typeface="Arial" panose="020B0604020202020204" pitchFamily="34" charset="0"/>
                <a:cs typeface="Arial" panose="020B0604020202020204" pitchFamily="34" charset="0"/>
              </a:rPr>
              <a:t>Barriers </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Lack of time</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Information overload &amp; complex scientific language</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Personal expectations</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Cultural beliefs </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i="0" u="none" strike="noStrike" kern="1200" cap="none" spc="0" baseline="0" dirty="0">
                <a:solidFill>
                  <a:srgbClr val="000000"/>
                </a:solidFill>
                <a:uFillTx/>
                <a:latin typeface="Arial" panose="020B0604020202020204" pitchFamily="34" charset="0"/>
                <a:cs typeface="Arial" panose="020B0604020202020204" pitchFamily="34" charset="0"/>
              </a:rPr>
              <a:t>Social media influence </a:t>
            </a:r>
          </a:p>
          <a:p>
            <a:pPr marL="457200" indent="-457200">
              <a:buFont typeface="Arial" panose="020B0604020202020204" pitchFamily="34" charset="0"/>
              <a:buChar char="•"/>
              <a:defRPr sz="1800" b="0" i="0" u="none" strike="noStrike" kern="0" cap="none" spc="0" baseline="0">
                <a:solidFill>
                  <a:srgbClr val="000000"/>
                </a:solidFill>
                <a:uFillTx/>
              </a:defRPr>
            </a:pPr>
            <a:r>
              <a:rPr lang="en-US" sz="2400" dirty="0">
                <a:latin typeface="Arial" panose="020B0604020202020204" pitchFamily="34" charset="0"/>
                <a:cs typeface="Arial" panose="020B0604020202020204" pitchFamily="34" charset="0"/>
              </a:rPr>
              <a:t>The public and social media, tend to be all or nothing on food trends</a:t>
            </a:r>
            <a:endParaRPr lang="en-GB" sz="240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dirty="0">
              <a:solidFill>
                <a:srgbClr val="000000"/>
              </a:solidFill>
              <a:latin typeface="Arial" panose="020B0604020202020204" pitchFamily="34" charset="0"/>
              <a:cs typeface="Arial" panose="020B0604020202020204" pitchFamily="34" charset="0"/>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400" i="0" u="none" strike="noStrike" kern="1200" cap="none" spc="0" baseline="0" dirty="0">
                <a:solidFill>
                  <a:srgbClr val="000000"/>
                </a:solidFill>
                <a:uFillTx/>
                <a:latin typeface="Arial" panose="020B0604020202020204" pitchFamily="34" charset="0"/>
                <a:cs typeface="Arial" panose="020B0604020202020204" pitchFamily="34" charset="0"/>
              </a:rPr>
              <a:t>Change takes time: don’t expect immediate shifts in behaviour or perspective. </a:t>
            </a:r>
            <a:r>
              <a:rPr lang="en-GB" sz="2400" dirty="0">
                <a:solidFill>
                  <a:srgbClr val="000000"/>
                </a:solidFill>
                <a:latin typeface="Arial" panose="020B0604020202020204" pitchFamily="34" charset="0"/>
                <a:cs typeface="Arial" panose="020B0604020202020204" pitchFamily="34" charset="0"/>
              </a:rPr>
              <a:t>Revisiting the topic many times with patience is often needed. </a:t>
            </a:r>
            <a:endParaRPr lang="en-GB" sz="2400" i="0" u="none" strike="noStrike" kern="1200" cap="none" spc="0" baseline="0" dirty="0">
              <a:solidFill>
                <a:schemeClr val="bg1">
                  <a:lumMod val="65000"/>
                </a:schemeClr>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D344-5818-2FBE-9743-E3535F41CCA6}"/>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16EDB01D-B0C8-3961-EDBD-99E4F366467E}"/>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C9FA4F1B-B496-3B67-69A4-76F431AE55D7}"/>
              </a:ext>
            </a:extLst>
          </p:cNvPr>
          <p:cNvSpPr txBox="1"/>
          <p:nvPr/>
        </p:nvSpPr>
        <p:spPr>
          <a:xfrm>
            <a:off x="431797" y="170121"/>
            <a:ext cx="8334698" cy="1077218"/>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3200" b="1" dirty="0">
                <a:latin typeface="Arial" panose="020B0604020202020204" pitchFamily="34" charset="0"/>
                <a:cs typeface="Arial" panose="020B0604020202020204" pitchFamily="34" charset="0"/>
              </a:rPr>
              <a:t>Communicating with patients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dirty="0">
              <a:uFillTx/>
              <a:latin typeface="Source Sans Pro" pitchFamily="34"/>
            </a:endParaRPr>
          </a:p>
        </p:txBody>
      </p:sp>
      <p:sp>
        <p:nvSpPr>
          <p:cNvPr id="5" name="TextBox 4">
            <a:extLst>
              <a:ext uri="{FF2B5EF4-FFF2-40B4-BE49-F238E27FC236}">
                <a16:creationId xmlns:a16="http://schemas.microsoft.com/office/drawing/2014/main" id="{91C51747-37A9-7A3D-8020-F11ED821877D}"/>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265B384D-A408-D53D-5B84-8C22B5D04C1B}"/>
              </a:ext>
            </a:extLst>
          </p:cNvPr>
          <p:cNvSpPr txBox="1"/>
          <p:nvPr/>
        </p:nvSpPr>
        <p:spPr>
          <a:xfrm>
            <a:off x="350874" y="1519047"/>
            <a:ext cx="11409329" cy="4093428"/>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First listen to the patient’s understanding of nutrition and health.</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Move away from labelling ‘bad’ foods, fear-based, restrictive messaging. Instead, highlight variety, quality and enjoyment within evidence-based guidelines. </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dirty="0">
              <a:solidFill>
                <a:srgbClr val="000000"/>
              </a:solidFill>
              <a:latin typeface="Arial" panose="020B0604020202020204" pitchFamily="34" charset="0"/>
              <a:cs typeface="Arial" panose="020B0604020202020204" pitchFamily="34" charset="0"/>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Motivational prompts: ‘would you try one small swap this week?’ </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‘what do you like about butter &amp; what worries you?’</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Visual tools: Show suitable portions of fats.</a:t>
            </a:r>
          </a:p>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Quick tips: small swaps, reducing saturated fats slowly to aid taste changes, consider budget (use store-brand oils, tinned fish, frozen vegetables).</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extLst>
      <p:ext uri="{BB962C8B-B14F-4D97-AF65-F5344CB8AC3E}">
        <p14:creationId xmlns:p14="http://schemas.microsoft.com/office/powerpoint/2010/main" val="160449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794E-DC84-89D4-F801-28D33B5CDBA7}"/>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85731120-63BE-62D2-10BB-16AE731D49BC}"/>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6B345B44-5478-9720-7E1E-7D46F9D5F227}"/>
              </a:ext>
            </a:extLst>
          </p:cNvPr>
          <p:cNvSpPr txBox="1"/>
          <p:nvPr/>
        </p:nvSpPr>
        <p:spPr>
          <a:xfrm>
            <a:off x="168642" y="637913"/>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Final comments</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FF71A6-FDB9-931D-15C6-6D730FFA3317}"/>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04C12CF0-048A-C42B-49AE-3A24FFEBA196}"/>
              </a:ext>
            </a:extLst>
          </p:cNvPr>
          <p:cNvSpPr txBox="1"/>
          <p:nvPr/>
        </p:nvSpPr>
        <p:spPr>
          <a:xfrm>
            <a:off x="431797" y="1849657"/>
            <a:ext cx="11328406" cy="3785652"/>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i="0" u="none" strike="noStrike" kern="1200" cap="none" spc="0" baseline="0" dirty="0">
                <a:solidFill>
                  <a:srgbClr val="000000"/>
                </a:solidFill>
                <a:uFillTx/>
                <a:latin typeface="Arial" panose="020B0604020202020204" pitchFamily="34" charset="0"/>
                <a:cs typeface="Arial" panose="020B0604020202020204" pitchFamily="34" charset="0"/>
              </a:rPr>
              <a:t>Translate science into everyday practice. Patients will feel empowered and not overwhelmed</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i="0" u="none" strike="noStrike" kern="1200" cap="none" spc="0" baseline="0" dirty="0">
                <a:solidFill>
                  <a:srgbClr val="000000"/>
                </a:solidFill>
                <a:uFillTx/>
                <a:latin typeface="Arial" panose="020B0604020202020204" pitchFamily="34" charset="0"/>
                <a:cs typeface="Arial" panose="020B0604020202020204" pitchFamily="34" charset="0"/>
              </a:rPr>
              <a:t>Celebrate small wins</a:t>
            </a:r>
            <a:endParaRPr lang="en-GB" sz="2400" dirty="0">
              <a:solidFill>
                <a:srgbClr val="000000"/>
              </a:solidFill>
              <a:latin typeface="Arial" panose="020B0604020202020204" pitchFamily="34" charset="0"/>
              <a:cs typeface="Arial" panose="020B0604020202020204" pitchFamily="34" charset="0"/>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400" dirty="0">
                <a:solidFill>
                  <a:srgbClr val="000000"/>
                </a:solidFill>
                <a:latin typeface="Arial" panose="020B0604020202020204" pitchFamily="34" charset="0"/>
                <a:cs typeface="Arial" panose="020B0604020202020204" pitchFamily="34" charset="0"/>
              </a:rPr>
              <a:t>Healthy eating isn’t about perfection, it’s about patterns</a:t>
            </a:r>
          </a:p>
          <a:p>
            <a:pPr marL="342900" marR="0" lvl="0" indent="-3429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1" dirty="0">
              <a:solidFill>
                <a:srgbClr val="000000"/>
              </a:solidFill>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1" dirty="0">
                <a:solidFill>
                  <a:srgbClr val="000000"/>
                </a:solidFill>
                <a:latin typeface="Arial" panose="020B0604020202020204" pitchFamily="34" charset="0"/>
                <a:cs typeface="Arial" panose="020B0604020202020204" pitchFamily="34" charset="0"/>
              </a:rPr>
              <a:t>Any questions???</a:t>
            </a:r>
            <a:endParaRPr lang="en-GB" sz="2800" b="0" i="1" u="none" strike="noStrike" kern="1200" cap="none" spc="0" baseline="0" dirty="0">
              <a:solidFill>
                <a:schemeClr val="bg1">
                  <a:lumMod val="65000"/>
                </a:schemeClr>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extLst>
      <p:ext uri="{BB962C8B-B14F-4D97-AF65-F5344CB8AC3E}">
        <p14:creationId xmlns:p14="http://schemas.microsoft.com/office/powerpoint/2010/main" val="37845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p:cNvPicPr>
            <a:picLocks noGrp="1" noChangeAspect="1"/>
          </p:cNvPicPr>
          <p:nvPr>
            <p:ph idx="1"/>
          </p:nvPr>
        </p:nvPicPr>
        <p:blipFill rotWithShape="1">
          <a:blip r:embed="rId2"/>
          <a:srcRect b="77109"/>
          <a:stretch/>
        </p:blipFill>
        <p:spPr>
          <a:xfrm>
            <a:off x="4" y="-65899"/>
            <a:ext cx="12191996" cy="980300"/>
          </a:xfrm>
        </p:spPr>
      </p:pic>
      <p:sp>
        <p:nvSpPr>
          <p:cNvPr id="4" name="TextBox 2"/>
          <p:cNvSpPr txBox="1"/>
          <p:nvPr/>
        </p:nvSpPr>
        <p:spPr>
          <a:xfrm>
            <a:off x="328129" y="212676"/>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References</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p:cNvSpPr txBox="1"/>
          <p:nvPr/>
        </p:nvSpPr>
        <p:spPr>
          <a:xfrm>
            <a:off x="191386" y="1265275"/>
            <a:ext cx="11802140" cy="5293757"/>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 The Eatwell Guide and Resources | Food Standards Agency</a:t>
            </a:r>
            <a:endParaRPr lang="en-GB" sz="2000" dirty="0">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en-GB" sz="2000" dirty="0">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 The Planetary Health Diet – EAT</a:t>
            </a:r>
            <a:endParaRPr lang="en-GB" sz="2000" dirty="0">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rPr>
              <a:t>3) The National Institute for Health and Care Excellence (NICE). 2023. Cardiovascular disease: risk assessment and reduction, including lipid modification [NICE guideline No. 238] </a:t>
            </a:r>
            <a:r>
              <a:rPr lang="en-GB" sz="2000" u="sng" dirty="0">
                <a:latin typeface="Arial" panose="020B0604020202020204" pitchFamily="34" charset="0"/>
                <a:cs typeface="Arial" panose="020B0604020202020204" pitchFamily="34" charset="0"/>
                <a:hlinkClick r:id="rId5"/>
              </a:rPr>
              <a:t>https://www.nice.org.uk/guidance/ng238</a:t>
            </a:r>
            <a:endParaRPr lang="en-GB" sz="2000" u="sng" dirty="0">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endParaRPr lang="en-GB" sz="2000" u="sng" dirty="0">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rPr>
              <a:t>4) Hooper L, Martin N, Jimoh OF, Kirk C, Foster E, Abdelhamid AS. Reduction in saturated fat intake for cardiovascular disease. Cochrane Database of Systematic Reviews 2020, Issue 8. Art. No.: CD011737. DOI: 10.1002/14651858.CD011737.pub3. Accessed 19 January 2024. </a:t>
            </a:r>
            <a:r>
              <a:rPr lang="en-GB" sz="2000" u="sng" dirty="0">
                <a:latin typeface="Arial" panose="020B0604020202020204" pitchFamily="34" charset="0"/>
                <a:cs typeface="Arial" panose="020B0604020202020204" pitchFamily="34" charset="0"/>
                <a:hlinkClick r:id="rId6"/>
              </a:rPr>
              <a:t>https://pubmed.ncbi.nlm.nih.gov/32428300/</a:t>
            </a:r>
            <a:endParaRPr lang="en-GB" sz="2000" dirty="0">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chemeClr val="accent4">
                  <a:lumMod val="75000"/>
                </a:schemeClr>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hlinkClick r:id="rId7"/>
              </a:rPr>
              <a:t>5) Dietetic Input in Primary Care Can Decrease Risk of CVD   - BDA</a:t>
            </a:r>
            <a:endParaRPr lang="en-GB" sz="2000" dirty="0">
              <a:solidFill>
                <a:schemeClr val="accent4">
                  <a:lumMod val="75000"/>
                </a:schemeClr>
              </a:solidFill>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chemeClr val="accent4">
                  <a:lumMod val="75000"/>
                </a:schemeClr>
              </a:solidFill>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sz="2000" dirty="0">
                <a:latin typeface="Arial" panose="020B0604020202020204" pitchFamily="34" charset="0"/>
                <a:cs typeface="Arial" panose="020B0604020202020204" pitchFamily="34" charset="0"/>
                <a:hlinkClick r:id="rId8"/>
              </a:rPr>
              <a:t>Home - British Dietetic Association (BDA)</a:t>
            </a:r>
            <a:endParaRPr lang="en-GB" sz="2000" dirty="0">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dirty="0">
                <a:latin typeface="Arial" panose="020B0604020202020204" pitchFamily="34" charset="0"/>
                <a:cs typeface="Arial" panose="020B0604020202020204" pitchFamily="34" charset="0"/>
                <a:hlinkClick r:id="rId9"/>
              </a:rPr>
              <a:t>Recipe finder - BHF</a:t>
            </a:r>
            <a:endParaRPr lang="en-GB"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p:cNvPicPr>
            <a:picLocks noGrp="1" noChangeAspect="1"/>
          </p:cNvPicPr>
          <p:nvPr>
            <p:ph idx="1"/>
          </p:nvPr>
        </p:nvPicPr>
        <p:blipFill rotWithShape="1">
          <a:blip r:embed="rId2"/>
          <a:srcRect b="77109"/>
          <a:stretch/>
        </p:blipFill>
        <p:spPr>
          <a:xfrm>
            <a:off x="4" y="-65900"/>
            <a:ext cx="12191996" cy="1584947"/>
          </a:xfrm>
        </p:spPr>
      </p:pic>
      <p:sp>
        <p:nvSpPr>
          <p:cNvPr id="4" name="TextBox 2"/>
          <p:cNvSpPr txBox="1"/>
          <p:nvPr/>
        </p:nvSpPr>
        <p:spPr>
          <a:xfrm>
            <a:off x="317497" y="581028"/>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Learning objectives</a:t>
            </a:r>
            <a:r>
              <a:rPr lang="en-US" sz="3200" b="1" i="0" u="none" strike="noStrike" kern="1200" cap="none" spc="0" baseline="0" dirty="0">
                <a:uFillTx/>
                <a:latin typeface="Arial" panose="020B0604020202020204" pitchFamily="34" charset="0"/>
                <a:cs typeface="Arial" panose="020B0604020202020204" pitchFamily="34" charset="0"/>
              </a:rPr>
              <a:t> </a:t>
            </a:r>
          </a:p>
        </p:txBody>
      </p:sp>
      <p:sp>
        <p:nvSpPr>
          <p:cNvPr id="5" name="TextBox 4"/>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p:cNvSpPr txBox="1"/>
          <p:nvPr/>
        </p:nvSpPr>
        <p:spPr>
          <a:xfrm>
            <a:off x="431797" y="1849657"/>
            <a:ext cx="11328406" cy="212365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i="0" u="none" strike="noStrike" kern="1200" cap="none" spc="0" baseline="0" dirty="0">
                <a:solidFill>
                  <a:srgbClr val="000000"/>
                </a:solidFill>
                <a:uFillTx/>
                <a:latin typeface="Arial" panose="020B0604020202020204" pitchFamily="34" charset="0"/>
                <a:cs typeface="Arial" panose="020B0604020202020204" pitchFamily="34" charset="0"/>
              </a:rPr>
              <a:t>Identify current evidence of nutrition and prevention of cardiovascular disease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i="0" u="none" strike="noStrike" kern="1200" cap="none" spc="0" baseline="0" dirty="0">
                <a:solidFill>
                  <a:srgbClr val="000000"/>
                </a:solidFill>
                <a:uFillTx/>
                <a:latin typeface="Arial" panose="020B0604020202020204" pitchFamily="34" charset="0"/>
                <a:cs typeface="Arial" panose="020B0604020202020204" pitchFamily="34" charset="0"/>
              </a:rPr>
              <a:t>Implement nutrition science into sustainable and practical strategies</a:t>
            </a:r>
            <a:endParaRPr lang="en-GB" sz="2000" i="0" u="none" strike="noStrike" kern="1200" cap="none" spc="0" baseline="0" dirty="0">
              <a:solidFill>
                <a:schemeClr val="bg1">
                  <a:lumMod val="65000"/>
                </a:schemeClr>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4F1D-95E9-8C9C-104B-9E62702DB0F0}"/>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7F1D6357-F740-8AA7-3594-7A7987FD1297}"/>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1562FD0C-A88D-9C01-7604-84CBF330C369}"/>
              </a:ext>
            </a:extLst>
          </p:cNvPr>
          <p:cNvSpPr txBox="1"/>
          <p:nvPr/>
        </p:nvSpPr>
        <p:spPr>
          <a:xfrm>
            <a:off x="317497" y="581028"/>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Quiz</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6BF890-934F-B13B-5F30-767124BCCC57}"/>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97F212B5-A2E8-3A2E-2AD2-4CB9C94616DE}"/>
              </a:ext>
            </a:extLst>
          </p:cNvPr>
          <p:cNvSpPr txBox="1"/>
          <p:nvPr/>
        </p:nvSpPr>
        <p:spPr>
          <a:xfrm>
            <a:off x="431797" y="1849657"/>
            <a:ext cx="11328406" cy="126188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dirty="0" err="1">
                <a:solidFill>
                  <a:srgbClr val="000000"/>
                </a:solidFill>
                <a:latin typeface="Source Sans Pro" pitchFamily="34"/>
              </a:rPr>
              <a:t>Mentimeter</a:t>
            </a:r>
            <a:endParaRPr lang="en-GB" sz="2800" b="1" dirty="0">
              <a:solidFill>
                <a:srgbClr val="000000"/>
              </a:solidFill>
              <a:latin typeface="Source Sans Pro"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1" i="0" u="none" strike="noStrike" kern="1200" cap="none" spc="0" baseline="0" dirty="0">
              <a:solidFill>
                <a:srgbClr val="000000"/>
              </a:solidFill>
              <a:uFillTx/>
              <a:latin typeface="Source Sans Pro" pitchFamily="34"/>
            </a:endParaRPr>
          </a:p>
          <a:p>
            <a:pPr lvl="0">
              <a:defRPr sz="1800" b="0" i="0" u="none" strike="noStrike" kern="0" cap="none" spc="0" baseline="0">
                <a:solidFill>
                  <a:srgbClr val="000000"/>
                </a:solidFill>
                <a:uFillTx/>
              </a:defRPr>
            </a:pPr>
            <a:r>
              <a:rPr lang="en-GB" dirty="0">
                <a:hlinkClick r:id="rId3"/>
              </a:rPr>
              <a:t>Do fats make you fat? - </a:t>
            </a:r>
            <a:r>
              <a:rPr lang="en-GB" dirty="0" err="1">
                <a:hlinkClick r:id="rId3"/>
              </a:rPr>
              <a:t>Mentimeter</a:t>
            </a:r>
            <a:endParaRPr lang="en-GB" sz="2000" b="0" i="0" u="none" strike="noStrike" kern="1200" cap="none" spc="0" baseline="0" dirty="0">
              <a:solidFill>
                <a:srgbClr val="000000"/>
              </a:solidFill>
              <a:uFillTx/>
              <a:latin typeface="Source Sans Pro" pitchFamily="34"/>
            </a:endParaRPr>
          </a:p>
        </p:txBody>
      </p:sp>
    </p:spTree>
    <p:extLst>
      <p:ext uri="{BB962C8B-B14F-4D97-AF65-F5344CB8AC3E}">
        <p14:creationId xmlns:p14="http://schemas.microsoft.com/office/powerpoint/2010/main" val="116351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A75E7-4EFB-D8B0-B769-6151AD72B00F}"/>
              </a:ext>
            </a:extLst>
          </p:cNvPr>
          <p:cNvPicPr>
            <a:picLocks noChangeAspect="1"/>
          </p:cNvPicPr>
          <p:nvPr/>
        </p:nvPicPr>
        <p:blipFill>
          <a:blip r:embed="rId2"/>
          <a:stretch>
            <a:fillRect/>
          </a:stretch>
        </p:blipFill>
        <p:spPr>
          <a:xfrm>
            <a:off x="1127052" y="0"/>
            <a:ext cx="9796910" cy="6858000"/>
          </a:xfrm>
          <a:prstGeom prst="rect">
            <a:avLst/>
          </a:prstGeom>
        </p:spPr>
      </p:pic>
    </p:spTree>
    <p:extLst>
      <p:ext uri="{BB962C8B-B14F-4D97-AF65-F5344CB8AC3E}">
        <p14:creationId xmlns:p14="http://schemas.microsoft.com/office/powerpoint/2010/main" val="207879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lanetary Health Diet - EAT">
            <a:extLst>
              <a:ext uri="{FF2B5EF4-FFF2-40B4-BE49-F238E27FC236}">
                <a16:creationId xmlns:a16="http://schemas.microsoft.com/office/drawing/2014/main" id="{845BFE36-50F4-D145-902D-3CE54729E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79" y="-212651"/>
            <a:ext cx="7866321" cy="7353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ABCAA7-8BB3-D2ED-03B5-FBDC848AE748}"/>
              </a:ext>
            </a:extLst>
          </p:cNvPr>
          <p:cNvSpPr txBox="1"/>
          <p:nvPr/>
        </p:nvSpPr>
        <p:spPr>
          <a:xfrm>
            <a:off x="9056914" y="707571"/>
            <a:ext cx="2917372" cy="1938992"/>
          </a:xfrm>
          <a:prstGeom prst="rect">
            <a:avLst/>
          </a:prstGeom>
          <a:noFill/>
        </p:spPr>
        <p:txBody>
          <a:bodyPr wrap="square" rtlCol="0">
            <a:spAutoFit/>
          </a:bodyPr>
          <a:lstStyle/>
          <a:p>
            <a:r>
              <a:rPr lang="en-GB" sz="4000" dirty="0">
                <a:solidFill>
                  <a:schemeClr val="accent1"/>
                </a:solidFill>
              </a:rPr>
              <a:t>EAT-Lancet Planetary </a:t>
            </a:r>
          </a:p>
          <a:p>
            <a:r>
              <a:rPr lang="en-GB" sz="4000" dirty="0">
                <a:solidFill>
                  <a:schemeClr val="accent1"/>
                </a:solidFill>
              </a:rPr>
              <a:t>Health Diet </a:t>
            </a:r>
            <a:r>
              <a:rPr lang="en-GB" sz="3200" dirty="0">
                <a:solidFill>
                  <a:schemeClr val="accent1"/>
                </a:solidFill>
              </a:rPr>
              <a:t>²</a:t>
            </a:r>
          </a:p>
        </p:txBody>
      </p:sp>
    </p:spTree>
    <p:extLst>
      <p:ext uri="{BB962C8B-B14F-4D97-AF65-F5344CB8AC3E}">
        <p14:creationId xmlns:p14="http://schemas.microsoft.com/office/powerpoint/2010/main" val="404242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A408-E1C8-B5A7-1AB1-373009414608}"/>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96D0060A-0D69-1E8F-D132-D7A030E1EBE4}"/>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00CA6C80-502D-AECD-6A7B-1A95D293CA01}"/>
              </a:ext>
            </a:extLst>
          </p:cNvPr>
          <p:cNvSpPr txBox="1"/>
          <p:nvPr/>
        </p:nvSpPr>
        <p:spPr>
          <a:xfrm>
            <a:off x="340241" y="212651"/>
            <a:ext cx="8426253"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Current nutritional guidelines to prevent and management cardiovascular disease</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2A898F-A792-FB23-AB44-E66518A38DBB}"/>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836F82A2-7DAE-80A8-CADC-7BB0C92DA06F}"/>
              </a:ext>
            </a:extLst>
          </p:cNvPr>
          <p:cNvSpPr txBox="1"/>
          <p:nvPr/>
        </p:nvSpPr>
        <p:spPr>
          <a:xfrm>
            <a:off x="191386" y="1568420"/>
            <a:ext cx="11717079" cy="6124754"/>
          </a:xfrm>
          <a:prstGeom prst="rect">
            <a:avLst/>
          </a:prstGeom>
          <a:noFill/>
          <a:ln cap="flat">
            <a:noFill/>
          </a:ln>
        </p:spPr>
        <p:txBody>
          <a:bodyPr vert="horz" wrap="square" lIns="91440" tIns="45720" rIns="91440" bIns="45720" anchor="t" anchorCtr="0" compatLnSpc="1">
            <a:spAutoFit/>
          </a:bodyPr>
          <a:lstStyle/>
          <a:p>
            <a:r>
              <a:rPr lang="en-GB" sz="2400" dirty="0">
                <a:latin typeface="Arial" panose="020B0604020202020204" pitchFamily="34" charset="0"/>
                <a:cs typeface="Arial" panose="020B0604020202020204" pitchFamily="34" charset="0"/>
              </a:rPr>
              <a:t>According to NICE ³ there are five modifiable risk factors:</a:t>
            </a:r>
          </a:p>
          <a:p>
            <a:pPr marL="342900" indent="-342900">
              <a:buAutoNum type="arabicParenR"/>
            </a:pPr>
            <a:r>
              <a:rPr lang="en-GB" sz="2400" dirty="0">
                <a:latin typeface="Arial" panose="020B0604020202020204" pitchFamily="34" charset="0"/>
                <a:cs typeface="Arial" panose="020B0604020202020204" pitchFamily="34" charset="0"/>
              </a:rPr>
              <a:t>Healthy diet: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Daily total fat up to 30% of energy intake. Saturated fatty acids (SFA) &lt;7% of total energy intake &amp; should be replaced by monounsaturated &amp; polyunsaturated fatty acids (MUFA; PUFA) such as olive/rapeseed oil. Avoid or minimise trans-fat intake.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At least 5 fruit and vegetables per day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Not exceed 6 g salt (1 teaspoon) per day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Not exceed 30 g refined sugars (2 tablespoons) per day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Aim for 30 g per day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Aim 2 portions fish per week, one being oily fish</a:t>
            </a:r>
          </a:p>
          <a:p>
            <a:r>
              <a:rPr lang="en-GB" sz="2400" dirty="0">
                <a:latin typeface="Arial" panose="020B0604020202020204" pitchFamily="34" charset="0"/>
                <a:cs typeface="Arial" panose="020B0604020202020204" pitchFamily="34" charset="0"/>
              </a:rPr>
              <a:t>2) Physical activity: 150 minutes per week moderate intensity</a:t>
            </a:r>
          </a:p>
          <a:p>
            <a:r>
              <a:rPr lang="en-GB" sz="2400" dirty="0">
                <a:latin typeface="Arial" panose="020B0604020202020204" pitchFamily="34" charset="0"/>
                <a:cs typeface="Arial" panose="020B0604020202020204" pitchFamily="34" charset="0"/>
              </a:rPr>
              <a:t>3) Smoking cessation</a:t>
            </a:r>
          </a:p>
          <a:p>
            <a:r>
              <a:rPr lang="en-GB" sz="2400" dirty="0">
                <a:latin typeface="Arial" panose="020B0604020202020204" pitchFamily="34" charset="0"/>
                <a:cs typeface="Arial" panose="020B0604020202020204" pitchFamily="34" charset="0"/>
              </a:rPr>
              <a:t>4) Weight management</a:t>
            </a:r>
          </a:p>
          <a:p>
            <a:r>
              <a:rPr lang="en-GB" sz="2400" dirty="0">
                <a:latin typeface="Arial" panose="020B0604020202020204" pitchFamily="34" charset="0"/>
                <a:cs typeface="Arial" panose="020B0604020202020204" pitchFamily="34" charset="0"/>
              </a:rPr>
              <a:t>5) Alcohol consumption: no more than 14 units per week</a:t>
            </a:r>
          </a:p>
          <a:p>
            <a:pPr marL="342900" indent="-342900">
              <a:buAutoNum type="arabicParenR"/>
            </a:pPr>
            <a:endParaRPr lang="en-GB" dirty="0"/>
          </a:p>
          <a:p>
            <a:pPr marL="342900" indent="-342900">
              <a:buAutoNum type="arabicParenR"/>
            </a:pPr>
            <a:endParaRPr lang="en-GB" dirty="0"/>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extLst>
      <p:ext uri="{BB962C8B-B14F-4D97-AF65-F5344CB8AC3E}">
        <p14:creationId xmlns:p14="http://schemas.microsoft.com/office/powerpoint/2010/main" val="180941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289B3-6F69-CC99-6DEB-4547137A90E1}"/>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D70550D7-2EBF-B462-C1D0-57AB2035A610}"/>
              </a:ext>
            </a:extLst>
          </p:cNvPr>
          <p:cNvPicPr>
            <a:picLocks noGrp="1" noChangeAspect="1"/>
          </p:cNvPicPr>
          <p:nvPr>
            <p:ph idx="1"/>
          </p:nvPr>
        </p:nvPicPr>
        <p:blipFill rotWithShape="1">
          <a:blip r:embed="rId2"/>
          <a:srcRect b="77109"/>
          <a:stretch/>
        </p:blipFill>
        <p:spPr>
          <a:xfrm>
            <a:off x="4" y="-65900"/>
            <a:ext cx="12191996" cy="1584947"/>
          </a:xfrm>
        </p:spPr>
      </p:pic>
      <p:sp>
        <p:nvSpPr>
          <p:cNvPr id="4" name="TextBox 2">
            <a:extLst>
              <a:ext uri="{FF2B5EF4-FFF2-40B4-BE49-F238E27FC236}">
                <a16:creationId xmlns:a16="http://schemas.microsoft.com/office/drawing/2014/main" id="{55007D04-B836-D64A-544B-9AD2F0CCA47C}"/>
              </a:ext>
            </a:extLst>
          </p:cNvPr>
          <p:cNvSpPr txBox="1"/>
          <p:nvPr/>
        </p:nvSpPr>
        <p:spPr>
          <a:xfrm>
            <a:off x="317497" y="581028"/>
            <a:ext cx="8448998" cy="584775"/>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Mediterranean diet </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FE5AFC3-DA8F-612D-C326-5FF87792E918}"/>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3EE217B5-F650-E123-81BA-BF38B74FCB90}"/>
              </a:ext>
            </a:extLst>
          </p:cNvPr>
          <p:cNvSpPr txBox="1"/>
          <p:nvPr/>
        </p:nvSpPr>
        <p:spPr>
          <a:xfrm>
            <a:off x="431797" y="1849657"/>
            <a:ext cx="11328406" cy="4524315"/>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2400" dirty="0">
                <a:latin typeface="Arial" panose="020B0604020202020204" pitchFamily="34" charset="0"/>
                <a:cs typeface="Arial" panose="020B0604020202020204" pitchFamily="34" charset="0"/>
              </a:rPr>
              <a:t>Diet with plenty of fruits, vegetables, nuts, seeds, beans, pulses, wholegrains, and olive oil. </a:t>
            </a:r>
          </a:p>
          <a:p>
            <a:pPr lvl="0">
              <a:defRPr sz="1800" b="0" i="0" u="none" strike="noStrike" kern="0" cap="none" spc="0" baseline="0">
                <a:solidFill>
                  <a:srgbClr val="000000"/>
                </a:solidFill>
                <a:uFillTx/>
              </a:defRPr>
            </a:pPr>
            <a:r>
              <a:rPr lang="en-GB" sz="2400" dirty="0">
                <a:latin typeface="Arial" panose="020B0604020202020204" pitchFamily="34" charset="0"/>
                <a:cs typeface="Arial" panose="020B0604020202020204" pitchFamily="34" charset="0"/>
              </a:rPr>
              <a:t>Some dairy and lean proteins like chicken, eggs, and fish to be consumed in moderation. </a:t>
            </a:r>
          </a:p>
          <a:p>
            <a:pPr lvl="0">
              <a:defRPr sz="1800" b="0" i="0" u="none" strike="noStrike" kern="0" cap="none" spc="0" baseline="0">
                <a:solidFill>
                  <a:srgbClr val="000000"/>
                </a:solidFill>
                <a:uFillTx/>
              </a:defRPr>
            </a:pPr>
            <a:r>
              <a:rPr lang="en-GB" sz="2400" dirty="0">
                <a:latin typeface="Arial" panose="020B0604020202020204" pitchFamily="34" charset="0"/>
                <a:cs typeface="Arial" panose="020B0604020202020204" pitchFamily="34" charset="0"/>
              </a:rPr>
              <a:t>Red and processed meats are consumed in much smaller amounts.</a:t>
            </a:r>
          </a:p>
          <a:p>
            <a:pPr lvl="0">
              <a:defRPr sz="1800" b="0" i="0" u="none" strike="noStrike" kern="0" cap="none" spc="0" baseline="0">
                <a:solidFill>
                  <a:srgbClr val="000000"/>
                </a:solidFill>
                <a:uFillTx/>
              </a:defRPr>
            </a:pPr>
            <a:endParaRPr lang="en-GB" sz="2400" dirty="0">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400" dirty="0">
                <a:latin typeface="Arial" panose="020B0604020202020204" pitchFamily="34" charset="0"/>
                <a:cs typeface="Arial" panose="020B0604020202020204" pitchFamily="34" charset="0"/>
              </a:rPr>
              <a:t>A Cochrane review ⁴ of 15 studies with over 56,000 adult participants suggested that reducing SFA and replacing it with PUFA (oily fish, walnuts, flaxseeds, rapeseed) intake for a minimum of two years leads to a reduction in cardiovascular events. The greater reduction in SFA caused greater reductions in cardiovascular events. However, the effects of replacement with MUFA (olive oil, nuts, avocado) remain unclear.</a:t>
            </a:r>
            <a:endParaRPr lang="en-GB" sz="2400" b="0"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78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30E1-4522-655C-5CE3-5EEC43C0BE5B}"/>
            </a:ext>
          </a:extLst>
        </p:cNvPr>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073C7489-5C21-903B-A4EB-D846FAB8CFD5}"/>
              </a:ext>
            </a:extLst>
          </p:cNvPr>
          <p:cNvPicPr>
            <a:picLocks noGrp="1" noChangeAspect="1"/>
          </p:cNvPicPr>
          <p:nvPr>
            <p:ph idx="1"/>
          </p:nvPr>
        </p:nvPicPr>
        <p:blipFill rotWithShape="1">
          <a:blip r:embed="rId2"/>
          <a:srcRect b="77109"/>
          <a:stretch/>
        </p:blipFill>
        <p:spPr>
          <a:xfrm>
            <a:off x="4" y="-65899"/>
            <a:ext cx="12191996" cy="969666"/>
          </a:xfrm>
        </p:spPr>
      </p:pic>
      <p:sp>
        <p:nvSpPr>
          <p:cNvPr id="4" name="TextBox 2">
            <a:extLst>
              <a:ext uri="{FF2B5EF4-FFF2-40B4-BE49-F238E27FC236}">
                <a16:creationId xmlns:a16="http://schemas.microsoft.com/office/drawing/2014/main" id="{0DA6B484-863B-3EEF-916F-E3BED007C8CD}"/>
              </a:ext>
            </a:extLst>
          </p:cNvPr>
          <p:cNvSpPr txBox="1"/>
          <p:nvPr/>
        </p:nvSpPr>
        <p:spPr>
          <a:xfrm>
            <a:off x="431797" y="200154"/>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Reducing cholesterol level</a:t>
            </a:r>
            <a:r>
              <a:rPr lang="en-US" sz="3200" b="1" i="0" u="none" strike="noStrike" kern="1200" cap="none" spc="0" baseline="0" dirty="0">
                <a:uFillTx/>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94A8002C-8B9D-A74B-3D26-ED5769DA7DEF}"/>
              </a:ext>
            </a:extLst>
          </p:cNvPr>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a:extLst>
              <a:ext uri="{FF2B5EF4-FFF2-40B4-BE49-F238E27FC236}">
                <a16:creationId xmlns:a16="http://schemas.microsoft.com/office/drawing/2014/main" id="{452D245D-73A7-97A7-9212-25B04A0D8D1F}"/>
              </a:ext>
            </a:extLst>
          </p:cNvPr>
          <p:cNvSpPr txBox="1"/>
          <p:nvPr/>
        </p:nvSpPr>
        <p:spPr>
          <a:xfrm>
            <a:off x="95693" y="903767"/>
            <a:ext cx="12096307" cy="649408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chemeClr val="tx2">
                    <a:lumMod val="75000"/>
                    <a:lumOff val="25000"/>
                  </a:schemeClr>
                </a:solidFill>
                <a:latin typeface="Arial" panose="020B0604020202020204" pitchFamily="34" charset="0"/>
                <a:cs typeface="Arial" panose="020B0604020202020204" pitchFamily="34" charset="0"/>
              </a:rPr>
              <a:t>Fat</a:t>
            </a:r>
          </a:p>
          <a:p>
            <a:pPr>
              <a:buFont typeface="Arial" panose="020B0604020202020204" pitchFamily="34" charset="0"/>
              <a:buChar char="•"/>
              <a:defRPr sz="1800" b="0" i="0" u="none" strike="noStrike" kern="0" cap="none" spc="0" baseline="0">
                <a:solidFill>
                  <a:srgbClr val="000000"/>
                </a:solidFill>
                <a:uFillTx/>
              </a:defRPr>
            </a:pPr>
            <a:r>
              <a:rPr lang="en-GB" sz="2400" dirty="0">
                <a:solidFill>
                  <a:srgbClr val="203A52"/>
                </a:solidFill>
                <a:latin typeface="Arial" panose="020B0604020202020204" pitchFamily="34" charset="0"/>
                <a:cs typeface="Arial" panose="020B0604020202020204" pitchFamily="34" charset="0"/>
              </a:rPr>
              <a:t>Eat less saturated fat:  butter, ghee, cream, full fat dairy, biscuits, cakes, visible fat on meat, pastries, coconut oil, palm oil) </a:t>
            </a:r>
          </a:p>
          <a:p>
            <a:pPr>
              <a:defRPr sz="1800" b="0" i="0" u="none" strike="noStrike" kern="0" cap="none" spc="0" baseline="0">
                <a:solidFill>
                  <a:srgbClr val="000000"/>
                </a:solidFill>
                <a:uFillTx/>
              </a:defRPr>
            </a:pPr>
            <a:endParaRPr lang="en-GB" sz="800" dirty="0">
              <a:solidFill>
                <a:srgbClr val="203A52"/>
              </a:solidFill>
              <a:latin typeface="Arial" panose="020B0604020202020204" pitchFamily="34" charset="0"/>
              <a:cs typeface="Arial" panose="020B0604020202020204" pitchFamily="34" charset="0"/>
            </a:endParaRPr>
          </a:p>
          <a:p>
            <a:pPr>
              <a:buFont typeface="Arial" panose="020B0604020202020204" pitchFamily="34" charset="0"/>
              <a:buChar char="•"/>
              <a:defRPr sz="1800" b="0" i="0" u="none" strike="noStrike" kern="0" cap="none" spc="0" baseline="0">
                <a:solidFill>
                  <a:srgbClr val="000000"/>
                </a:solidFill>
                <a:uFillTx/>
              </a:defRPr>
            </a:pPr>
            <a:r>
              <a:rPr lang="en-GB" sz="2400" dirty="0">
                <a:solidFill>
                  <a:srgbClr val="203A52"/>
                </a:solidFill>
                <a:latin typeface="Arial" panose="020B0604020202020204" pitchFamily="34" charset="0"/>
                <a:cs typeface="Arial" panose="020B0604020202020204" pitchFamily="34" charset="0"/>
              </a:rPr>
              <a:t>Replace with unsaturated fat: </a:t>
            </a:r>
            <a:r>
              <a:rPr lang="en-GB" sz="2400" b="0" i="0" dirty="0">
                <a:solidFill>
                  <a:srgbClr val="203A52"/>
                </a:solidFill>
                <a:effectLst/>
                <a:latin typeface="Arial" panose="020B0604020202020204" pitchFamily="34" charset="0"/>
                <a:cs typeface="Arial" panose="020B0604020202020204" pitchFamily="34" charset="0"/>
              </a:rPr>
              <a:t>vegetable oils (olive, rapeseed and sunflower oil), nuts, seeds, avocado and oily fish</a:t>
            </a:r>
          </a:p>
          <a:p>
            <a:pPr>
              <a:buFont typeface="Arial" panose="020B0604020202020204" pitchFamily="34" charset="0"/>
              <a:buChar char="•"/>
              <a:defRPr sz="1800" b="0" i="0" u="none" strike="noStrike" kern="0" cap="none" spc="0" baseline="0">
                <a:solidFill>
                  <a:srgbClr val="000000"/>
                </a:solidFill>
                <a:uFillTx/>
              </a:defRPr>
            </a:pPr>
            <a:endParaRPr lang="en-GB" sz="2400" b="0" i="0" dirty="0">
              <a:solidFill>
                <a:srgbClr val="203A52"/>
              </a:solidFill>
              <a:effectLst/>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endParaRPr lang="en-GB" sz="800" b="0" i="0" dirty="0">
              <a:solidFill>
                <a:srgbClr val="203A52"/>
              </a:solidFill>
              <a:effectLst/>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sz="2400" b="1" dirty="0">
                <a:solidFill>
                  <a:schemeClr val="tx2">
                    <a:lumMod val="75000"/>
                    <a:lumOff val="25000"/>
                  </a:schemeClr>
                </a:solidFill>
                <a:latin typeface="Arial" panose="020B0604020202020204" pitchFamily="34" charset="0"/>
                <a:cs typeface="Arial" panose="020B0604020202020204" pitchFamily="34" charset="0"/>
              </a:rPr>
              <a:t>Fibre</a:t>
            </a:r>
          </a:p>
          <a:p>
            <a:pPr algn="l"/>
            <a:r>
              <a:rPr lang="en-GB" sz="2400" b="0" i="0" dirty="0">
                <a:solidFill>
                  <a:srgbClr val="203A52"/>
                </a:solidFill>
                <a:effectLst/>
                <a:latin typeface="Arial" panose="020B0604020202020204" pitchFamily="34" charset="0"/>
                <a:cs typeface="Arial" panose="020B0604020202020204" pitchFamily="34" charset="0"/>
              </a:rPr>
              <a:t>High fibre diet can reduce risk of heart disease</a:t>
            </a:r>
          </a:p>
          <a:p>
            <a:pPr algn="l">
              <a:buFont typeface="Arial" panose="020B0604020202020204" pitchFamily="34" charset="0"/>
              <a:buChar char="•"/>
            </a:pPr>
            <a:r>
              <a:rPr lang="en-GB" sz="2400" b="0" i="0" dirty="0">
                <a:solidFill>
                  <a:srgbClr val="203A52"/>
                </a:solidFill>
                <a:effectLst/>
                <a:latin typeface="Arial" panose="020B0604020202020204" pitchFamily="34" charset="0"/>
                <a:cs typeface="Arial" panose="020B0604020202020204" pitchFamily="34" charset="0"/>
              </a:rPr>
              <a:t>Aim for five portions of fruit and vegetables per day</a:t>
            </a:r>
          </a:p>
          <a:p>
            <a:pPr algn="l">
              <a:buFont typeface="Arial" panose="020B0604020202020204" pitchFamily="34" charset="0"/>
              <a:buChar char="•"/>
            </a:pPr>
            <a:r>
              <a:rPr lang="en-GB" sz="2400" b="0" i="0" dirty="0">
                <a:solidFill>
                  <a:srgbClr val="203A52"/>
                </a:solidFill>
                <a:effectLst/>
                <a:latin typeface="Arial" panose="020B0604020202020204" pitchFamily="34" charset="0"/>
                <a:cs typeface="Arial" panose="020B0604020202020204" pitchFamily="34" charset="0"/>
              </a:rPr>
              <a:t>Switch to wholegrain varieties of bread, cereals, pasta and rice</a:t>
            </a:r>
          </a:p>
          <a:p>
            <a:pPr algn="l">
              <a:buFont typeface="Arial" panose="020B0604020202020204" pitchFamily="34" charset="0"/>
              <a:buChar char="•"/>
            </a:pPr>
            <a:r>
              <a:rPr lang="en-GB" sz="2400" b="0" i="0" dirty="0">
                <a:solidFill>
                  <a:srgbClr val="203A52"/>
                </a:solidFill>
                <a:effectLst/>
                <a:latin typeface="Arial" panose="020B0604020202020204" pitchFamily="34" charset="0"/>
                <a:cs typeface="Arial" panose="020B0604020202020204" pitchFamily="34" charset="0"/>
              </a:rPr>
              <a:t>Choose other high fibre foods such as pulses (lentils, beans, chickpeas), oats, unsalted nuts and seeds</a:t>
            </a:r>
          </a:p>
          <a:p>
            <a:pPr algn="l">
              <a:buFont typeface="Arial" panose="020B0604020202020204" pitchFamily="34" charset="0"/>
              <a:buChar char="•"/>
            </a:pPr>
            <a:endParaRPr lang="en-GB" sz="2400" b="0" i="0" dirty="0">
              <a:solidFill>
                <a:srgbClr val="203A5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800" b="0" i="0" dirty="0">
              <a:solidFill>
                <a:srgbClr val="203A52"/>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chemeClr val="tx2">
                    <a:lumMod val="75000"/>
                    <a:lumOff val="25000"/>
                  </a:schemeClr>
                </a:solidFill>
                <a:latin typeface="Arial" panose="020B0604020202020204" pitchFamily="34" charset="0"/>
                <a:cs typeface="Arial" panose="020B0604020202020204" pitchFamily="34" charset="0"/>
              </a:rPr>
              <a:t>Salt</a:t>
            </a:r>
          </a:p>
          <a:p>
            <a:pPr>
              <a:buFont typeface="Arial" panose="020B0604020202020204" pitchFamily="34" charset="0"/>
              <a:buChar char="•"/>
            </a:pPr>
            <a:r>
              <a:rPr lang="en-GB" sz="2400" b="0" i="0" dirty="0">
                <a:solidFill>
                  <a:srgbClr val="203A52"/>
                </a:solidFill>
                <a:effectLst/>
                <a:latin typeface="Arial" panose="020B0604020202020204" pitchFamily="34" charset="0"/>
                <a:cs typeface="Arial" panose="020B0604020202020204" pitchFamily="34" charset="0"/>
              </a:rPr>
              <a:t>Reduce salt slowly to adjust taste buds. Add herbs, spices, lemon juice for flavour</a:t>
            </a:r>
          </a:p>
          <a:p>
            <a:pPr algn="l">
              <a:buFont typeface="Arial" panose="020B0604020202020204" pitchFamily="34" charset="0"/>
              <a:buChar char="•"/>
            </a:pPr>
            <a:endParaRPr lang="en-GB" sz="2400" b="0" i="0" dirty="0">
              <a:solidFill>
                <a:srgbClr val="203A5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800" b="0" i="0" dirty="0">
              <a:solidFill>
                <a:srgbClr val="203A5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86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p:cNvPicPr>
            <a:picLocks noGrp="1" noChangeAspect="1"/>
          </p:cNvPicPr>
          <p:nvPr>
            <p:ph idx="1"/>
          </p:nvPr>
        </p:nvPicPr>
        <p:blipFill rotWithShape="1">
          <a:blip r:embed="rId2"/>
          <a:srcRect b="77109"/>
          <a:stretch/>
        </p:blipFill>
        <p:spPr>
          <a:xfrm>
            <a:off x="4" y="-65899"/>
            <a:ext cx="12191996" cy="1480030"/>
          </a:xfrm>
        </p:spPr>
      </p:pic>
      <p:sp>
        <p:nvSpPr>
          <p:cNvPr id="4" name="TextBox 2"/>
          <p:cNvSpPr txBox="1"/>
          <p:nvPr/>
        </p:nvSpPr>
        <p:spPr>
          <a:xfrm>
            <a:off x="317497" y="581028"/>
            <a:ext cx="8448998"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FFFFFF"/>
                </a:solidFill>
                <a:latin typeface="Arial" panose="020B0604020202020204" pitchFamily="34" charset="0"/>
                <a:cs typeface="Arial" panose="020B0604020202020204" pitchFamily="34" charset="0"/>
              </a:rPr>
              <a:t>Common dietary queries</a:t>
            </a:r>
            <a:endParaRPr lang="en-US" sz="3200" b="1" i="0" u="none" strike="noStrike" kern="1200" cap="none" spc="0" baseline="0" dirty="0">
              <a:uFillTx/>
              <a:latin typeface="Arial" panose="020B0604020202020204" pitchFamily="34" charset="0"/>
              <a:cs typeface="Arial" panose="020B0604020202020204" pitchFamily="34" charset="0"/>
            </a:endParaRPr>
          </a:p>
        </p:txBody>
      </p:sp>
      <p:sp>
        <p:nvSpPr>
          <p:cNvPr id="5" name="TextBox 4"/>
          <p:cNvSpPr txBox="1"/>
          <p:nvPr/>
        </p:nvSpPr>
        <p:spPr>
          <a:xfrm>
            <a:off x="431797" y="2438403"/>
            <a:ext cx="5664195" cy="36933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extBox 19"/>
          <p:cNvSpPr txBox="1"/>
          <p:nvPr/>
        </p:nvSpPr>
        <p:spPr>
          <a:xfrm>
            <a:off x="170121" y="1414131"/>
            <a:ext cx="11929730" cy="6568224"/>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chemeClr val="tx2">
                    <a:lumMod val="75000"/>
                    <a:lumOff val="25000"/>
                  </a:schemeClr>
                </a:solidFill>
                <a:latin typeface="Arial" panose="020B0604020202020204" pitchFamily="34" charset="0"/>
                <a:cs typeface="Arial" panose="020B0604020202020204" pitchFamily="34" charset="0"/>
              </a:rPr>
              <a:t>Dietary cholesterol</a:t>
            </a:r>
            <a:endParaRPr lang="en-GB" sz="800" dirty="0">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400" dirty="0">
                <a:latin typeface="Arial" panose="020B0604020202020204" pitchFamily="34" charset="0"/>
                <a:cs typeface="Arial" panose="020B0604020202020204" pitchFamily="34" charset="0"/>
              </a:rPr>
              <a:t>Dietary cholesterol does not impact cholesterol in blood for most people. Examples of these foods are eggs, some shellfish such as prawns &amp; crab &amp; offal such as liver/pate &amp; kidney</a:t>
            </a:r>
          </a:p>
          <a:p>
            <a:pPr lvl="0">
              <a:defRPr sz="1800" b="0" i="0" u="none" strike="noStrike" kern="0" cap="none" spc="0" baseline="0">
                <a:solidFill>
                  <a:srgbClr val="000000"/>
                </a:solidFill>
                <a:uFillTx/>
              </a:defRPr>
            </a:pPr>
            <a:endParaRPr lang="en-GB" sz="800" dirty="0">
              <a:latin typeface="Arial" panose="020B0604020202020204" pitchFamily="34" charset="0"/>
              <a:cs typeface="Arial" panose="020B0604020202020204" pitchFamily="34" charset="0"/>
            </a:endParaRPr>
          </a:p>
          <a:p>
            <a:r>
              <a:rPr lang="en-GB" sz="2400" b="1" dirty="0">
                <a:solidFill>
                  <a:schemeClr val="tx2">
                    <a:lumMod val="75000"/>
                    <a:lumOff val="25000"/>
                  </a:schemeClr>
                </a:solidFill>
                <a:latin typeface="Arial" panose="020B0604020202020204" pitchFamily="34" charset="0"/>
                <a:cs typeface="Arial" panose="020B0604020202020204" pitchFamily="34" charset="0"/>
              </a:rPr>
              <a:t>Plant stanols and sterols</a:t>
            </a:r>
          </a:p>
          <a:p>
            <a:r>
              <a:rPr lang="en-GB" sz="2400" dirty="0">
                <a:solidFill>
                  <a:srgbClr val="203A52"/>
                </a:solidFill>
                <a:latin typeface="Arial" panose="020B0604020202020204" pitchFamily="34" charset="0"/>
                <a:cs typeface="Arial" panose="020B0604020202020204" pitchFamily="34" charset="0"/>
              </a:rPr>
              <a:t>Some foods are fortified with plant stanols or sterols, in combination with a healthy diet, could see a reduction in cholesterol.  They are not a substitute for healthy diet or a replacement for cholesterol lowering medication</a:t>
            </a:r>
          </a:p>
          <a:p>
            <a:endParaRPr lang="en-GB" sz="800" dirty="0">
              <a:solidFill>
                <a:srgbClr val="203A52"/>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r>
              <a:rPr lang="en-GB" sz="2400" b="1" dirty="0">
                <a:solidFill>
                  <a:schemeClr val="tx2">
                    <a:lumMod val="75000"/>
                    <a:lumOff val="25000"/>
                  </a:schemeClr>
                </a:solidFill>
                <a:latin typeface="Arial" panose="020B0604020202020204" pitchFamily="34" charset="0"/>
                <a:cs typeface="Arial" panose="020B0604020202020204" pitchFamily="34" charset="0"/>
              </a:rPr>
              <a:t>Mediterranean diet is thought to be the ‘gold standard’</a:t>
            </a:r>
          </a:p>
          <a:p>
            <a:r>
              <a:rPr lang="en-GB" sz="2400" dirty="0">
                <a:latin typeface="Arial" panose="020B0604020202020204" pitchFamily="34" charset="0"/>
                <a:cs typeface="Arial" panose="020B0604020202020204" pitchFamily="34" charset="0"/>
              </a:rPr>
              <a:t>Other traditional diets can also be important for health and nutrition.</a:t>
            </a:r>
            <a:endParaRPr lang="en-GB" sz="2400" dirty="0">
              <a:solidFill>
                <a:srgbClr val="203A52"/>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Traditional African, Arabic, Asian and Caribbean diets, are more similar (in terms of food groups and principles) than they are different. It is important to translate and adapt findings of dietary patterns from nutrition research into practical guidance that is culturally sensitive and inclusive to everyone.</a:t>
            </a:r>
            <a:endParaRPr lang="en-GB" sz="2400" dirty="0">
              <a:solidFill>
                <a:srgbClr val="203A52"/>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en-GB" dirty="0"/>
          </a:p>
          <a:p>
            <a:pPr lvl="0">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a:p>
            <a:pPr lvl="0">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Source Sans Pro" pitchFamily="3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TotalTime>
  <Words>1081</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Slater</dc:creator>
  <cp:lastModifiedBy>PAYNE, Rosalyne (COVENTRY &amp; RUGBY GP ALLIANCE LIMITED)</cp:lastModifiedBy>
  <cp:revision>2</cp:revision>
  <dcterms:created xsi:type="dcterms:W3CDTF">2025-11-17T12:48:23Z</dcterms:created>
  <dcterms:modified xsi:type="dcterms:W3CDTF">2025-11-24T17:37:06Z</dcterms:modified>
</cp:coreProperties>
</file>