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1.jpg" ContentType="image/jpg"/>
  <Override PartName="/ppt/media/image42.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44.jpg" ContentType="image/jpg"/>
  <Override PartName="/ppt/media/image45.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4" r:id="rId1"/>
  </p:sldMasterIdLst>
  <p:notesMasterIdLst>
    <p:notesMasterId r:id="rId55"/>
  </p:notesMasterIdLst>
  <p:handoutMasterIdLst>
    <p:handoutMasterId r:id="rId56"/>
  </p:handoutMasterIdLst>
  <p:sldIdLst>
    <p:sldId id="908" r:id="rId2"/>
    <p:sldId id="264" r:id="rId3"/>
    <p:sldId id="265" r:id="rId4"/>
    <p:sldId id="419" r:id="rId5"/>
    <p:sldId id="957" r:id="rId6"/>
    <p:sldId id="1044" r:id="rId7"/>
    <p:sldId id="1023" r:id="rId8"/>
    <p:sldId id="1048" r:id="rId9"/>
    <p:sldId id="1047" r:id="rId10"/>
    <p:sldId id="965" r:id="rId11"/>
    <p:sldId id="983" r:id="rId12"/>
    <p:sldId id="1050" r:id="rId13"/>
    <p:sldId id="966" r:id="rId14"/>
    <p:sldId id="299" r:id="rId15"/>
    <p:sldId id="974" r:id="rId16"/>
    <p:sldId id="1003" r:id="rId17"/>
    <p:sldId id="1051" r:id="rId18"/>
    <p:sldId id="967" r:id="rId19"/>
    <p:sldId id="1004" r:id="rId20"/>
    <p:sldId id="968" r:id="rId21"/>
    <p:sldId id="1006" r:id="rId22"/>
    <p:sldId id="987" r:id="rId23"/>
    <p:sldId id="988" r:id="rId24"/>
    <p:sldId id="989" r:id="rId25"/>
    <p:sldId id="1021" r:id="rId26"/>
    <p:sldId id="994" r:id="rId27"/>
    <p:sldId id="1020" r:id="rId28"/>
    <p:sldId id="1052" r:id="rId29"/>
    <p:sldId id="1054" r:id="rId30"/>
    <p:sldId id="325" r:id="rId31"/>
    <p:sldId id="327" r:id="rId32"/>
    <p:sldId id="1046" r:id="rId33"/>
    <p:sldId id="369" r:id="rId34"/>
    <p:sldId id="375" r:id="rId35"/>
    <p:sldId id="377" r:id="rId36"/>
    <p:sldId id="950" r:id="rId37"/>
    <p:sldId id="964" r:id="rId38"/>
    <p:sldId id="932" r:id="rId39"/>
    <p:sldId id="948" r:id="rId40"/>
    <p:sldId id="952" r:id="rId41"/>
    <p:sldId id="257" r:id="rId42"/>
    <p:sldId id="263" r:id="rId43"/>
    <p:sldId id="1043" r:id="rId44"/>
    <p:sldId id="267" r:id="rId45"/>
    <p:sldId id="996" r:id="rId46"/>
    <p:sldId id="995" r:id="rId47"/>
    <p:sldId id="1022" r:id="rId48"/>
    <p:sldId id="1000" r:id="rId49"/>
    <p:sldId id="1017" r:id="rId50"/>
    <p:sldId id="1024" r:id="rId51"/>
    <p:sldId id="970" r:id="rId52"/>
    <p:sldId id="1053" r:id="rId53"/>
    <p:sldId id="1041" r:id="rId5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99"/>
    <a:srgbClr val="00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3" autoAdjust="0"/>
    <p:restoredTop sz="89157" autoAdjust="0"/>
  </p:normalViewPr>
  <p:slideViewPr>
    <p:cSldViewPr>
      <p:cViewPr varScale="1">
        <p:scale>
          <a:sx n="56" d="100"/>
          <a:sy n="56" d="100"/>
        </p:scale>
        <p:origin x="1452" y="52"/>
      </p:cViewPr>
      <p:guideLst>
        <p:guide orient="horz" pos="2160"/>
        <p:guide pos="431"/>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hart%202%20in%20Microsoft%20Office%20PowerPoint"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UK Biobank (2006-10)</c:v>
                </c:pt>
              </c:strCache>
            </c:strRef>
          </c:tx>
          <c:spPr>
            <a:solidFill>
              <a:schemeClr val="accent3">
                <a:lumMod val="75000"/>
                <a:alpha val="70000"/>
              </a:schemeClr>
            </a:solidFill>
            <a:ln>
              <a:noFill/>
            </a:ln>
            <a:effectLst/>
          </c:spPr>
          <c:invertIfNegative val="0"/>
          <c:cat>
            <c:strRef>
              <c:f>Sheet1!$A$2:$A$5</c:f>
              <c:strCache>
                <c:ptCount val="4"/>
                <c:pt idx="0">
                  <c:v>Hypertensives*</c:v>
                </c:pt>
                <c:pt idx="1">
                  <c:v>Aware</c:v>
                </c:pt>
                <c:pt idx="2">
                  <c:v>Treated</c:v>
                </c:pt>
                <c:pt idx="3">
                  <c:v>Controlled**</c:v>
                </c:pt>
              </c:strCache>
            </c:strRef>
          </c:cat>
          <c:val>
            <c:numRef>
              <c:f>Sheet1!$B$2:$B$5</c:f>
              <c:numCache>
                <c:formatCode>General</c:formatCode>
                <c:ptCount val="4"/>
                <c:pt idx="0">
                  <c:v>100</c:v>
                </c:pt>
                <c:pt idx="1">
                  <c:v>55.2</c:v>
                </c:pt>
                <c:pt idx="2">
                  <c:v>40.4</c:v>
                </c:pt>
                <c:pt idx="3">
                  <c:v>15.4</c:v>
                </c:pt>
              </c:numCache>
            </c:numRef>
          </c:val>
          <c:extLst>
            <c:ext xmlns:c16="http://schemas.microsoft.com/office/drawing/2014/chart" uri="{C3380CC4-5D6E-409C-BE32-E72D297353CC}">
              <c16:uniqueId val="{00000000-483F-D34F-8951-DA9D2EEB3F44}"/>
            </c:ext>
          </c:extLst>
        </c:ser>
        <c:ser>
          <c:idx val="1"/>
          <c:order val="1"/>
          <c:tx>
            <c:strRef>
              <c:f>Sheet1!$C$1</c:f>
              <c:strCache>
                <c:ptCount val="1"/>
                <c:pt idx="0">
                  <c:v>NCD-RisC UK (2016) - Men</c:v>
                </c:pt>
              </c:strCache>
            </c:strRef>
          </c:tx>
          <c:spPr>
            <a:solidFill>
              <a:schemeClr val="tx2">
                <a:lumMod val="60000"/>
                <a:lumOff val="40000"/>
                <a:alpha val="70000"/>
              </a:schemeClr>
            </a:solidFill>
            <a:ln>
              <a:noFill/>
            </a:ln>
            <a:effectLst/>
          </c:spPr>
          <c:invertIfNegative val="0"/>
          <c:cat>
            <c:strRef>
              <c:f>Sheet1!$A$2:$A$5</c:f>
              <c:strCache>
                <c:ptCount val="4"/>
                <c:pt idx="0">
                  <c:v>Hypertensives*</c:v>
                </c:pt>
                <c:pt idx="1">
                  <c:v>Aware</c:v>
                </c:pt>
                <c:pt idx="2">
                  <c:v>Treated</c:v>
                </c:pt>
                <c:pt idx="3">
                  <c:v>Controlled**</c:v>
                </c:pt>
              </c:strCache>
            </c:strRef>
          </c:cat>
          <c:val>
            <c:numRef>
              <c:f>Sheet1!$C$2:$C$5</c:f>
              <c:numCache>
                <c:formatCode>General</c:formatCode>
                <c:ptCount val="4"/>
                <c:pt idx="0">
                  <c:v>100</c:v>
                </c:pt>
                <c:pt idx="1">
                  <c:v>67</c:v>
                </c:pt>
                <c:pt idx="2">
                  <c:v>55</c:v>
                </c:pt>
                <c:pt idx="3">
                  <c:v>37</c:v>
                </c:pt>
              </c:numCache>
            </c:numRef>
          </c:val>
          <c:extLst>
            <c:ext xmlns:c16="http://schemas.microsoft.com/office/drawing/2014/chart" uri="{C3380CC4-5D6E-409C-BE32-E72D297353CC}">
              <c16:uniqueId val="{00000007-483F-D34F-8951-DA9D2EEB3F44}"/>
            </c:ext>
          </c:extLst>
        </c:ser>
        <c:ser>
          <c:idx val="2"/>
          <c:order val="2"/>
          <c:tx>
            <c:strRef>
              <c:f>Sheet1!$D$1</c:f>
              <c:strCache>
                <c:ptCount val="1"/>
                <c:pt idx="0">
                  <c:v>NCD-RisC UK (2016) - Women</c:v>
                </c:pt>
              </c:strCache>
            </c:strRef>
          </c:tx>
          <c:spPr>
            <a:solidFill>
              <a:schemeClr val="accent2">
                <a:lumMod val="60000"/>
                <a:lumOff val="40000"/>
                <a:alpha val="70000"/>
              </a:schemeClr>
            </a:solidFill>
            <a:ln>
              <a:noFill/>
            </a:ln>
            <a:effectLst/>
          </c:spPr>
          <c:invertIfNegative val="0"/>
          <c:cat>
            <c:strRef>
              <c:f>Sheet1!$A$2:$A$5</c:f>
              <c:strCache>
                <c:ptCount val="4"/>
                <c:pt idx="0">
                  <c:v>Hypertensives*</c:v>
                </c:pt>
                <c:pt idx="1">
                  <c:v>Aware</c:v>
                </c:pt>
                <c:pt idx="2">
                  <c:v>Treated</c:v>
                </c:pt>
                <c:pt idx="3">
                  <c:v>Controlled**</c:v>
                </c:pt>
              </c:strCache>
            </c:strRef>
          </c:cat>
          <c:val>
            <c:numRef>
              <c:f>Sheet1!$D$2:$D$5</c:f>
              <c:numCache>
                <c:formatCode>General</c:formatCode>
                <c:ptCount val="4"/>
                <c:pt idx="0">
                  <c:v>100</c:v>
                </c:pt>
                <c:pt idx="1">
                  <c:v>70</c:v>
                </c:pt>
                <c:pt idx="2">
                  <c:v>59</c:v>
                </c:pt>
                <c:pt idx="3">
                  <c:v>37</c:v>
                </c:pt>
              </c:numCache>
            </c:numRef>
          </c:val>
          <c:extLst>
            <c:ext xmlns:c16="http://schemas.microsoft.com/office/drawing/2014/chart" uri="{C3380CC4-5D6E-409C-BE32-E72D297353CC}">
              <c16:uniqueId val="{00000008-483F-D34F-8951-DA9D2EEB3F44}"/>
            </c:ext>
          </c:extLst>
        </c:ser>
        <c:dLbls>
          <c:showLegendKey val="0"/>
          <c:showVal val="0"/>
          <c:showCatName val="0"/>
          <c:showSerName val="0"/>
          <c:showPercent val="0"/>
          <c:showBubbleSize val="0"/>
        </c:dLbls>
        <c:gapWidth val="50"/>
        <c:axId val="897127055"/>
        <c:axId val="897229375"/>
      </c:barChart>
      <c:catAx>
        <c:axId val="89712705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en-US"/>
          </a:p>
        </c:txPr>
        <c:crossAx val="897229375"/>
        <c:crosses val="autoZero"/>
        <c:auto val="1"/>
        <c:lblAlgn val="ctr"/>
        <c:lblOffset val="100"/>
        <c:noMultiLvlLbl val="0"/>
      </c:catAx>
      <c:valAx>
        <c:axId val="897229375"/>
        <c:scaling>
          <c:orientation val="minMax"/>
          <c:max val="10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spc="20" baseline="0">
                <a:solidFill>
                  <a:schemeClr val="tx1">
                    <a:lumMod val="65000"/>
                    <a:lumOff val="35000"/>
                  </a:schemeClr>
                </a:solidFill>
                <a:latin typeface="+mn-lt"/>
                <a:ea typeface="+mn-ea"/>
                <a:cs typeface="+mn-cs"/>
              </a:defRPr>
            </a:pPr>
            <a:endParaRPr lang="en-US"/>
          </a:p>
        </c:txPr>
        <c:crossAx val="897127055"/>
        <c:crosses val="autoZero"/>
        <c:crossBetween val="between"/>
      </c:valAx>
      <c:spPr>
        <a:noFill/>
        <a:ln w="25400">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tockChart>
        <c:ser>
          <c:idx val="0"/>
          <c:order val="0"/>
          <c:spPr>
            <a:ln w="47625">
              <a:noFill/>
            </a:ln>
          </c:spPr>
          <c:marker>
            <c:symbol val="none"/>
          </c:marker>
          <c:cat>
            <c:numRef>
              <c:f>'[Chart 2 in Microsoft Office PowerPoint]Sheet1'!$A$2:$A$28</c:f>
              <c:numCache>
                <c:formatCode>m/d/yy</c:formatCode>
                <c:ptCount val="27"/>
                <c:pt idx="0">
                  <c:v>40100</c:v>
                </c:pt>
                <c:pt idx="1">
                  <c:v>40128</c:v>
                </c:pt>
                <c:pt idx="2">
                  <c:v>40170</c:v>
                </c:pt>
                <c:pt idx="3">
                  <c:v>40198</c:v>
                </c:pt>
                <c:pt idx="4">
                  <c:v>40302</c:v>
                </c:pt>
                <c:pt idx="5">
                  <c:v>40358</c:v>
                </c:pt>
                <c:pt idx="6">
                  <c:v>40442</c:v>
                </c:pt>
                <c:pt idx="7">
                  <c:v>40498</c:v>
                </c:pt>
                <c:pt idx="8">
                  <c:v>40554</c:v>
                </c:pt>
                <c:pt idx="9">
                  <c:v>40610</c:v>
                </c:pt>
                <c:pt idx="10">
                  <c:v>40694</c:v>
                </c:pt>
                <c:pt idx="11">
                  <c:v>40834</c:v>
                </c:pt>
                <c:pt idx="12">
                  <c:v>40848</c:v>
                </c:pt>
                <c:pt idx="13">
                  <c:v>41058</c:v>
                </c:pt>
                <c:pt idx="14">
                  <c:v>41114</c:v>
                </c:pt>
                <c:pt idx="15">
                  <c:v>41170</c:v>
                </c:pt>
                <c:pt idx="16">
                  <c:v>41254</c:v>
                </c:pt>
                <c:pt idx="17">
                  <c:v>41282</c:v>
                </c:pt>
                <c:pt idx="18">
                  <c:v>41541</c:v>
                </c:pt>
                <c:pt idx="19">
                  <c:v>41589</c:v>
                </c:pt>
                <c:pt idx="20">
                  <c:v>41618</c:v>
                </c:pt>
                <c:pt idx="21">
                  <c:v>41737</c:v>
                </c:pt>
                <c:pt idx="22">
                  <c:v>41767</c:v>
                </c:pt>
                <c:pt idx="23">
                  <c:v>41798</c:v>
                </c:pt>
                <c:pt idx="24">
                  <c:v>41828</c:v>
                </c:pt>
                <c:pt idx="25">
                  <c:v>41871</c:v>
                </c:pt>
                <c:pt idx="26">
                  <c:v>41920</c:v>
                </c:pt>
              </c:numCache>
            </c:numRef>
          </c:cat>
          <c:val>
            <c:numRef>
              <c:f>'[Chart 2 in Microsoft Office PowerPoint]Sheet1'!$B$2:$B$28</c:f>
              <c:numCache>
                <c:formatCode>General</c:formatCode>
                <c:ptCount val="27"/>
                <c:pt idx="0">
                  <c:v>214</c:v>
                </c:pt>
                <c:pt idx="1">
                  <c:v>195</c:v>
                </c:pt>
                <c:pt idx="2">
                  <c:v>111</c:v>
                </c:pt>
                <c:pt idx="3">
                  <c:v>166</c:v>
                </c:pt>
                <c:pt idx="4">
                  <c:v>180</c:v>
                </c:pt>
                <c:pt idx="5">
                  <c:v>180</c:v>
                </c:pt>
                <c:pt idx="6">
                  <c:v>190</c:v>
                </c:pt>
                <c:pt idx="7">
                  <c:v>188</c:v>
                </c:pt>
                <c:pt idx="8">
                  <c:v>195</c:v>
                </c:pt>
                <c:pt idx="9">
                  <c:v>217</c:v>
                </c:pt>
                <c:pt idx="10">
                  <c:v>222</c:v>
                </c:pt>
                <c:pt idx="11">
                  <c:v>212</c:v>
                </c:pt>
                <c:pt idx="12">
                  <c:v>138</c:v>
                </c:pt>
                <c:pt idx="13">
                  <c:v>131</c:v>
                </c:pt>
                <c:pt idx="14">
                  <c:v>177</c:v>
                </c:pt>
                <c:pt idx="15">
                  <c:v>187</c:v>
                </c:pt>
                <c:pt idx="16">
                  <c:v>160</c:v>
                </c:pt>
                <c:pt idx="17">
                  <c:v>172</c:v>
                </c:pt>
                <c:pt idx="18">
                  <c:v>213</c:v>
                </c:pt>
                <c:pt idx="19">
                  <c:v>270</c:v>
                </c:pt>
                <c:pt idx="20">
                  <c:v>155</c:v>
                </c:pt>
                <c:pt idx="21">
                  <c:v>202</c:v>
                </c:pt>
                <c:pt idx="22">
                  <c:v>147</c:v>
                </c:pt>
                <c:pt idx="23">
                  <c:v>100</c:v>
                </c:pt>
                <c:pt idx="24">
                  <c:v>134</c:v>
                </c:pt>
                <c:pt idx="25">
                  <c:v>206</c:v>
                </c:pt>
                <c:pt idx="26">
                  <c:v>214</c:v>
                </c:pt>
              </c:numCache>
            </c:numRef>
          </c:val>
          <c:smooth val="0"/>
          <c:extLst>
            <c:ext xmlns:c16="http://schemas.microsoft.com/office/drawing/2014/chart" uri="{C3380CC4-5D6E-409C-BE32-E72D297353CC}">
              <c16:uniqueId val="{00000000-F689-674E-8D08-EDF1E1C07CDB}"/>
            </c:ext>
          </c:extLst>
        </c:ser>
        <c:ser>
          <c:idx val="1"/>
          <c:order val="1"/>
          <c:spPr>
            <a:ln w="47625">
              <a:noFill/>
            </a:ln>
          </c:spPr>
          <c:marker>
            <c:symbol val="none"/>
          </c:marker>
          <c:cat>
            <c:numRef>
              <c:f>'[Chart 2 in Microsoft Office PowerPoint]Sheet1'!$A$2:$A$28</c:f>
              <c:numCache>
                <c:formatCode>m/d/yy</c:formatCode>
                <c:ptCount val="27"/>
                <c:pt idx="0">
                  <c:v>40100</c:v>
                </c:pt>
                <c:pt idx="1">
                  <c:v>40128</c:v>
                </c:pt>
                <c:pt idx="2">
                  <c:v>40170</c:v>
                </c:pt>
                <c:pt idx="3">
                  <c:v>40198</c:v>
                </c:pt>
                <c:pt idx="4">
                  <c:v>40302</c:v>
                </c:pt>
                <c:pt idx="5">
                  <c:v>40358</c:v>
                </c:pt>
                <c:pt idx="6">
                  <c:v>40442</c:v>
                </c:pt>
                <c:pt idx="7">
                  <c:v>40498</c:v>
                </c:pt>
                <c:pt idx="8">
                  <c:v>40554</c:v>
                </c:pt>
                <c:pt idx="9">
                  <c:v>40610</c:v>
                </c:pt>
                <c:pt idx="10">
                  <c:v>40694</c:v>
                </c:pt>
                <c:pt idx="11">
                  <c:v>40834</c:v>
                </c:pt>
                <c:pt idx="12">
                  <c:v>40848</c:v>
                </c:pt>
                <c:pt idx="13">
                  <c:v>41058</c:v>
                </c:pt>
                <c:pt idx="14">
                  <c:v>41114</c:v>
                </c:pt>
                <c:pt idx="15">
                  <c:v>41170</c:v>
                </c:pt>
                <c:pt idx="16">
                  <c:v>41254</c:v>
                </c:pt>
                <c:pt idx="17">
                  <c:v>41282</c:v>
                </c:pt>
                <c:pt idx="18">
                  <c:v>41541</c:v>
                </c:pt>
                <c:pt idx="19">
                  <c:v>41589</c:v>
                </c:pt>
                <c:pt idx="20">
                  <c:v>41618</c:v>
                </c:pt>
                <c:pt idx="21">
                  <c:v>41737</c:v>
                </c:pt>
                <c:pt idx="22">
                  <c:v>41767</c:v>
                </c:pt>
                <c:pt idx="23">
                  <c:v>41798</c:v>
                </c:pt>
                <c:pt idx="24">
                  <c:v>41828</c:v>
                </c:pt>
                <c:pt idx="25">
                  <c:v>41871</c:v>
                </c:pt>
                <c:pt idx="26">
                  <c:v>41920</c:v>
                </c:pt>
              </c:numCache>
            </c:numRef>
          </c:cat>
          <c:val>
            <c:numRef>
              <c:f>'[Chart 2 in Microsoft Office PowerPoint]Sheet1'!$C$2:$C$28</c:f>
              <c:numCache>
                <c:formatCode>General</c:formatCode>
                <c:ptCount val="27"/>
              </c:numCache>
            </c:numRef>
          </c:val>
          <c:smooth val="0"/>
          <c:extLst>
            <c:ext xmlns:c16="http://schemas.microsoft.com/office/drawing/2014/chart" uri="{C3380CC4-5D6E-409C-BE32-E72D297353CC}">
              <c16:uniqueId val="{00000001-F689-674E-8D08-EDF1E1C07CDB}"/>
            </c:ext>
          </c:extLst>
        </c:ser>
        <c:ser>
          <c:idx val="2"/>
          <c:order val="2"/>
          <c:spPr>
            <a:ln w="47625">
              <a:noFill/>
            </a:ln>
          </c:spPr>
          <c:marker>
            <c:symbol val="none"/>
          </c:marker>
          <c:cat>
            <c:numRef>
              <c:f>'[Chart 2 in Microsoft Office PowerPoint]Sheet1'!$A$2:$A$28</c:f>
              <c:numCache>
                <c:formatCode>m/d/yy</c:formatCode>
                <c:ptCount val="27"/>
                <c:pt idx="0">
                  <c:v>40100</c:v>
                </c:pt>
                <c:pt idx="1">
                  <c:v>40128</c:v>
                </c:pt>
                <c:pt idx="2">
                  <c:v>40170</c:v>
                </c:pt>
                <c:pt idx="3">
                  <c:v>40198</c:v>
                </c:pt>
                <c:pt idx="4">
                  <c:v>40302</c:v>
                </c:pt>
                <c:pt idx="5">
                  <c:v>40358</c:v>
                </c:pt>
                <c:pt idx="6">
                  <c:v>40442</c:v>
                </c:pt>
                <c:pt idx="7">
                  <c:v>40498</c:v>
                </c:pt>
                <c:pt idx="8">
                  <c:v>40554</c:v>
                </c:pt>
                <c:pt idx="9">
                  <c:v>40610</c:v>
                </c:pt>
                <c:pt idx="10">
                  <c:v>40694</c:v>
                </c:pt>
                <c:pt idx="11">
                  <c:v>40834</c:v>
                </c:pt>
                <c:pt idx="12">
                  <c:v>40848</c:v>
                </c:pt>
                <c:pt idx="13">
                  <c:v>41058</c:v>
                </c:pt>
                <c:pt idx="14">
                  <c:v>41114</c:v>
                </c:pt>
                <c:pt idx="15">
                  <c:v>41170</c:v>
                </c:pt>
                <c:pt idx="16">
                  <c:v>41254</c:v>
                </c:pt>
                <c:pt idx="17">
                  <c:v>41282</c:v>
                </c:pt>
                <c:pt idx="18">
                  <c:v>41541</c:v>
                </c:pt>
                <c:pt idx="19">
                  <c:v>41589</c:v>
                </c:pt>
                <c:pt idx="20">
                  <c:v>41618</c:v>
                </c:pt>
                <c:pt idx="21">
                  <c:v>41737</c:v>
                </c:pt>
                <c:pt idx="22">
                  <c:v>41767</c:v>
                </c:pt>
                <c:pt idx="23">
                  <c:v>41798</c:v>
                </c:pt>
                <c:pt idx="24">
                  <c:v>41828</c:v>
                </c:pt>
                <c:pt idx="25">
                  <c:v>41871</c:v>
                </c:pt>
                <c:pt idx="26">
                  <c:v>41920</c:v>
                </c:pt>
              </c:numCache>
            </c:numRef>
          </c:cat>
          <c:val>
            <c:numRef>
              <c:f>'[Chart 2 in Microsoft Office PowerPoint]Sheet1'!$D$2:$D$28</c:f>
              <c:numCache>
                <c:formatCode>General</c:formatCode>
                <c:ptCount val="27"/>
              </c:numCache>
            </c:numRef>
          </c:val>
          <c:smooth val="0"/>
          <c:extLst>
            <c:ext xmlns:c16="http://schemas.microsoft.com/office/drawing/2014/chart" uri="{C3380CC4-5D6E-409C-BE32-E72D297353CC}">
              <c16:uniqueId val="{00000002-F689-674E-8D08-EDF1E1C07CDB}"/>
            </c:ext>
          </c:extLst>
        </c:ser>
        <c:ser>
          <c:idx val="3"/>
          <c:order val="3"/>
          <c:spPr>
            <a:ln w="47625">
              <a:noFill/>
            </a:ln>
          </c:spPr>
          <c:marker>
            <c:symbol val="none"/>
          </c:marker>
          <c:cat>
            <c:numRef>
              <c:f>'[Chart 2 in Microsoft Office PowerPoint]Sheet1'!$A$2:$A$28</c:f>
              <c:numCache>
                <c:formatCode>m/d/yy</c:formatCode>
                <c:ptCount val="27"/>
                <c:pt idx="0">
                  <c:v>40100</c:v>
                </c:pt>
                <c:pt idx="1">
                  <c:v>40128</c:v>
                </c:pt>
                <c:pt idx="2">
                  <c:v>40170</c:v>
                </c:pt>
                <c:pt idx="3">
                  <c:v>40198</c:v>
                </c:pt>
                <c:pt idx="4">
                  <c:v>40302</c:v>
                </c:pt>
                <c:pt idx="5">
                  <c:v>40358</c:v>
                </c:pt>
                <c:pt idx="6">
                  <c:v>40442</c:v>
                </c:pt>
                <c:pt idx="7">
                  <c:v>40498</c:v>
                </c:pt>
                <c:pt idx="8">
                  <c:v>40554</c:v>
                </c:pt>
                <c:pt idx="9">
                  <c:v>40610</c:v>
                </c:pt>
                <c:pt idx="10">
                  <c:v>40694</c:v>
                </c:pt>
                <c:pt idx="11">
                  <c:v>40834</c:v>
                </c:pt>
                <c:pt idx="12">
                  <c:v>40848</c:v>
                </c:pt>
                <c:pt idx="13">
                  <c:v>41058</c:v>
                </c:pt>
                <c:pt idx="14">
                  <c:v>41114</c:v>
                </c:pt>
                <c:pt idx="15">
                  <c:v>41170</c:v>
                </c:pt>
                <c:pt idx="16">
                  <c:v>41254</c:v>
                </c:pt>
                <c:pt idx="17">
                  <c:v>41282</c:v>
                </c:pt>
                <c:pt idx="18">
                  <c:v>41541</c:v>
                </c:pt>
                <c:pt idx="19">
                  <c:v>41589</c:v>
                </c:pt>
                <c:pt idx="20">
                  <c:v>41618</c:v>
                </c:pt>
                <c:pt idx="21">
                  <c:v>41737</c:v>
                </c:pt>
                <c:pt idx="22">
                  <c:v>41767</c:v>
                </c:pt>
                <c:pt idx="23">
                  <c:v>41798</c:v>
                </c:pt>
                <c:pt idx="24">
                  <c:v>41828</c:v>
                </c:pt>
                <c:pt idx="25">
                  <c:v>41871</c:v>
                </c:pt>
                <c:pt idx="26">
                  <c:v>41920</c:v>
                </c:pt>
              </c:numCache>
            </c:numRef>
          </c:cat>
          <c:val>
            <c:numRef>
              <c:f>'[Chart 2 in Microsoft Office PowerPoint]Sheet1'!$E$2:$E$28</c:f>
              <c:numCache>
                <c:formatCode>General</c:formatCode>
                <c:ptCount val="27"/>
                <c:pt idx="0">
                  <c:v>109</c:v>
                </c:pt>
                <c:pt idx="1">
                  <c:v>116</c:v>
                </c:pt>
                <c:pt idx="2">
                  <c:v>79</c:v>
                </c:pt>
                <c:pt idx="3">
                  <c:v>97</c:v>
                </c:pt>
                <c:pt idx="4">
                  <c:v>110</c:v>
                </c:pt>
                <c:pt idx="5">
                  <c:v>107</c:v>
                </c:pt>
                <c:pt idx="6">
                  <c:v>111</c:v>
                </c:pt>
                <c:pt idx="7">
                  <c:v>105</c:v>
                </c:pt>
                <c:pt idx="8">
                  <c:v>109</c:v>
                </c:pt>
                <c:pt idx="9">
                  <c:v>120</c:v>
                </c:pt>
                <c:pt idx="10">
                  <c:v>123</c:v>
                </c:pt>
                <c:pt idx="11">
                  <c:v>120</c:v>
                </c:pt>
                <c:pt idx="12">
                  <c:v>52</c:v>
                </c:pt>
                <c:pt idx="13">
                  <c:v>116</c:v>
                </c:pt>
                <c:pt idx="14">
                  <c:v>107</c:v>
                </c:pt>
                <c:pt idx="15">
                  <c:v>116</c:v>
                </c:pt>
                <c:pt idx="16">
                  <c:v>95</c:v>
                </c:pt>
                <c:pt idx="17">
                  <c:v>95</c:v>
                </c:pt>
                <c:pt idx="18">
                  <c:v>129</c:v>
                </c:pt>
                <c:pt idx="19">
                  <c:v>150</c:v>
                </c:pt>
                <c:pt idx="20">
                  <c:v>90</c:v>
                </c:pt>
                <c:pt idx="21">
                  <c:v>101</c:v>
                </c:pt>
                <c:pt idx="22">
                  <c:v>90</c:v>
                </c:pt>
                <c:pt idx="23">
                  <c:v>62</c:v>
                </c:pt>
                <c:pt idx="24">
                  <c:v>78</c:v>
                </c:pt>
                <c:pt idx="25">
                  <c:v>118</c:v>
                </c:pt>
                <c:pt idx="26">
                  <c:v>110</c:v>
                </c:pt>
              </c:numCache>
            </c:numRef>
          </c:val>
          <c:smooth val="0"/>
          <c:extLst>
            <c:ext xmlns:c16="http://schemas.microsoft.com/office/drawing/2014/chart" uri="{C3380CC4-5D6E-409C-BE32-E72D297353CC}">
              <c16:uniqueId val="{00000003-F689-674E-8D08-EDF1E1C07CDB}"/>
            </c:ext>
          </c:extLst>
        </c:ser>
        <c:dLbls>
          <c:showLegendKey val="0"/>
          <c:showVal val="0"/>
          <c:showCatName val="0"/>
          <c:showSerName val="0"/>
          <c:showPercent val="0"/>
          <c:showBubbleSize val="0"/>
        </c:dLbls>
        <c:hiLowLines/>
        <c:upDownBars>
          <c:gapWidth val="150"/>
          <c:upBars/>
          <c:downBars/>
        </c:upDownBars>
        <c:axId val="99678848"/>
        <c:axId val="106443136"/>
      </c:stockChart>
      <c:dateAx>
        <c:axId val="99678848"/>
        <c:scaling>
          <c:orientation val="minMax"/>
        </c:scaling>
        <c:delete val="1"/>
        <c:axPos val="b"/>
        <c:numFmt formatCode="m/d/yy" sourceLinked="1"/>
        <c:majorTickMark val="out"/>
        <c:minorTickMark val="none"/>
        <c:tickLblPos val="nextTo"/>
        <c:crossAx val="106443136"/>
        <c:crosses val="autoZero"/>
        <c:auto val="1"/>
        <c:lblOffset val="100"/>
        <c:baseTimeUnit val="days"/>
      </c:dateAx>
      <c:valAx>
        <c:axId val="106443136"/>
        <c:scaling>
          <c:orientation val="minMax"/>
        </c:scaling>
        <c:delete val="0"/>
        <c:axPos val="l"/>
        <c:majorGridlines/>
        <c:numFmt formatCode="General" sourceLinked="1"/>
        <c:majorTickMark val="out"/>
        <c:minorTickMark val="none"/>
        <c:tickLblPos val="nextTo"/>
        <c:crossAx val="9967884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tockChart>
        <c:ser>
          <c:idx val="0"/>
          <c:order val="0"/>
          <c:tx>
            <c:strRef>
              <c:f>Sheet1!$B$1</c:f>
              <c:strCache>
                <c:ptCount val="1"/>
                <c:pt idx="0">
                  <c:v>Open</c:v>
                </c:pt>
              </c:strCache>
            </c:strRef>
          </c:tx>
          <c:spPr>
            <a:ln w="28558">
              <a:noFill/>
            </a:ln>
          </c:spPr>
          <c:marker>
            <c:symbol val="none"/>
          </c:marker>
          <c:cat>
            <c:strRef>
              <c:f>Sheet1!$A$2:$A$15</c:f>
              <c:strCache>
                <c:ptCount val="14"/>
                <c:pt idx="0">
                  <c:v>18/06/2010</c:v>
                </c:pt>
                <c:pt idx="1">
                  <c:v>15/10/2010</c:v>
                </c:pt>
                <c:pt idx="2">
                  <c:v>03/11/2010</c:v>
                </c:pt>
                <c:pt idx="3">
                  <c:v>15/12/2010</c:v>
                </c:pt>
                <c:pt idx="4">
                  <c:v>01/01/2011</c:v>
                </c:pt>
                <c:pt idx="5">
                  <c:v>01/02/2011</c:v>
                </c:pt>
                <c:pt idx="6">
                  <c:v>28/06/2011</c:v>
                </c:pt>
                <c:pt idx="7">
                  <c:v>04/09/2011</c:v>
                </c:pt>
                <c:pt idx="8">
                  <c:v>01/10/2011</c:v>
                </c:pt>
                <c:pt idx="9">
                  <c:v>01/11/2011</c:v>
                </c:pt>
                <c:pt idx="10">
                  <c:v>01/11/2011</c:v>
                </c:pt>
                <c:pt idx="11">
                  <c:v>01/13/2011</c:v>
                </c:pt>
                <c:pt idx="12">
                  <c:v>01/01/2012</c:v>
                </c:pt>
                <c:pt idx="13">
                  <c:v>22/02/2012</c:v>
                </c:pt>
              </c:strCache>
            </c:strRef>
          </c:cat>
          <c:val>
            <c:numRef>
              <c:f>Sheet1!$B$2:$B$15</c:f>
              <c:numCache>
                <c:formatCode>General</c:formatCode>
                <c:ptCount val="14"/>
                <c:pt idx="0">
                  <c:v>180</c:v>
                </c:pt>
                <c:pt idx="1">
                  <c:v>180</c:v>
                </c:pt>
                <c:pt idx="2">
                  <c:v>225</c:v>
                </c:pt>
                <c:pt idx="3">
                  <c:v>112</c:v>
                </c:pt>
                <c:pt idx="4">
                  <c:v>114</c:v>
                </c:pt>
                <c:pt idx="5">
                  <c:v>117</c:v>
                </c:pt>
                <c:pt idx="6">
                  <c:v>165</c:v>
                </c:pt>
                <c:pt idx="7">
                  <c:v>160</c:v>
                </c:pt>
                <c:pt idx="8">
                  <c:v>185</c:v>
                </c:pt>
                <c:pt idx="9">
                  <c:v>192</c:v>
                </c:pt>
                <c:pt idx="10">
                  <c:v>192</c:v>
                </c:pt>
                <c:pt idx="11">
                  <c:v>150</c:v>
                </c:pt>
                <c:pt idx="12">
                  <c:v>91</c:v>
                </c:pt>
                <c:pt idx="13">
                  <c:v>132</c:v>
                </c:pt>
              </c:numCache>
            </c:numRef>
          </c:val>
          <c:smooth val="0"/>
          <c:extLst>
            <c:ext xmlns:c16="http://schemas.microsoft.com/office/drawing/2014/chart" uri="{C3380CC4-5D6E-409C-BE32-E72D297353CC}">
              <c16:uniqueId val="{00000000-C0C3-0A4D-8E46-9EAE1E4A1E0B}"/>
            </c:ext>
          </c:extLst>
        </c:ser>
        <c:ser>
          <c:idx val="1"/>
          <c:order val="1"/>
          <c:tx>
            <c:strRef>
              <c:f>Sheet1!$C$1</c:f>
              <c:strCache>
                <c:ptCount val="1"/>
                <c:pt idx="0">
                  <c:v>Column1</c:v>
                </c:pt>
              </c:strCache>
            </c:strRef>
          </c:tx>
          <c:spPr>
            <a:ln w="28558">
              <a:noFill/>
            </a:ln>
          </c:spPr>
          <c:marker>
            <c:symbol val="none"/>
          </c:marker>
          <c:dLbls>
            <c:spPr>
              <a:noFill/>
              <a:ln w="25385">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18/06/2010</c:v>
                </c:pt>
                <c:pt idx="1">
                  <c:v>15/10/2010</c:v>
                </c:pt>
                <c:pt idx="2">
                  <c:v>03/11/2010</c:v>
                </c:pt>
                <c:pt idx="3">
                  <c:v>15/12/2010</c:v>
                </c:pt>
                <c:pt idx="4">
                  <c:v>01/01/2011</c:v>
                </c:pt>
                <c:pt idx="5">
                  <c:v>01/02/2011</c:v>
                </c:pt>
                <c:pt idx="6">
                  <c:v>28/06/2011</c:v>
                </c:pt>
                <c:pt idx="7">
                  <c:v>04/09/2011</c:v>
                </c:pt>
                <c:pt idx="8">
                  <c:v>01/10/2011</c:v>
                </c:pt>
                <c:pt idx="9">
                  <c:v>01/11/2011</c:v>
                </c:pt>
                <c:pt idx="10">
                  <c:v>01/11/2011</c:v>
                </c:pt>
                <c:pt idx="11">
                  <c:v>01/13/2011</c:v>
                </c:pt>
                <c:pt idx="12">
                  <c:v>01/01/2012</c:v>
                </c:pt>
                <c:pt idx="13">
                  <c:v>22/02/2012</c:v>
                </c:pt>
              </c:strCache>
            </c:strRef>
          </c:cat>
          <c:val>
            <c:numRef>
              <c:f>Sheet1!$C$2:$C$15</c:f>
              <c:numCache>
                <c:formatCode>General</c:formatCode>
                <c:ptCount val="14"/>
              </c:numCache>
            </c:numRef>
          </c:val>
          <c:smooth val="0"/>
          <c:extLst>
            <c:ext xmlns:c16="http://schemas.microsoft.com/office/drawing/2014/chart" uri="{C3380CC4-5D6E-409C-BE32-E72D297353CC}">
              <c16:uniqueId val="{00000001-C0C3-0A4D-8E46-9EAE1E4A1E0B}"/>
            </c:ext>
          </c:extLst>
        </c:ser>
        <c:ser>
          <c:idx val="2"/>
          <c:order val="2"/>
          <c:tx>
            <c:strRef>
              <c:f>Sheet1!$D$1</c:f>
              <c:strCache>
                <c:ptCount val="1"/>
                <c:pt idx="0">
                  <c:v>Column2</c:v>
                </c:pt>
              </c:strCache>
            </c:strRef>
          </c:tx>
          <c:spPr>
            <a:ln w="28558">
              <a:noFill/>
            </a:ln>
          </c:spPr>
          <c:marker>
            <c:symbol val="none"/>
          </c:marker>
          <c:dLbls>
            <c:spPr>
              <a:noFill/>
              <a:ln w="25385">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18/06/2010</c:v>
                </c:pt>
                <c:pt idx="1">
                  <c:v>15/10/2010</c:v>
                </c:pt>
                <c:pt idx="2">
                  <c:v>03/11/2010</c:v>
                </c:pt>
                <c:pt idx="3">
                  <c:v>15/12/2010</c:v>
                </c:pt>
                <c:pt idx="4">
                  <c:v>01/01/2011</c:v>
                </c:pt>
                <c:pt idx="5">
                  <c:v>01/02/2011</c:v>
                </c:pt>
                <c:pt idx="6">
                  <c:v>28/06/2011</c:v>
                </c:pt>
                <c:pt idx="7">
                  <c:v>04/09/2011</c:v>
                </c:pt>
                <c:pt idx="8">
                  <c:v>01/10/2011</c:v>
                </c:pt>
                <c:pt idx="9">
                  <c:v>01/11/2011</c:v>
                </c:pt>
                <c:pt idx="10">
                  <c:v>01/11/2011</c:v>
                </c:pt>
                <c:pt idx="11">
                  <c:v>01/13/2011</c:v>
                </c:pt>
                <c:pt idx="12">
                  <c:v>01/01/2012</c:v>
                </c:pt>
                <c:pt idx="13">
                  <c:v>22/02/2012</c:v>
                </c:pt>
              </c:strCache>
            </c:strRef>
          </c:cat>
          <c:val>
            <c:numRef>
              <c:f>Sheet1!$D$2:$D$15</c:f>
              <c:numCache>
                <c:formatCode>General</c:formatCode>
                <c:ptCount val="14"/>
              </c:numCache>
            </c:numRef>
          </c:val>
          <c:smooth val="0"/>
          <c:extLst>
            <c:ext xmlns:c16="http://schemas.microsoft.com/office/drawing/2014/chart" uri="{C3380CC4-5D6E-409C-BE32-E72D297353CC}">
              <c16:uniqueId val="{00000002-C0C3-0A4D-8E46-9EAE1E4A1E0B}"/>
            </c:ext>
          </c:extLst>
        </c:ser>
        <c:ser>
          <c:idx val="3"/>
          <c:order val="3"/>
          <c:tx>
            <c:strRef>
              <c:f>Sheet1!$E$1</c:f>
              <c:strCache>
                <c:ptCount val="1"/>
                <c:pt idx="0">
                  <c:v>Close</c:v>
                </c:pt>
              </c:strCache>
            </c:strRef>
          </c:tx>
          <c:spPr>
            <a:ln w="28558">
              <a:noFill/>
            </a:ln>
          </c:spPr>
          <c:marker>
            <c:symbol val="none"/>
          </c:marker>
          <c:cat>
            <c:strRef>
              <c:f>Sheet1!$A$2:$A$15</c:f>
              <c:strCache>
                <c:ptCount val="14"/>
                <c:pt idx="0">
                  <c:v>18/06/2010</c:v>
                </c:pt>
                <c:pt idx="1">
                  <c:v>15/10/2010</c:v>
                </c:pt>
                <c:pt idx="2">
                  <c:v>03/11/2010</c:v>
                </c:pt>
                <c:pt idx="3">
                  <c:v>15/12/2010</c:v>
                </c:pt>
                <c:pt idx="4">
                  <c:v>01/01/2011</c:v>
                </c:pt>
                <c:pt idx="5">
                  <c:v>01/02/2011</c:v>
                </c:pt>
                <c:pt idx="6">
                  <c:v>28/06/2011</c:v>
                </c:pt>
                <c:pt idx="7">
                  <c:v>04/09/2011</c:v>
                </c:pt>
                <c:pt idx="8">
                  <c:v>01/10/2011</c:v>
                </c:pt>
                <c:pt idx="9">
                  <c:v>01/11/2011</c:v>
                </c:pt>
                <c:pt idx="10">
                  <c:v>01/11/2011</c:v>
                </c:pt>
                <c:pt idx="11">
                  <c:v>01/13/2011</c:v>
                </c:pt>
                <c:pt idx="12">
                  <c:v>01/01/2012</c:v>
                </c:pt>
                <c:pt idx="13">
                  <c:v>22/02/2012</c:v>
                </c:pt>
              </c:strCache>
            </c:strRef>
          </c:cat>
          <c:val>
            <c:numRef>
              <c:f>Sheet1!$E$2:$E$15</c:f>
              <c:numCache>
                <c:formatCode>General</c:formatCode>
                <c:ptCount val="14"/>
                <c:pt idx="0">
                  <c:v>117</c:v>
                </c:pt>
                <c:pt idx="1">
                  <c:v>120</c:v>
                </c:pt>
                <c:pt idx="2">
                  <c:v>130</c:v>
                </c:pt>
                <c:pt idx="3">
                  <c:v>75</c:v>
                </c:pt>
                <c:pt idx="4">
                  <c:v>73</c:v>
                </c:pt>
                <c:pt idx="5">
                  <c:v>79</c:v>
                </c:pt>
                <c:pt idx="6">
                  <c:v>116</c:v>
                </c:pt>
                <c:pt idx="7">
                  <c:v>111</c:v>
                </c:pt>
                <c:pt idx="8">
                  <c:v>130</c:v>
                </c:pt>
                <c:pt idx="9">
                  <c:v>136</c:v>
                </c:pt>
                <c:pt idx="10">
                  <c:v>130</c:v>
                </c:pt>
                <c:pt idx="11">
                  <c:v>121</c:v>
                </c:pt>
                <c:pt idx="12">
                  <c:v>65</c:v>
                </c:pt>
                <c:pt idx="13">
                  <c:v>89</c:v>
                </c:pt>
              </c:numCache>
            </c:numRef>
          </c:val>
          <c:smooth val="0"/>
          <c:extLst>
            <c:ext xmlns:c16="http://schemas.microsoft.com/office/drawing/2014/chart" uri="{C3380CC4-5D6E-409C-BE32-E72D297353CC}">
              <c16:uniqueId val="{00000003-C0C3-0A4D-8E46-9EAE1E4A1E0B}"/>
            </c:ext>
          </c:extLst>
        </c:ser>
        <c:dLbls>
          <c:showLegendKey val="0"/>
          <c:showVal val="0"/>
          <c:showCatName val="0"/>
          <c:showSerName val="0"/>
          <c:showPercent val="0"/>
          <c:showBubbleSize val="0"/>
        </c:dLbls>
        <c:hiLowLines>
          <c:spPr>
            <a:ln w="3173">
              <a:solidFill>
                <a:srgbClr val="000000"/>
              </a:solidFill>
              <a:prstDash val="solid"/>
            </a:ln>
          </c:spPr>
        </c:hiLowLines>
        <c:upDownBars>
          <c:gapWidth val="150"/>
          <c:upBars>
            <c:spPr>
              <a:solidFill>
                <a:srgbClr val="F9F9F9"/>
              </a:solidFill>
              <a:ln w="3173">
                <a:solidFill>
                  <a:srgbClr val="000000"/>
                </a:solidFill>
                <a:prstDash val="solid"/>
              </a:ln>
            </c:spPr>
          </c:upBars>
          <c:downBars>
            <c:spPr>
              <a:solidFill>
                <a:srgbClr val="3F3F3F"/>
              </a:solidFill>
              <a:ln w="3173">
                <a:solidFill>
                  <a:srgbClr val="000000"/>
                </a:solidFill>
                <a:prstDash val="solid"/>
              </a:ln>
            </c:spPr>
          </c:downBars>
        </c:upDownBars>
        <c:axId val="43489536"/>
        <c:axId val="142868480"/>
      </c:stockChart>
      <c:catAx>
        <c:axId val="43489536"/>
        <c:scaling>
          <c:orientation val="minMax"/>
        </c:scaling>
        <c:delete val="0"/>
        <c:axPos val="b"/>
        <c:numFmt formatCode="dd/mm/yy;@" sourceLinked="0"/>
        <c:majorTickMark val="none"/>
        <c:minorTickMark val="none"/>
        <c:tickLblPos val="nextTo"/>
        <c:spPr>
          <a:ln w="3173">
            <a:solidFill>
              <a:srgbClr val="808080"/>
            </a:solidFill>
            <a:prstDash val="solid"/>
          </a:ln>
        </c:spPr>
        <c:txPr>
          <a:bodyPr/>
          <a:lstStyle/>
          <a:p>
            <a:pPr>
              <a:defRPr sz="800" baseline="0">
                <a:latin typeface="Calibri" pitchFamily="34" charset="0"/>
              </a:defRPr>
            </a:pPr>
            <a:endParaRPr lang="en-US"/>
          </a:p>
        </c:txPr>
        <c:crossAx val="142868480"/>
        <c:crosses val="autoZero"/>
        <c:auto val="1"/>
        <c:lblAlgn val="ctr"/>
        <c:lblOffset val="100"/>
        <c:noMultiLvlLbl val="0"/>
      </c:catAx>
      <c:valAx>
        <c:axId val="142868480"/>
        <c:scaling>
          <c:orientation val="minMax"/>
          <c:min val="50"/>
        </c:scaling>
        <c:delete val="0"/>
        <c:axPos val="l"/>
        <c:numFmt formatCode="General" sourceLinked="1"/>
        <c:majorTickMark val="none"/>
        <c:minorTickMark val="none"/>
        <c:tickLblPos val="nextTo"/>
        <c:spPr>
          <a:ln w="3173">
            <a:solidFill>
              <a:srgbClr val="808080"/>
            </a:solidFill>
            <a:prstDash val="solid"/>
          </a:ln>
        </c:spPr>
        <c:txPr>
          <a:bodyPr/>
          <a:lstStyle/>
          <a:p>
            <a:pPr>
              <a:defRPr sz="998"/>
            </a:pPr>
            <a:endParaRPr lang="en-US"/>
          </a:p>
        </c:txPr>
        <c:crossAx val="43489536"/>
        <c:crosses val="autoZero"/>
        <c:crossBetween val="between"/>
        <c:majorUnit val="20"/>
      </c:valAx>
      <c:spPr>
        <a:noFill/>
        <a:ln w="25385">
          <a:noFill/>
        </a:ln>
      </c:spPr>
    </c:plotArea>
    <c:plotVisOnly val="1"/>
    <c:dispBlanksAs val="gap"/>
    <c:showDLblsOverMax val="0"/>
  </c:chart>
  <c:spPr>
    <a:noFill/>
    <a:ln>
      <a:noFill/>
    </a:ln>
  </c:spPr>
  <c:txPr>
    <a:bodyPr/>
    <a:lstStyle/>
    <a:p>
      <a:pPr>
        <a:defRPr sz="1799"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5" Type="http://schemas.openxmlformats.org/officeDocument/2006/relationships/image" Target="../media/image12.jpeg"/><Relationship Id="rId4"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5" Type="http://schemas.openxmlformats.org/officeDocument/2006/relationships/image" Target="../media/image12.jpeg"/><Relationship Id="rId4"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 Id="rId4"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50C01A-E63D-5348-BFD6-CDFCEDFA2EB1}" type="doc">
      <dgm:prSet loTypeId="urn:microsoft.com/office/officeart/2005/8/layout/vList3" loCatId="" qsTypeId="urn:microsoft.com/office/officeart/2005/8/quickstyle/simple1" qsCatId="simple" csTypeId="urn:microsoft.com/office/officeart/2005/8/colors/accent1_2" csCatId="accent1" phldr="1"/>
      <dgm:spPr/>
    </dgm:pt>
    <dgm:pt modelId="{CFE36B55-E992-EB4A-9EAD-1D6642AB0198}">
      <dgm:prSet phldrT="[Text]"/>
      <dgm:spPr>
        <a:solidFill>
          <a:schemeClr val="accent2">
            <a:lumMod val="20000"/>
            <a:lumOff val="80000"/>
          </a:schemeClr>
        </a:solidFill>
      </dgm:spPr>
      <dgm:t>
        <a:bodyPr/>
        <a:lstStyle/>
        <a:p>
          <a:r>
            <a:rPr lang="en-US" dirty="0">
              <a:solidFill>
                <a:schemeClr val="tx1"/>
              </a:solidFill>
            </a:rPr>
            <a:t>Myocardial Infarction; Arrhythmias; Atrial Fibrillation; Heart Failure; Cardiomyopathy.</a:t>
          </a:r>
        </a:p>
      </dgm:t>
    </dgm:pt>
    <dgm:pt modelId="{9D621594-7CCB-284B-B80D-0918190C00A9}" type="parTrans" cxnId="{A47D64E4-2EEB-D543-9E4D-7C76DF96F374}">
      <dgm:prSet/>
      <dgm:spPr/>
      <dgm:t>
        <a:bodyPr/>
        <a:lstStyle/>
        <a:p>
          <a:endParaRPr lang="en-US"/>
        </a:p>
      </dgm:t>
    </dgm:pt>
    <dgm:pt modelId="{94993217-073F-D04A-A51F-6E75B0954F47}" type="sibTrans" cxnId="{A47D64E4-2EEB-D543-9E4D-7C76DF96F374}">
      <dgm:prSet/>
      <dgm:spPr/>
      <dgm:t>
        <a:bodyPr/>
        <a:lstStyle/>
        <a:p>
          <a:endParaRPr lang="en-US"/>
        </a:p>
      </dgm:t>
    </dgm:pt>
    <dgm:pt modelId="{F6FAA629-0229-1345-94B3-B3B9DB9D09D2}">
      <dgm:prSet phldrT="[Text]"/>
      <dgm:spPr>
        <a:solidFill>
          <a:schemeClr val="accent6">
            <a:lumMod val="20000"/>
            <a:lumOff val="80000"/>
          </a:schemeClr>
        </a:solidFill>
      </dgm:spPr>
      <dgm:t>
        <a:bodyPr/>
        <a:lstStyle/>
        <a:p>
          <a:r>
            <a:rPr lang="en-US" dirty="0">
              <a:solidFill>
                <a:schemeClr val="tx1"/>
              </a:solidFill>
            </a:rPr>
            <a:t>Stroke (</a:t>
          </a:r>
          <a:r>
            <a:rPr lang="en-US" dirty="0" err="1">
              <a:solidFill>
                <a:schemeClr val="tx1"/>
              </a:solidFill>
            </a:rPr>
            <a:t>Ischaemic</a:t>
          </a:r>
          <a:r>
            <a:rPr lang="en-US" dirty="0">
              <a:solidFill>
                <a:schemeClr val="tx1"/>
              </a:solidFill>
            </a:rPr>
            <a:t>, </a:t>
          </a:r>
          <a:r>
            <a:rPr lang="en-US" dirty="0" err="1">
              <a:solidFill>
                <a:schemeClr val="tx1"/>
              </a:solidFill>
            </a:rPr>
            <a:t>Haemorrhagic</a:t>
          </a:r>
          <a:r>
            <a:rPr lang="en-US" dirty="0">
              <a:solidFill>
                <a:schemeClr val="tx1"/>
              </a:solidFill>
            </a:rPr>
            <a:t>)</a:t>
          </a:r>
        </a:p>
      </dgm:t>
    </dgm:pt>
    <dgm:pt modelId="{4AF6538E-6F97-794E-9153-32BDD154BF01}" type="parTrans" cxnId="{4862975E-0F58-7F4C-A217-6220D03B59FF}">
      <dgm:prSet/>
      <dgm:spPr/>
      <dgm:t>
        <a:bodyPr/>
        <a:lstStyle/>
        <a:p>
          <a:endParaRPr lang="en-US"/>
        </a:p>
      </dgm:t>
    </dgm:pt>
    <dgm:pt modelId="{719376A5-C9F9-8749-BB07-8CB1FB4E84F1}" type="sibTrans" cxnId="{4862975E-0F58-7F4C-A217-6220D03B59FF}">
      <dgm:prSet/>
      <dgm:spPr/>
      <dgm:t>
        <a:bodyPr/>
        <a:lstStyle/>
        <a:p>
          <a:endParaRPr lang="en-US"/>
        </a:p>
      </dgm:t>
    </dgm:pt>
    <dgm:pt modelId="{0291DB53-46A8-3F4B-AF69-BB39AC3D24E1}">
      <dgm:prSet phldrT="[Text]"/>
      <dgm:spPr>
        <a:solidFill>
          <a:schemeClr val="accent3">
            <a:lumMod val="20000"/>
            <a:lumOff val="80000"/>
          </a:schemeClr>
        </a:solidFill>
      </dgm:spPr>
      <dgm:t>
        <a:bodyPr/>
        <a:lstStyle/>
        <a:p>
          <a:r>
            <a:rPr lang="en-US" dirty="0">
              <a:solidFill>
                <a:schemeClr val="tx1"/>
              </a:solidFill>
            </a:rPr>
            <a:t>Kidney Failure</a:t>
          </a:r>
        </a:p>
      </dgm:t>
    </dgm:pt>
    <dgm:pt modelId="{AD20AD2F-6B59-0748-859B-3BAC22803F4B}" type="parTrans" cxnId="{290E1CA2-FEBE-624A-A2AD-A20A6A8E751E}">
      <dgm:prSet/>
      <dgm:spPr/>
      <dgm:t>
        <a:bodyPr/>
        <a:lstStyle/>
        <a:p>
          <a:endParaRPr lang="en-US"/>
        </a:p>
      </dgm:t>
    </dgm:pt>
    <dgm:pt modelId="{7025EC66-0FCA-DC47-A5AD-CE2C9BB5B602}" type="sibTrans" cxnId="{290E1CA2-FEBE-624A-A2AD-A20A6A8E751E}">
      <dgm:prSet/>
      <dgm:spPr/>
      <dgm:t>
        <a:bodyPr/>
        <a:lstStyle/>
        <a:p>
          <a:endParaRPr lang="en-US"/>
        </a:p>
      </dgm:t>
    </dgm:pt>
    <dgm:pt modelId="{D96CE259-268E-004C-858C-FBD4F2272434}">
      <dgm:prSet/>
      <dgm:spPr>
        <a:solidFill>
          <a:schemeClr val="bg2">
            <a:lumMod val="90000"/>
          </a:schemeClr>
        </a:solidFill>
      </dgm:spPr>
      <dgm:t>
        <a:bodyPr/>
        <a:lstStyle/>
        <a:p>
          <a:r>
            <a:rPr lang="en-US" dirty="0">
              <a:solidFill>
                <a:schemeClr val="tx1"/>
              </a:solidFill>
            </a:rPr>
            <a:t>Retinopathy</a:t>
          </a:r>
        </a:p>
      </dgm:t>
    </dgm:pt>
    <dgm:pt modelId="{8FF53CED-2ACF-D14E-AE12-4DC9F194D18A}" type="parTrans" cxnId="{6B31E1AA-4764-AF45-BB21-6B2CA93AF783}">
      <dgm:prSet/>
      <dgm:spPr/>
      <dgm:t>
        <a:bodyPr/>
        <a:lstStyle/>
        <a:p>
          <a:endParaRPr lang="en-US"/>
        </a:p>
      </dgm:t>
    </dgm:pt>
    <dgm:pt modelId="{A6467AAF-AA36-D34F-AE55-DE72026CC776}" type="sibTrans" cxnId="{6B31E1AA-4764-AF45-BB21-6B2CA93AF783}">
      <dgm:prSet/>
      <dgm:spPr/>
      <dgm:t>
        <a:bodyPr/>
        <a:lstStyle/>
        <a:p>
          <a:endParaRPr lang="en-US"/>
        </a:p>
      </dgm:t>
    </dgm:pt>
    <dgm:pt modelId="{291D4FA2-9B07-9F40-BE41-7316C16CD90C}">
      <dgm:prSet/>
      <dgm:spPr>
        <a:solidFill>
          <a:schemeClr val="accent5">
            <a:lumMod val="20000"/>
            <a:lumOff val="80000"/>
          </a:schemeClr>
        </a:solidFill>
      </dgm:spPr>
      <dgm:t>
        <a:bodyPr/>
        <a:lstStyle/>
        <a:p>
          <a:r>
            <a:rPr lang="en-US" dirty="0">
              <a:solidFill>
                <a:schemeClr val="tx1"/>
              </a:solidFill>
            </a:rPr>
            <a:t>Peripheral Vascular Disease</a:t>
          </a:r>
        </a:p>
      </dgm:t>
    </dgm:pt>
    <dgm:pt modelId="{1907A281-5341-F240-99D1-5FA73A8AA24A}" type="parTrans" cxnId="{503C8FD3-324E-6E48-A2B3-F2224727C4F1}">
      <dgm:prSet/>
      <dgm:spPr/>
      <dgm:t>
        <a:bodyPr/>
        <a:lstStyle/>
        <a:p>
          <a:endParaRPr lang="en-US"/>
        </a:p>
      </dgm:t>
    </dgm:pt>
    <dgm:pt modelId="{BCFBE07E-62C4-5945-BEE0-A8B41FF55C3C}" type="sibTrans" cxnId="{503C8FD3-324E-6E48-A2B3-F2224727C4F1}">
      <dgm:prSet/>
      <dgm:spPr/>
      <dgm:t>
        <a:bodyPr/>
        <a:lstStyle/>
        <a:p>
          <a:endParaRPr lang="en-US"/>
        </a:p>
      </dgm:t>
    </dgm:pt>
    <dgm:pt modelId="{E9D32308-38BC-8F43-AC2D-D1320F169C94}" type="pres">
      <dgm:prSet presAssocID="{5E50C01A-E63D-5348-BFD6-CDFCEDFA2EB1}" presName="linearFlow" presStyleCnt="0">
        <dgm:presLayoutVars>
          <dgm:dir/>
          <dgm:resizeHandles val="exact"/>
        </dgm:presLayoutVars>
      </dgm:prSet>
      <dgm:spPr/>
    </dgm:pt>
    <dgm:pt modelId="{F33E43A7-E395-7347-99F5-51FE80A57B29}" type="pres">
      <dgm:prSet presAssocID="{CFE36B55-E992-EB4A-9EAD-1D6642AB0198}" presName="composite" presStyleCnt="0"/>
      <dgm:spPr/>
    </dgm:pt>
    <dgm:pt modelId="{32CADBB9-608D-1348-A354-6F4CDEB78873}" type="pres">
      <dgm:prSet presAssocID="{CFE36B55-E992-EB4A-9EAD-1D6642AB0198}"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99027B6-B1FC-5C40-999B-AF1004BACDCD}" type="pres">
      <dgm:prSet presAssocID="{CFE36B55-E992-EB4A-9EAD-1D6642AB0198}" presName="txShp" presStyleLbl="node1" presStyleIdx="0" presStyleCnt="5">
        <dgm:presLayoutVars>
          <dgm:bulletEnabled val="1"/>
        </dgm:presLayoutVars>
      </dgm:prSet>
      <dgm:spPr/>
    </dgm:pt>
    <dgm:pt modelId="{6BB8C7A0-D39A-764D-9BD6-7AD7C5419C6C}" type="pres">
      <dgm:prSet presAssocID="{94993217-073F-D04A-A51F-6E75B0954F47}" presName="spacing" presStyleCnt="0"/>
      <dgm:spPr/>
    </dgm:pt>
    <dgm:pt modelId="{008A6DBC-99AD-9E49-A571-1389CC8A099A}" type="pres">
      <dgm:prSet presAssocID="{F6FAA629-0229-1345-94B3-B3B9DB9D09D2}" presName="composite" presStyleCnt="0"/>
      <dgm:spPr/>
    </dgm:pt>
    <dgm:pt modelId="{9C4B5350-F416-E749-B980-B2E4DD72DFB9}" type="pres">
      <dgm:prSet presAssocID="{F6FAA629-0229-1345-94B3-B3B9DB9D09D2}" presName="imgShp"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BB14C0BA-4D27-294A-96A5-8FA979801448}" type="pres">
      <dgm:prSet presAssocID="{F6FAA629-0229-1345-94B3-B3B9DB9D09D2}" presName="txShp" presStyleLbl="node1" presStyleIdx="1" presStyleCnt="5">
        <dgm:presLayoutVars>
          <dgm:bulletEnabled val="1"/>
        </dgm:presLayoutVars>
      </dgm:prSet>
      <dgm:spPr/>
    </dgm:pt>
    <dgm:pt modelId="{927DC40F-146C-C34E-A9B1-D7722C93BCE2}" type="pres">
      <dgm:prSet presAssocID="{719376A5-C9F9-8749-BB07-8CB1FB4E84F1}" presName="spacing" presStyleCnt="0"/>
      <dgm:spPr/>
    </dgm:pt>
    <dgm:pt modelId="{DBD08369-403B-9D44-A687-81CDE2F85084}" type="pres">
      <dgm:prSet presAssocID="{0291DB53-46A8-3F4B-AF69-BB39AC3D24E1}" presName="composite" presStyleCnt="0"/>
      <dgm:spPr/>
    </dgm:pt>
    <dgm:pt modelId="{2F01252C-A354-BD45-9B6C-497493940C2E}" type="pres">
      <dgm:prSet presAssocID="{0291DB53-46A8-3F4B-AF69-BB39AC3D24E1}" presName="imgShp"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dgm:spPr>
    </dgm:pt>
    <dgm:pt modelId="{DFC8BD86-F5A0-DA44-A435-B49521497ECF}" type="pres">
      <dgm:prSet presAssocID="{0291DB53-46A8-3F4B-AF69-BB39AC3D24E1}" presName="txShp" presStyleLbl="node1" presStyleIdx="2" presStyleCnt="5">
        <dgm:presLayoutVars>
          <dgm:bulletEnabled val="1"/>
        </dgm:presLayoutVars>
      </dgm:prSet>
      <dgm:spPr/>
    </dgm:pt>
    <dgm:pt modelId="{ED583E89-89D8-2E43-8B2A-10C11513CA10}" type="pres">
      <dgm:prSet presAssocID="{7025EC66-0FCA-DC47-A5AD-CE2C9BB5B602}" presName="spacing" presStyleCnt="0"/>
      <dgm:spPr/>
    </dgm:pt>
    <dgm:pt modelId="{21A67A54-2166-B445-B465-DC11CB52C3A6}" type="pres">
      <dgm:prSet presAssocID="{D96CE259-268E-004C-858C-FBD4F2272434}" presName="composite" presStyleCnt="0"/>
      <dgm:spPr/>
    </dgm:pt>
    <dgm:pt modelId="{8B1E8608-1BE2-2247-B98F-F6B4A29A802B}" type="pres">
      <dgm:prSet presAssocID="{D96CE259-268E-004C-858C-FBD4F2272434}" presName="imgShp"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44000" r="-44000"/>
          </a:stretch>
        </a:blipFill>
      </dgm:spPr>
    </dgm:pt>
    <dgm:pt modelId="{5721F43B-F2C9-054D-B3A2-6085E733A25F}" type="pres">
      <dgm:prSet presAssocID="{D96CE259-268E-004C-858C-FBD4F2272434}" presName="txShp" presStyleLbl="node1" presStyleIdx="3" presStyleCnt="5">
        <dgm:presLayoutVars>
          <dgm:bulletEnabled val="1"/>
        </dgm:presLayoutVars>
      </dgm:prSet>
      <dgm:spPr/>
    </dgm:pt>
    <dgm:pt modelId="{AB2638AE-A876-C34E-A226-36977B1FE6D2}" type="pres">
      <dgm:prSet presAssocID="{A6467AAF-AA36-D34F-AE55-DE72026CC776}" presName="spacing" presStyleCnt="0"/>
      <dgm:spPr/>
    </dgm:pt>
    <dgm:pt modelId="{E0A9F828-85E0-8743-967E-60AA5B2D7554}" type="pres">
      <dgm:prSet presAssocID="{291D4FA2-9B07-9F40-BE41-7316C16CD90C}" presName="composite" presStyleCnt="0"/>
      <dgm:spPr/>
    </dgm:pt>
    <dgm:pt modelId="{89C1401C-2E0B-7A4E-BA0D-8FF525322C0D}" type="pres">
      <dgm:prSet presAssocID="{291D4FA2-9B07-9F40-BE41-7316C16CD90C}" presName="imgShp"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35000" r="-35000"/>
          </a:stretch>
        </a:blipFill>
      </dgm:spPr>
    </dgm:pt>
    <dgm:pt modelId="{EDCB29A3-4B24-0E41-8858-5E273866D9A3}" type="pres">
      <dgm:prSet presAssocID="{291D4FA2-9B07-9F40-BE41-7316C16CD90C}" presName="txShp" presStyleLbl="node1" presStyleIdx="4" presStyleCnt="5">
        <dgm:presLayoutVars>
          <dgm:bulletEnabled val="1"/>
        </dgm:presLayoutVars>
      </dgm:prSet>
      <dgm:spPr/>
    </dgm:pt>
  </dgm:ptLst>
  <dgm:cxnLst>
    <dgm:cxn modelId="{3E514803-50E8-8942-BA6A-0C3DAC222BD3}" type="presOf" srcId="{5E50C01A-E63D-5348-BFD6-CDFCEDFA2EB1}" destId="{E9D32308-38BC-8F43-AC2D-D1320F169C94}" srcOrd="0" destOrd="0" presId="urn:microsoft.com/office/officeart/2005/8/layout/vList3"/>
    <dgm:cxn modelId="{4862975E-0F58-7F4C-A217-6220D03B59FF}" srcId="{5E50C01A-E63D-5348-BFD6-CDFCEDFA2EB1}" destId="{F6FAA629-0229-1345-94B3-B3B9DB9D09D2}" srcOrd="1" destOrd="0" parTransId="{4AF6538E-6F97-794E-9153-32BDD154BF01}" sibTransId="{719376A5-C9F9-8749-BB07-8CB1FB4E84F1}"/>
    <dgm:cxn modelId="{F686C651-B584-864D-A1DE-DEDBDA76A0EE}" type="presOf" srcId="{0291DB53-46A8-3F4B-AF69-BB39AC3D24E1}" destId="{DFC8BD86-F5A0-DA44-A435-B49521497ECF}" srcOrd="0" destOrd="0" presId="urn:microsoft.com/office/officeart/2005/8/layout/vList3"/>
    <dgm:cxn modelId="{5DD25285-A1EE-624C-BD64-F18397A3980A}" type="presOf" srcId="{D96CE259-268E-004C-858C-FBD4F2272434}" destId="{5721F43B-F2C9-054D-B3A2-6085E733A25F}" srcOrd="0" destOrd="0" presId="urn:microsoft.com/office/officeart/2005/8/layout/vList3"/>
    <dgm:cxn modelId="{290E1CA2-FEBE-624A-A2AD-A20A6A8E751E}" srcId="{5E50C01A-E63D-5348-BFD6-CDFCEDFA2EB1}" destId="{0291DB53-46A8-3F4B-AF69-BB39AC3D24E1}" srcOrd="2" destOrd="0" parTransId="{AD20AD2F-6B59-0748-859B-3BAC22803F4B}" sibTransId="{7025EC66-0FCA-DC47-A5AD-CE2C9BB5B602}"/>
    <dgm:cxn modelId="{7AAAE5A8-D896-7348-8F89-14641EAA4523}" type="presOf" srcId="{291D4FA2-9B07-9F40-BE41-7316C16CD90C}" destId="{EDCB29A3-4B24-0E41-8858-5E273866D9A3}" srcOrd="0" destOrd="0" presId="urn:microsoft.com/office/officeart/2005/8/layout/vList3"/>
    <dgm:cxn modelId="{6B31E1AA-4764-AF45-BB21-6B2CA93AF783}" srcId="{5E50C01A-E63D-5348-BFD6-CDFCEDFA2EB1}" destId="{D96CE259-268E-004C-858C-FBD4F2272434}" srcOrd="3" destOrd="0" parTransId="{8FF53CED-2ACF-D14E-AE12-4DC9F194D18A}" sibTransId="{A6467AAF-AA36-D34F-AE55-DE72026CC776}"/>
    <dgm:cxn modelId="{E67757CE-177A-4541-A9AE-056C7CCC0F59}" type="presOf" srcId="{F6FAA629-0229-1345-94B3-B3B9DB9D09D2}" destId="{BB14C0BA-4D27-294A-96A5-8FA979801448}" srcOrd="0" destOrd="0" presId="urn:microsoft.com/office/officeart/2005/8/layout/vList3"/>
    <dgm:cxn modelId="{FE7408D3-295E-5245-906E-0BAA8C4CA1AD}" type="presOf" srcId="{CFE36B55-E992-EB4A-9EAD-1D6642AB0198}" destId="{E99027B6-B1FC-5C40-999B-AF1004BACDCD}" srcOrd="0" destOrd="0" presId="urn:microsoft.com/office/officeart/2005/8/layout/vList3"/>
    <dgm:cxn modelId="{503C8FD3-324E-6E48-A2B3-F2224727C4F1}" srcId="{5E50C01A-E63D-5348-BFD6-CDFCEDFA2EB1}" destId="{291D4FA2-9B07-9F40-BE41-7316C16CD90C}" srcOrd="4" destOrd="0" parTransId="{1907A281-5341-F240-99D1-5FA73A8AA24A}" sibTransId="{BCFBE07E-62C4-5945-BEE0-A8B41FF55C3C}"/>
    <dgm:cxn modelId="{A47D64E4-2EEB-D543-9E4D-7C76DF96F374}" srcId="{5E50C01A-E63D-5348-BFD6-CDFCEDFA2EB1}" destId="{CFE36B55-E992-EB4A-9EAD-1D6642AB0198}" srcOrd="0" destOrd="0" parTransId="{9D621594-7CCB-284B-B80D-0918190C00A9}" sibTransId="{94993217-073F-D04A-A51F-6E75B0954F47}"/>
    <dgm:cxn modelId="{BB5DB0EE-5F53-9244-93CB-0DF96D723261}" type="presParOf" srcId="{E9D32308-38BC-8F43-AC2D-D1320F169C94}" destId="{F33E43A7-E395-7347-99F5-51FE80A57B29}" srcOrd="0" destOrd="0" presId="urn:microsoft.com/office/officeart/2005/8/layout/vList3"/>
    <dgm:cxn modelId="{A23C103E-79C5-4D41-BF15-92783042B263}" type="presParOf" srcId="{F33E43A7-E395-7347-99F5-51FE80A57B29}" destId="{32CADBB9-608D-1348-A354-6F4CDEB78873}" srcOrd="0" destOrd="0" presId="urn:microsoft.com/office/officeart/2005/8/layout/vList3"/>
    <dgm:cxn modelId="{C164FB89-2ADA-AC41-A8DB-814E8F1C4B0C}" type="presParOf" srcId="{F33E43A7-E395-7347-99F5-51FE80A57B29}" destId="{E99027B6-B1FC-5C40-999B-AF1004BACDCD}" srcOrd="1" destOrd="0" presId="urn:microsoft.com/office/officeart/2005/8/layout/vList3"/>
    <dgm:cxn modelId="{EAC6626D-D47D-C44D-9FE6-6A2DE8AB4D17}" type="presParOf" srcId="{E9D32308-38BC-8F43-AC2D-D1320F169C94}" destId="{6BB8C7A0-D39A-764D-9BD6-7AD7C5419C6C}" srcOrd="1" destOrd="0" presId="urn:microsoft.com/office/officeart/2005/8/layout/vList3"/>
    <dgm:cxn modelId="{89FA69E0-E97E-9048-9F69-5BF4342FA407}" type="presParOf" srcId="{E9D32308-38BC-8F43-AC2D-D1320F169C94}" destId="{008A6DBC-99AD-9E49-A571-1389CC8A099A}" srcOrd="2" destOrd="0" presId="urn:microsoft.com/office/officeart/2005/8/layout/vList3"/>
    <dgm:cxn modelId="{0F324F05-760C-8849-9ED5-56AB33E2E41B}" type="presParOf" srcId="{008A6DBC-99AD-9E49-A571-1389CC8A099A}" destId="{9C4B5350-F416-E749-B980-B2E4DD72DFB9}" srcOrd="0" destOrd="0" presId="urn:microsoft.com/office/officeart/2005/8/layout/vList3"/>
    <dgm:cxn modelId="{B793CC13-273D-B848-8887-564DF0A2FD87}" type="presParOf" srcId="{008A6DBC-99AD-9E49-A571-1389CC8A099A}" destId="{BB14C0BA-4D27-294A-96A5-8FA979801448}" srcOrd="1" destOrd="0" presId="urn:microsoft.com/office/officeart/2005/8/layout/vList3"/>
    <dgm:cxn modelId="{30C71E35-3910-0D48-A675-0343F6634826}" type="presParOf" srcId="{E9D32308-38BC-8F43-AC2D-D1320F169C94}" destId="{927DC40F-146C-C34E-A9B1-D7722C93BCE2}" srcOrd="3" destOrd="0" presId="urn:microsoft.com/office/officeart/2005/8/layout/vList3"/>
    <dgm:cxn modelId="{F8423D8D-E637-A44F-9E2B-6AF5C821AB04}" type="presParOf" srcId="{E9D32308-38BC-8F43-AC2D-D1320F169C94}" destId="{DBD08369-403B-9D44-A687-81CDE2F85084}" srcOrd="4" destOrd="0" presId="urn:microsoft.com/office/officeart/2005/8/layout/vList3"/>
    <dgm:cxn modelId="{877736B3-8F62-5B4C-A513-2D10900D26C0}" type="presParOf" srcId="{DBD08369-403B-9D44-A687-81CDE2F85084}" destId="{2F01252C-A354-BD45-9B6C-497493940C2E}" srcOrd="0" destOrd="0" presId="urn:microsoft.com/office/officeart/2005/8/layout/vList3"/>
    <dgm:cxn modelId="{5724B54C-8D31-3A4F-AF88-2B749B0E9DC5}" type="presParOf" srcId="{DBD08369-403B-9D44-A687-81CDE2F85084}" destId="{DFC8BD86-F5A0-DA44-A435-B49521497ECF}" srcOrd="1" destOrd="0" presId="urn:microsoft.com/office/officeart/2005/8/layout/vList3"/>
    <dgm:cxn modelId="{00B0FA08-178C-CA4F-ABBB-2EFE97A8D08A}" type="presParOf" srcId="{E9D32308-38BC-8F43-AC2D-D1320F169C94}" destId="{ED583E89-89D8-2E43-8B2A-10C11513CA10}" srcOrd="5" destOrd="0" presId="urn:microsoft.com/office/officeart/2005/8/layout/vList3"/>
    <dgm:cxn modelId="{885FA4B2-F9EA-4A4F-9B06-FE73944EEC2E}" type="presParOf" srcId="{E9D32308-38BC-8F43-AC2D-D1320F169C94}" destId="{21A67A54-2166-B445-B465-DC11CB52C3A6}" srcOrd="6" destOrd="0" presId="urn:microsoft.com/office/officeart/2005/8/layout/vList3"/>
    <dgm:cxn modelId="{E5146AF9-9838-7D4C-8442-762B2C33ECF0}" type="presParOf" srcId="{21A67A54-2166-B445-B465-DC11CB52C3A6}" destId="{8B1E8608-1BE2-2247-B98F-F6B4A29A802B}" srcOrd="0" destOrd="0" presId="urn:microsoft.com/office/officeart/2005/8/layout/vList3"/>
    <dgm:cxn modelId="{8227F161-70E8-A24D-B28D-CD97EF143E97}" type="presParOf" srcId="{21A67A54-2166-B445-B465-DC11CB52C3A6}" destId="{5721F43B-F2C9-054D-B3A2-6085E733A25F}" srcOrd="1" destOrd="0" presId="urn:microsoft.com/office/officeart/2005/8/layout/vList3"/>
    <dgm:cxn modelId="{A7B00B62-BBC7-F84B-B9FC-3DE68C8E4CF4}" type="presParOf" srcId="{E9D32308-38BC-8F43-AC2D-D1320F169C94}" destId="{AB2638AE-A876-C34E-A226-36977B1FE6D2}" srcOrd="7" destOrd="0" presId="urn:microsoft.com/office/officeart/2005/8/layout/vList3"/>
    <dgm:cxn modelId="{4D8CBC0C-B899-314C-95A5-20FF6701885A}" type="presParOf" srcId="{E9D32308-38BC-8F43-AC2D-D1320F169C94}" destId="{E0A9F828-85E0-8743-967E-60AA5B2D7554}" srcOrd="8" destOrd="0" presId="urn:microsoft.com/office/officeart/2005/8/layout/vList3"/>
    <dgm:cxn modelId="{9BCF3856-2E41-B549-8741-5DD3D47A4BB3}" type="presParOf" srcId="{E0A9F828-85E0-8743-967E-60AA5B2D7554}" destId="{89C1401C-2E0B-7A4E-BA0D-8FF525322C0D}" srcOrd="0" destOrd="0" presId="urn:microsoft.com/office/officeart/2005/8/layout/vList3"/>
    <dgm:cxn modelId="{A0AF2337-C08E-9247-90CF-0F4E9083B0F7}" type="presParOf" srcId="{E0A9F828-85E0-8743-967E-60AA5B2D7554}" destId="{EDCB29A3-4B24-0E41-8858-5E273866D9A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13FF1-A81F-AB44-B56B-F41893825B47}" type="doc">
      <dgm:prSet loTypeId="urn:microsoft.com/office/officeart/2005/8/layout/vList4" loCatId="" qsTypeId="urn:microsoft.com/office/officeart/2005/8/quickstyle/simple1" qsCatId="simple" csTypeId="urn:microsoft.com/office/officeart/2005/8/colors/accent2_1" csCatId="accent2" phldr="1"/>
      <dgm:spPr/>
      <dgm:t>
        <a:bodyPr/>
        <a:lstStyle/>
        <a:p>
          <a:endParaRPr lang="en-GB"/>
        </a:p>
      </dgm:t>
    </dgm:pt>
    <dgm:pt modelId="{36A23FA1-0F3A-8042-A8B8-430ED8C19077}">
      <dgm:prSet phldrT="[Text]" custT="1"/>
      <dgm:spPr/>
      <dgm:t>
        <a:bodyPr/>
        <a:lstStyle/>
        <a:p>
          <a:r>
            <a:rPr lang="en-US" sz="2000" dirty="0">
              <a:latin typeface="Arial" panose="020B0604020202020204" pitchFamily="34" charset="0"/>
              <a:cs typeface="Arial" panose="020B0604020202020204" pitchFamily="34" charset="0"/>
            </a:rPr>
            <a:t>Uncontrolled hypertension and progression to more severe one</a:t>
          </a:r>
          <a:endParaRPr lang="en-GB" sz="2000" dirty="0">
            <a:latin typeface="Arial" panose="020B0604020202020204" pitchFamily="34" charset="0"/>
            <a:cs typeface="Arial" panose="020B0604020202020204" pitchFamily="34" charset="0"/>
          </a:endParaRPr>
        </a:p>
      </dgm:t>
    </dgm:pt>
    <dgm:pt modelId="{12D2189B-1656-C843-9392-C27250E83FC6}" type="parTrans" cxnId="{950320F7-D295-2A4F-A7B3-4C6D5A7D3A9F}">
      <dgm:prSet/>
      <dgm:spPr/>
      <dgm:t>
        <a:bodyPr/>
        <a:lstStyle/>
        <a:p>
          <a:endParaRPr lang="en-GB"/>
        </a:p>
      </dgm:t>
    </dgm:pt>
    <dgm:pt modelId="{1C927AD7-F51F-E94E-8D80-74E95367F5F6}" type="sibTrans" cxnId="{950320F7-D295-2A4F-A7B3-4C6D5A7D3A9F}">
      <dgm:prSet/>
      <dgm:spPr/>
      <dgm:t>
        <a:bodyPr/>
        <a:lstStyle/>
        <a:p>
          <a:endParaRPr lang="en-GB"/>
        </a:p>
      </dgm:t>
    </dgm:pt>
    <dgm:pt modelId="{F00D1DA7-E601-8641-B26E-3CE2349B8811}">
      <dgm:prSet phldrT="[Text]" custT="1"/>
      <dgm:spPr/>
      <dgm:t>
        <a:bodyPr/>
        <a:lstStyle/>
        <a:p>
          <a:r>
            <a:rPr lang="en-US" sz="2000" dirty="0">
              <a:latin typeface="Arial" panose="020B0604020202020204" pitchFamily="34" charset="0"/>
              <a:cs typeface="Arial" panose="020B0604020202020204" pitchFamily="34" charset="0"/>
            </a:rPr>
            <a:t>Target organ damage (LVH, vascular stiffness, albuminuria)</a:t>
          </a:r>
          <a:endParaRPr lang="en-GB" sz="2000" dirty="0">
            <a:latin typeface="Arial" panose="020B0604020202020204" pitchFamily="34" charset="0"/>
            <a:cs typeface="Arial" panose="020B0604020202020204" pitchFamily="34" charset="0"/>
          </a:endParaRPr>
        </a:p>
      </dgm:t>
    </dgm:pt>
    <dgm:pt modelId="{50F12D8B-314F-E240-94F1-C2DDC75B6907}" type="parTrans" cxnId="{49CBAF55-8FA4-224D-8C5A-4ACB53F18E3C}">
      <dgm:prSet/>
      <dgm:spPr/>
      <dgm:t>
        <a:bodyPr/>
        <a:lstStyle/>
        <a:p>
          <a:endParaRPr lang="en-GB"/>
        </a:p>
      </dgm:t>
    </dgm:pt>
    <dgm:pt modelId="{2F9116EC-E2ED-8D43-A744-9CB97E6CFF58}" type="sibTrans" cxnId="{49CBAF55-8FA4-224D-8C5A-4ACB53F18E3C}">
      <dgm:prSet/>
      <dgm:spPr/>
      <dgm:t>
        <a:bodyPr/>
        <a:lstStyle/>
        <a:p>
          <a:endParaRPr lang="en-GB"/>
        </a:p>
      </dgm:t>
    </dgm:pt>
    <dgm:pt modelId="{D9F65348-723E-EF40-BE3C-D0F60C3A028B}">
      <dgm:prSet phldrT="[Text]" custT="1"/>
      <dgm:spPr/>
      <dgm:t>
        <a:bodyPr/>
        <a:lstStyle/>
        <a:p>
          <a:r>
            <a:rPr lang="en-US" sz="2000" dirty="0">
              <a:latin typeface="Arial" panose="020B0604020202020204" pitchFamily="34" charset="0"/>
              <a:cs typeface="Arial" panose="020B0604020202020204" pitchFamily="34" charset="0"/>
            </a:rPr>
            <a:t>CVD events (AMI, stroke, CHF, CKD)</a:t>
          </a:r>
          <a:endParaRPr lang="en-GB" sz="2000" dirty="0">
            <a:latin typeface="Arial" panose="020B0604020202020204" pitchFamily="34" charset="0"/>
            <a:cs typeface="Arial" panose="020B0604020202020204" pitchFamily="34" charset="0"/>
          </a:endParaRPr>
        </a:p>
      </dgm:t>
    </dgm:pt>
    <dgm:pt modelId="{FCE423C4-79C7-3541-9BBD-C859A4DCB3A6}" type="parTrans" cxnId="{BF7D8139-4562-A64A-AB57-29F96D3B7A91}">
      <dgm:prSet/>
      <dgm:spPr/>
      <dgm:t>
        <a:bodyPr/>
        <a:lstStyle/>
        <a:p>
          <a:endParaRPr lang="en-GB"/>
        </a:p>
      </dgm:t>
    </dgm:pt>
    <dgm:pt modelId="{BDCC747E-CC60-9545-AD3C-B885C16C86BF}" type="sibTrans" cxnId="{BF7D8139-4562-A64A-AB57-29F96D3B7A91}">
      <dgm:prSet/>
      <dgm:spPr/>
      <dgm:t>
        <a:bodyPr/>
        <a:lstStyle/>
        <a:p>
          <a:endParaRPr lang="en-GB"/>
        </a:p>
      </dgm:t>
    </dgm:pt>
    <dgm:pt modelId="{8E104625-6C62-BE46-8EED-600CDD080F02}">
      <dgm:prSet phldrT="[Text]" custT="1"/>
      <dgm:spPr/>
      <dgm:t>
        <a:bodyPr/>
        <a:lstStyle/>
        <a:p>
          <a:r>
            <a:rPr lang="en-US" sz="2000" dirty="0">
              <a:latin typeface="Arial" panose="020B0604020202020204" pitchFamily="34" charset="0"/>
              <a:cs typeface="Arial" panose="020B0604020202020204" pitchFamily="34" charset="0"/>
            </a:rPr>
            <a:t>Impaired cognitive function &amp; dementia</a:t>
          </a:r>
          <a:endParaRPr lang="en-GB" sz="2000" dirty="0">
            <a:latin typeface="Arial" panose="020B0604020202020204" pitchFamily="34" charset="0"/>
            <a:cs typeface="Arial" panose="020B0604020202020204" pitchFamily="34" charset="0"/>
          </a:endParaRPr>
        </a:p>
      </dgm:t>
    </dgm:pt>
    <dgm:pt modelId="{322EFA10-FDB9-FE46-8300-A1AA11B9455E}" type="parTrans" cxnId="{78A83A7C-3A6B-CD45-9067-42DA95470372}">
      <dgm:prSet/>
      <dgm:spPr/>
      <dgm:t>
        <a:bodyPr/>
        <a:lstStyle/>
        <a:p>
          <a:endParaRPr lang="en-GB"/>
        </a:p>
      </dgm:t>
    </dgm:pt>
    <dgm:pt modelId="{15017E12-5569-0947-AE58-F97D547EBA47}" type="sibTrans" cxnId="{78A83A7C-3A6B-CD45-9067-42DA95470372}">
      <dgm:prSet/>
      <dgm:spPr/>
      <dgm:t>
        <a:bodyPr/>
        <a:lstStyle/>
        <a:p>
          <a:endParaRPr lang="en-GB"/>
        </a:p>
      </dgm:t>
    </dgm:pt>
    <dgm:pt modelId="{245C9E1C-DC3E-3E42-B23B-CD1E53F89140}" type="pres">
      <dgm:prSet presAssocID="{CCA13FF1-A81F-AB44-B56B-F41893825B47}" presName="linear" presStyleCnt="0">
        <dgm:presLayoutVars>
          <dgm:dir/>
          <dgm:resizeHandles val="exact"/>
        </dgm:presLayoutVars>
      </dgm:prSet>
      <dgm:spPr/>
    </dgm:pt>
    <dgm:pt modelId="{158A77B4-4F5C-6447-97BE-D85F6FC21B1F}" type="pres">
      <dgm:prSet presAssocID="{36A23FA1-0F3A-8042-A8B8-430ED8C19077}" presName="comp" presStyleCnt="0"/>
      <dgm:spPr/>
    </dgm:pt>
    <dgm:pt modelId="{1AC1FE80-EDE9-B441-B2FC-7E47C1FF4121}" type="pres">
      <dgm:prSet presAssocID="{36A23FA1-0F3A-8042-A8B8-430ED8C19077}" presName="box" presStyleLbl="node1" presStyleIdx="0" presStyleCnt="4" custLinFactNeighborY="-19087"/>
      <dgm:spPr/>
    </dgm:pt>
    <dgm:pt modelId="{19CEAC89-DC2D-D342-B937-44782C2AD5B2}" type="pres">
      <dgm:prSet presAssocID="{36A23FA1-0F3A-8042-A8B8-430ED8C19077}"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dgm:spPr>
    </dgm:pt>
    <dgm:pt modelId="{F869FB96-CB3E-7944-A3FD-4ECCAC48B069}" type="pres">
      <dgm:prSet presAssocID="{36A23FA1-0F3A-8042-A8B8-430ED8C19077}" presName="text" presStyleLbl="node1" presStyleIdx="0" presStyleCnt="4">
        <dgm:presLayoutVars>
          <dgm:bulletEnabled val="1"/>
        </dgm:presLayoutVars>
      </dgm:prSet>
      <dgm:spPr/>
    </dgm:pt>
    <dgm:pt modelId="{A46EEB36-F117-6D4C-8002-292310EF8FFD}" type="pres">
      <dgm:prSet presAssocID="{1C927AD7-F51F-E94E-8D80-74E95367F5F6}" presName="spacer" presStyleCnt="0"/>
      <dgm:spPr/>
    </dgm:pt>
    <dgm:pt modelId="{265B56F0-8981-8E46-B5E5-3363843F1AC5}" type="pres">
      <dgm:prSet presAssocID="{F00D1DA7-E601-8641-B26E-3CE2349B8811}" presName="comp" presStyleCnt="0"/>
      <dgm:spPr/>
    </dgm:pt>
    <dgm:pt modelId="{177AFFF6-BAE0-7B46-91E3-AEE2C54E74A7}" type="pres">
      <dgm:prSet presAssocID="{F00D1DA7-E601-8641-B26E-3CE2349B8811}" presName="box" presStyleLbl="node1" presStyleIdx="1" presStyleCnt="4"/>
      <dgm:spPr/>
    </dgm:pt>
    <dgm:pt modelId="{116D1E69-D10C-0E41-95A0-700198A1CB7D}" type="pres">
      <dgm:prSet presAssocID="{F00D1DA7-E601-8641-B26E-3CE2349B8811}"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216039DB-F856-6A46-9593-31D843B9C424}" type="pres">
      <dgm:prSet presAssocID="{F00D1DA7-E601-8641-B26E-3CE2349B8811}" presName="text" presStyleLbl="node1" presStyleIdx="1" presStyleCnt="4">
        <dgm:presLayoutVars>
          <dgm:bulletEnabled val="1"/>
        </dgm:presLayoutVars>
      </dgm:prSet>
      <dgm:spPr/>
    </dgm:pt>
    <dgm:pt modelId="{6A142E94-CD81-5A4A-AF04-022EB38A7514}" type="pres">
      <dgm:prSet presAssocID="{2F9116EC-E2ED-8D43-A744-9CB97E6CFF58}" presName="spacer" presStyleCnt="0"/>
      <dgm:spPr/>
    </dgm:pt>
    <dgm:pt modelId="{EA833A3D-E08E-AA4E-8436-2554A4949C69}" type="pres">
      <dgm:prSet presAssocID="{D9F65348-723E-EF40-BE3C-D0F60C3A028B}" presName="comp" presStyleCnt="0"/>
      <dgm:spPr/>
    </dgm:pt>
    <dgm:pt modelId="{E88497FC-8B43-9C46-9465-1B465182D601}" type="pres">
      <dgm:prSet presAssocID="{D9F65348-723E-EF40-BE3C-D0F60C3A028B}" presName="box" presStyleLbl="node1" presStyleIdx="2" presStyleCnt="4"/>
      <dgm:spPr/>
    </dgm:pt>
    <dgm:pt modelId="{6EC59491-224C-9745-8B80-33BEFD030937}" type="pres">
      <dgm:prSet presAssocID="{D9F65348-723E-EF40-BE3C-D0F60C3A028B}"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02000" r="-102000"/>
          </a:stretch>
        </a:blipFill>
      </dgm:spPr>
    </dgm:pt>
    <dgm:pt modelId="{272E835B-ABAD-FA43-A9D3-E6A33134D7CE}" type="pres">
      <dgm:prSet presAssocID="{D9F65348-723E-EF40-BE3C-D0F60C3A028B}" presName="text" presStyleLbl="node1" presStyleIdx="2" presStyleCnt="4">
        <dgm:presLayoutVars>
          <dgm:bulletEnabled val="1"/>
        </dgm:presLayoutVars>
      </dgm:prSet>
      <dgm:spPr/>
    </dgm:pt>
    <dgm:pt modelId="{6D9D4636-D022-0144-A3AE-15F6BDFF29E2}" type="pres">
      <dgm:prSet presAssocID="{BDCC747E-CC60-9545-AD3C-B885C16C86BF}" presName="spacer" presStyleCnt="0"/>
      <dgm:spPr/>
    </dgm:pt>
    <dgm:pt modelId="{5CB470E2-E952-8444-8388-0B7343299AB8}" type="pres">
      <dgm:prSet presAssocID="{8E104625-6C62-BE46-8EED-600CDD080F02}" presName="comp" presStyleCnt="0"/>
      <dgm:spPr/>
    </dgm:pt>
    <dgm:pt modelId="{EA0D9E7A-9136-A043-ADF2-ED2B0380526C}" type="pres">
      <dgm:prSet presAssocID="{8E104625-6C62-BE46-8EED-600CDD080F02}" presName="box" presStyleLbl="node1" presStyleIdx="3" presStyleCnt="4"/>
      <dgm:spPr/>
    </dgm:pt>
    <dgm:pt modelId="{62C279AE-08C0-1E46-AEF2-404728EE8F57}" type="pres">
      <dgm:prSet presAssocID="{8E104625-6C62-BE46-8EED-600CDD080F02}"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pt>
    <dgm:pt modelId="{FCEB1525-4C98-2349-97D8-7A00AABD2723}" type="pres">
      <dgm:prSet presAssocID="{8E104625-6C62-BE46-8EED-600CDD080F02}" presName="text" presStyleLbl="node1" presStyleIdx="3" presStyleCnt="4">
        <dgm:presLayoutVars>
          <dgm:bulletEnabled val="1"/>
        </dgm:presLayoutVars>
      </dgm:prSet>
      <dgm:spPr/>
    </dgm:pt>
  </dgm:ptLst>
  <dgm:cxnLst>
    <dgm:cxn modelId="{B830451F-EA53-EB41-BE07-3844EC513774}" type="presOf" srcId="{36A23FA1-0F3A-8042-A8B8-430ED8C19077}" destId="{F869FB96-CB3E-7944-A3FD-4ECCAC48B069}" srcOrd="1" destOrd="0" presId="urn:microsoft.com/office/officeart/2005/8/layout/vList4"/>
    <dgm:cxn modelId="{BF7D8139-4562-A64A-AB57-29F96D3B7A91}" srcId="{CCA13FF1-A81F-AB44-B56B-F41893825B47}" destId="{D9F65348-723E-EF40-BE3C-D0F60C3A028B}" srcOrd="2" destOrd="0" parTransId="{FCE423C4-79C7-3541-9BBD-C859A4DCB3A6}" sibTransId="{BDCC747E-CC60-9545-AD3C-B885C16C86BF}"/>
    <dgm:cxn modelId="{39D6F04F-0A92-CF46-ABAB-37CA068ED1A9}" type="presOf" srcId="{F00D1DA7-E601-8641-B26E-3CE2349B8811}" destId="{216039DB-F856-6A46-9593-31D843B9C424}" srcOrd="1" destOrd="0" presId="urn:microsoft.com/office/officeart/2005/8/layout/vList4"/>
    <dgm:cxn modelId="{49CBAF55-8FA4-224D-8C5A-4ACB53F18E3C}" srcId="{CCA13FF1-A81F-AB44-B56B-F41893825B47}" destId="{F00D1DA7-E601-8641-B26E-3CE2349B8811}" srcOrd="1" destOrd="0" parTransId="{50F12D8B-314F-E240-94F1-C2DDC75B6907}" sibTransId="{2F9116EC-E2ED-8D43-A744-9CB97E6CFF58}"/>
    <dgm:cxn modelId="{78A83A7C-3A6B-CD45-9067-42DA95470372}" srcId="{CCA13FF1-A81F-AB44-B56B-F41893825B47}" destId="{8E104625-6C62-BE46-8EED-600CDD080F02}" srcOrd="3" destOrd="0" parTransId="{322EFA10-FDB9-FE46-8300-A1AA11B9455E}" sibTransId="{15017E12-5569-0947-AE58-F97D547EBA47}"/>
    <dgm:cxn modelId="{904C7384-7E73-F442-9C1F-B470A95DA504}" type="presOf" srcId="{8E104625-6C62-BE46-8EED-600CDD080F02}" destId="{FCEB1525-4C98-2349-97D8-7A00AABD2723}" srcOrd="1" destOrd="0" presId="urn:microsoft.com/office/officeart/2005/8/layout/vList4"/>
    <dgm:cxn modelId="{20F91BB7-0160-0646-AF86-E256F1D64E0D}" type="presOf" srcId="{D9F65348-723E-EF40-BE3C-D0F60C3A028B}" destId="{272E835B-ABAD-FA43-A9D3-E6A33134D7CE}" srcOrd="1" destOrd="0" presId="urn:microsoft.com/office/officeart/2005/8/layout/vList4"/>
    <dgm:cxn modelId="{C844EEB9-6F77-2D41-9014-E80A35F022AB}" type="presOf" srcId="{8E104625-6C62-BE46-8EED-600CDD080F02}" destId="{EA0D9E7A-9136-A043-ADF2-ED2B0380526C}" srcOrd="0" destOrd="0" presId="urn:microsoft.com/office/officeart/2005/8/layout/vList4"/>
    <dgm:cxn modelId="{E490D5D0-5584-8A45-B641-830FABC9CFB9}" type="presOf" srcId="{CCA13FF1-A81F-AB44-B56B-F41893825B47}" destId="{245C9E1C-DC3E-3E42-B23B-CD1E53F89140}" srcOrd="0" destOrd="0" presId="urn:microsoft.com/office/officeart/2005/8/layout/vList4"/>
    <dgm:cxn modelId="{E3E16DD7-2436-CC44-970B-0D939B453E56}" type="presOf" srcId="{F00D1DA7-E601-8641-B26E-3CE2349B8811}" destId="{177AFFF6-BAE0-7B46-91E3-AEE2C54E74A7}" srcOrd="0" destOrd="0" presId="urn:microsoft.com/office/officeart/2005/8/layout/vList4"/>
    <dgm:cxn modelId="{8DD27FDB-5B18-BA44-8A09-AD8C7CA4187D}" type="presOf" srcId="{36A23FA1-0F3A-8042-A8B8-430ED8C19077}" destId="{1AC1FE80-EDE9-B441-B2FC-7E47C1FF4121}" srcOrd="0" destOrd="0" presId="urn:microsoft.com/office/officeart/2005/8/layout/vList4"/>
    <dgm:cxn modelId="{2D5562F3-83E4-064D-A79E-764101F10BC5}" type="presOf" srcId="{D9F65348-723E-EF40-BE3C-D0F60C3A028B}" destId="{E88497FC-8B43-9C46-9465-1B465182D601}" srcOrd="0" destOrd="0" presId="urn:microsoft.com/office/officeart/2005/8/layout/vList4"/>
    <dgm:cxn modelId="{950320F7-D295-2A4F-A7B3-4C6D5A7D3A9F}" srcId="{CCA13FF1-A81F-AB44-B56B-F41893825B47}" destId="{36A23FA1-0F3A-8042-A8B8-430ED8C19077}" srcOrd="0" destOrd="0" parTransId="{12D2189B-1656-C843-9392-C27250E83FC6}" sibTransId="{1C927AD7-F51F-E94E-8D80-74E95367F5F6}"/>
    <dgm:cxn modelId="{9F8CCDE9-4A25-ED44-BA5E-E8122BE3DEBB}" type="presParOf" srcId="{245C9E1C-DC3E-3E42-B23B-CD1E53F89140}" destId="{158A77B4-4F5C-6447-97BE-D85F6FC21B1F}" srcOrd="0" destOrd="0" presId="urn:microsoft.com/office/officeart/2005/8/layout/vList4"/>
    <dgm:cxn modelId="{C19B6C4F-4CC2-F745-B7C7-240C60529B0E}" type="presParOf" srcId="{158A77B4-4F5C-6447-97BE-D85F6FC21B1F}" destId="{1AC1FE80-EDE9-B441-B2FC-7E47C1FF4121}" srcOrd="0" destOrd="0" presId="urn:microsoft.com/office/officeart/2005/8/layout/vList4"/>
    <dgm:cxn modelId="{A90348D6-6EBD-2B49-B840-7A69E73B0307}" type="presParOf" srcId="{158A77B4-4F5C-6447-97BE-D85F6FC21B1F}" destId="{19CEAC89-DC2D-D342-B937-44782C2AD5B2}" srcOrd="1" destOrd="0" presId="urn:microsoft.com/office/officeart/2005/8/layout/vList4"/>
    <dgm:cxn modelId="{E4352F68-A011-2F42-8195-8C0B405B0A55}" type="presParOf" srcId="{158A77B4-4F5C-6447-97BE-D85F6FC21B1F}" destId="{F869FB96-CB3E-7944-A3FD-4ECCAC48B069}" srcOrd="2" destOrd="0" presId="urn:microsoft.com/office/officeart/2005/8/layout/vList4"/>
    <dgm:cxn modelId="{3034C8FD-7A62-174E-8D2A-997DC72AC3F9}" type="presParOf" srcId="{245C9E1C-DC3E-3E42-B23B-CD1E53F89140}" destId="{A46EEB36-F117-6D4C-8002-292310EF8FFD}" srcOrd="1" destOrd="0" presId="urn:microsoft.com/office/officeart/2005/8/layout/vList4"/>
    <dgm:cxn modelId="{31A509B4-123A-F142-8EF8-08776A1E1687}" type="presParOf" srcId="{245C9E1C-DC3E-3E42-B23B-CD1E53F89140}" destId="{265B56F0-8981-8E46-B5E5-3363843F1AC5}" srcOrd="2" destOrd="0" presId="urn:microsoft.com/office/officeart/2005/8/layout/vList4"/>
    <dgm:cxn modelId="{12DA9738-B63E-0343-B030-73CAC35F33F0}" type="presParOf" srcId="{265B56F0-8981-8E46-B5E5-3363843F1AC5}" destId="{177AFFF6-BAE0-7B46-91E3-AEE2C54E74A7}" srcOrd="0" destOrd="0" presId="urn:microsoft.com/office/officeart/2005/8/layout/vList4"/>
    <dgm:cxn modelId="{54905F63-37D9-6746-A184-DD25BD2F5B9E}" type="presParOf" srcId="{265B56F0-8981-8E46-B5E5-3363843F1AC5}" destId="{116D1E69-D10C-0E41-95A0-700198A1CB7D}" srcOrd="1" destOrd="0" presId="urn:microsoft.com/office/officeart/2005/8/layout/vList4"/>
    <dgm:cxn modelId="{894EDA83-7773-D74E-B20A-C8384C056D47}" type="presParOf" srcId="{265B56F0-8981-8E46-B5E5-3363843F1AC5}" destId="{216039DB-F856-6A46-9593-31D843B9C424}" srcOrd="2" destOrd="0" presId="urn:microsoft.com/office/officeart/2005/8/layout/vList4"/>
    <dgm:cxn modelId="{DE659F60-6E80-DF4D-B2D7-1350A58EAE77}" type="presParOf" srcId="{245C9E1C-DC3E-3E42-B23B-CD1E53F89140}" destId="{6A142E94-CD81-5A4A-AF04-022EB38A7514}" srcOrd="3" destOrd="0" presId="urn:microsoft.com/office/officeart/2005/8/layout/vList4"/>
    <dgm:cxn modelId="{308034D8-D64A-0D4B-9644-48764877EA7E}" type="presParOf" srcId="{245C9E1C-DC3E-3E42-B23B-CD1E53F89140}" destId="{EA833A3D-E08E-AA4E-8436-2554A4949C69}" srcOrd="4" destOrd="0" presId="urn:microsoft.com/office/officeart/2005/8/layout/vList4"/>
    <dgm:cxn modelId="{C3BFCCAA-80D9-C64F-8D60-1DA5529D58DB}" type="presParOf" srcId="{EA833A3D-E08E-AA4E-8436-2554A4949C69}" destId="{E88497FC-8B43-9C46-9465-1B465182D601}" srcOrd="0" destOrd="0" presId="urn:microsoft.com/office/officeart/2005/8/layout/vList4"/>
    <dgm:cxn modelId="{B60DF7FB-04E6-3743-9851-D9939B6ECC4E}" type="presParOf" srcId="{EA833A3D-E08E-AA4E-8436-2554A4949C69}" destId="{6EC59491-224C-9745-8B80-33BEFD030937}" srcOrd="1" destOrd="0" presId="urn:microsoft.com/office/officeart/2005/8/layout/vList4"/>
    <dgm:cxn modelId="{2882A31A-066A-A742-BD24-E556427507BC}" type="presParOf" srcId="{EA833A3D-E08E-AA4E-8436-2554A4949C69}" destId="{272E835B-ABAD-FA43-A9D3-E6A33134D7CE}" srcOrd="2" destOrd="0" presId="urn:microsoft.com/office/officeart/2005/8/layout/vList4"/>
    <dgm:cxn modelId="{DBFD08EB-5416-574C-9267-7CB746BE5242}" type="presParOf" srcId="{245C9E1C-DC3E-3E42-B23B-CD1E53F89140}" destId="{6D9D4636-D022-0144-A3AE-15F6BDFF29E2}" srcOrd="5" destOrd="0" presId="urn:microsoft.com/office/officeart/2005/8/layout/vList4"/>
    <dgm:cxn modelId="{B8A43E34-44F0-B245-A82B-C0D30542C8AD}" type="presParOf" srcId="{245C9E1C-DC3E-3E42-B23B-CD1E53F89140}" destId="{5CB470E2-E952-8444-8388-0B7343299AB8}" srcOrd="6" destOrd="0" presId="urn:microsoft.com/office/officeart/2005/8/layout/vList4"/>
    <dgm:cxn modelId="{B35062C5-8B4F-8A49-AD03-21AC388C964C}" type="presParOf" srcId="{5CB470E2-E952-8444-8388-0B7343299AB8}" destId="{EA0D9E7A-9136-A043-ADF2-ED2B0380526C}" srcOrd="0" destOrd="0" presId="urn:microsoft.com/office/officeart/2005/8/layout/vList4"/>
    <dgm:cxn modelId="{5DC872C4-2743-C547-BE70-95A6588376FB}" type="presParOf" srcId="{5CB470E2-E952-8444-8388-0B7343299AB8}" destId="{62C279AE-08C0-1E46-AEF2-404728EE8F57}" srcOrd="1" destOrd="0" presId="urn:microsoft.com/office/officeart/2005/8/layout/vList4"/>
    <dgm:cxn modelId="{2E9DACA9-179A-3646-B8D4-5969DF56EB6C}" type="presParOf" srcId="{5CB470E2-E952-8444-8388-0B7343299AB8}" destId="{FCEB1525-4C98-2349-97D8-7A00AABD272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A13FF1-A81F-AB44-B56B-F41893825B47}" type="doc">
      <dgm:prSet loTypeId="urn:microsoft.com/office/officeart/2005/8/layout/vList4" loCatId="" qsTypeId="urn:microsoft.com/office/officeart/2005/8/quickstyle/simple1" qsCatId="simple" csTypeId="urn:microsoft.com/office/officeart/2005/8/colors/accent1_1" csCatId="accent1" phldr="1"/>
      <dgm:spPr/>
      <dgm:t>
        <a:bodyPr/>
        <a:lstStyle/>
        <a:p>
          <a:endParaRPr lang="en-GB"/>
        </a:p>
      </dgm:t>
    </dgm:pt>
    <dgm:pt modelId="{36A23FA1-0F3A-8042-A8B8-430ED8C19077}">
      <dgm:prSet phldrT="[Text]" custT="1"/>
      <dgm:spPr/>
      <dgm:t>
        <a:bodyPr/>
        <a:lstStyle/>
        <a:p>
          <a:r>
            <a:rPr lang="en-US" sz="2000" dirty="0">
              <a:latin typeface="Arial" panose="020B0604020202020204" pitchFamily="34" charset="0"/>
              <a:cs typeface="Arial" panose="020B0604020202020204" pitchFamily="34" charset="0"/>
            </a:rPr>
            <a:t>Emergency hospital admissions</a:t>
          </a:r>
          <a:endParaRPr lang="en-GB" sz="2000" dirty="0">
            <a:latin typeface="Arial" panose="020B0604020202020204" pitchFamily="34" charset="0"/>
            <a:cs typeface="Arial" panose="020B0604020202020204" pitchFamily="34" charset="0"/>
          </a:endParaRPr>
        </a:p>
      </dgm:t>
    </dgm:pt>
    <dgm:pt modelId="{12D2189B-1656-C843-9392-C27250E83FC6}" type="parTrans" cxnId="{950320F7-D295-2A4F-A7B3-4C6D5A7D3A9F}">
      <dgm:prSet/>
      <dgm:spPr/>
      <dgm:t>
        <a:bodyPr/>
        <a:lstStyle/>
        <a:p>
          <a:endParaRPr lang="en-GB"/>
        </a:p>
      </dgm:t>
    </dgm:pt>
    <dgm:pt modelId="{1C927AD7-F51F-E94E-8D80-74E95367F5F6}" type="sibTrans" cxnId="{950320F7-D295-2A4F-A7B3-4C6D5A7D3A9F}">
      <dgm:prSet/>
      <dgm:spPr/>
      <dgm:t>
        <a:bodyPr/>
        <a:lstStyle/>
        <a:p>
          <a:endParaRPr lang="en-GB"/>
        </a:p>
      </dgm:t>
    </dgm:pt>
    <dgm:pt modelId="{D9F65348-723E-EF40-BE3C-D0F60C3A028B}">
      <dgm:prSet phldrT="[Text]" custT="1"/>
      <dgm:spPr/>
      <dgm:t>
        <a:bodyPr/>
        <a:lstStyle/>
        <a:p>
          <a:r>
            <a:rPr lang="en-US" sz="2000" dirty="0">
              <a:latin typeface="Arial" panose="020B0604020202020204" pitchFamily="34" charset="0"/>
              <a:cs typeface="Arial" panose="020B0604020202020204" pitchFamily="34" charset="0"/>
            </a:rPr>
            <a:t>Disability (reduced QoL)</a:t>
          </a:r>
          <a:endParaRPr lang="en-GB" sz="2000" dirty="0">
            <a:latin typeface="Arial" panose="020B0604020202020204" pitchFamily="34" charset="0"/>
            <a:cs typeface="Arial" panose="020B0604020202020204" pitchFamily="34" charset="0"/>
          </a:endParaRPr>
        </a:p>
      </dgm:t>
    </dgm:pt>
    <dgm:pt modelId="{FCE423C4-79C7-3541-9BBD-C859A4DCB3A6}" type="parTrans" cxnId="{BF7D8139-4562-A64A-AB57-29F96D3B7A91}">
      <dgm:prSet/>
      <dgm:spPr/>
      <dgm:t>
        <a:bodyPr/>
        <a:lstStyle/>
        <a:p>
          <a:endParaRPr lang="en-GB"/>
        </a:p>
      </dgm:t>
    </dgm:pt>
    <dgm:pt modelId="{BDCC747E-CC60-9545-AD3C-B885C16C86BF}" type="sibTrans" cxnId="{BF7D8139-4562-A64A-AB57-29F96D3B7A91}">
      <dgm:prSet/>
      <dgm:spPr/>
      <dgm:t>
        <a:bodyPr/>
        <a:lstStyle/>
        <a:p>
          <a:endParaRPr lang="en-GB"/>
        </a:p>
      </dgm:t>
    </dgm:pt>
    <dgm:pt modelId="{8E104625-6C62-BE46-8EED-600CDD080F02}">
      <dgm:prSet phldrT="[Text]" custT="1"/>
      <dgm:spPr/>
      <dgm:t>
        <a:bodyPr/>
        <a:lstStyle/>
        <a:p>
          <a:r>
            <a:rPr lang="en-US" sz="2000" dirty="0">
              <a:latin typeface="Arial" panose="020B0604020202020204" pitchFamily="34" charset="0"/>
              <a:cs typeface="Arial" panose="020B0604020202020204" pitchFamily="34" charset="0"/>
            </a:rPr>
            <a:t>High healthcare costs</a:t>
          </a:r>
          <a:endParaRPr lang="en-GB" sz="2000" dirty="0">
            <a:latin typeface="Arial" panose="020B0604020202020204" pitchFamily="34" charset="0"/>
            <a:cs typeface="Arial" panose="020B0604020202020204" pitchFamily="34" charset="0"/>
          </a:endParaRPr>
        </a:p>
      </dgm:t>
    </dgm:pt>
    <dgm:pt modelId="{322EFA10-FDB9-FE46-8300-A1AA11B9455E}" type="parTrans" cxnId="{78A83A7C-3A6B-CD45-9067-42DA95470372}">
      <dgm:prSet/>
      <dgm:spPr/>
      <dgm:t>
        <a:bodyPr/>
        <a:lstStyle/>
        <a:p>
          <a:endParaRPr lang="en-GB"/>
        </a:p>
      </dgm:t>
    </dgm:pt>
    <dgm:pt modelId="{15017E12-5569-0947-AE58-F97D547EBA47}" type="sibTrans" cxnId="{78A83A7C-3A6B-CD45-9067-42DA95470372}">
      <dgm:prSet/>
      <dgm:spPr/>
      <dgm:t>
        <a:bodyPr/>
        <a:lstStyle/>
        <a:p>
          <a:endParaRPr lang="en-GB"/>
        </a:p>
      </dgm:t>
    </dgm:pt>
    <dgm:pt modelId="{62876DAA-D7C3-C946-9471-2845ADC11ED4}">
      <dgm:prSet phldrT="[Text]" custT="1"/>
      <dgm:spPr/>
      <dgm:t>
        <a:bodyPr/>
        <a:lstStyle/>
        <a:p>
          <a:r>
            <a:rPr lang="en-GB" sz="2000" dirty="0">
              <a:latin typeface="Arial" panose="020B0604020202020204" pitchFamily="34" charset="0"/>
              <a:cs typeface="Arial" panose="020B0604020202020204" pitchFamily="34" charset="0"/>
            </a:rPr>
            <a:t>Loss of productivity</a:t>
          </a:r>
        </a:p>
      </dgm:t>
    </dgm:pt>
    <dgm:pt modelId="{2BD54EE8-B731-814F-BA98-19D1D1184FDC}" type="parTrans" cxnId="{A11EE966-355C-344A-9E3D-B0CAD6EE08CD}">
      <dgm:prSet/>
      <dgm:spPr/>
      <dgm:t>
        <a:bodyPr/>
        <a:lstStyle/>
        <a:p>
          <a:endParaRPr lang="en-GB"/>
        </a:p>
      </dgm:t>
    </dgm:pt>
    <dgm:pt modelId="{86376D33-D0DF-8842-A90D-C25EF1711222}" type="sibTrans" cxnId="{A11EE966-355C-344A-9E3D-B0CAD6EE08CD}">
      <dgm:prSet/>
      <dgm:spPr/>
      <dgm:t>
        <a:bodyPr/>
        <a:lstStyle/>
        <a:p>
          <a:endParaRPr lang="en-GB"/>
        </a:p>
      </dgm:t>
    </dgm:pt>
    <dgm:pt modelId="{245C9E1C-DC3E-3E42-B23B-CD1E53F89140}" type="pres">
      <dgm:prSet presAssocID="{CCA13FF1-A81F-AB44-B56B-F41893825B47}" presName="linear" presStyleCnt="0">
        <dgm:presLayoutVars>
          <dgm:dir/>
          <dgm:resizeHandles val="exact"/>
        </dgm:presLayoutVars>
      </dgm:prSet>
      <dgm:spPr/>
    </dgm:pt>
    <dgm:pt modelId="{158A77B4-4F5C-6447-97BE-D85F6FC21B1F}" type="pres">
      <dgm:prSet presAssocID="{36A23FA1-0F3A-8042-A8B8-430ED8C19077}" presName="comp" presStyleCnt="0"/>
      <dgm:spPr/>
    </dgm:pt>
    <dgm:pt modelId="{1AC1FE80-EDE9-B441-B2FC-7E47C1FF4121}" type="pres">
      <dgm:prSet presAssocID="{36A23FA1-0F3A-8042-A8B8-430ED8C19077}" presName="box" presStyleLbl="node1" presStyleIdx="0" presStyleCnt="4"/>
      <dgm:spPr/>
    </dgm:pt>
    <dgm:pt modelId="{19CEAC89-DC2D-D342-B937-44782C2AD5B2}" type="pres">
      <dgm:prSet presAssocID="{36A23FA1-0F3A-8042-A8B8-430ED8C19077}"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67000" r="-67000"/>
          </a:stretch>
        </a:blipFill>
      </dgm:spPr>
    </dgm:pt>
    <dgm:pt modelId="{F869FB96-CB3E-7944-A3FD-4ECCAC48B069}" type="pres">
      <dgm:prSet presAssocID="{36A23FA1-0F3A-8042-A8B8-430ED8C19077}" presName="text" presStyleLbl="node1" presStyleIdx="0" presStyleCnt="4">
        <dgm:presLayoutVars>
          <dgm:bulletEnabled val="1"/>
        </dgm:presLayoutVars>
      </dgm:prSet>
      <dgm:spPr/>
    </dgm:pt>
    <dgm:pt modelId="{A46EEB36-F117-6D4C-8002-292310EF8FFD}" type="pres">
      <dgm:prSet presAssocID="{1C927AD7-F51F-E94E-8D80-74E95367F5F6}" presName="spacer" presStyleCnt="0"/>
      <dgm:spPr/>
    </dgm:pt>
    <dgm:pt modelId="{EA833A3D-E08E-AA4E-8436-2554A4949C69}" type="pres">
      <dgm:prSet presAssocID="{D9F65348-723E-EF40-BE3C-D0F60C3A028B}" presName="comp" presStyleCnt="0"/>
      <dgm:spPr/>
    </dgm:pt>
    <dgm:pt modelId="{E88497FC-8B43-9C46-9465-1B465182D601}" type="pres">
      <dgm:prSet presAssocID="{D9F65348-723E-EF40-BE3C-D0F60C3A028B}" presName="box" presStyleLbl="node1" presStyleIdx="1" presStyleCnt="4"/>
      <dgm:spPr/>
    </dgm:pt>
    <dgm:pt modelId="{6EC59491-224C-9745-8B80-33BEFD030937}" type="pres">
      <dgm:prSet presAssocID="{D9F65348-723E-EF40-BE3C-D0F60C3A028B}"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272E835B-ABAD-FA43-A9D3-E6A33134D7CE}" type="pres">
      <dgm:prSet presAssocID="{D9F65348-723E-EF40-BE3C-D0F60C3A028B}" presName="text" presStyleLbl="node1" presStyleIdx="1" presStyleCnt="4">
        <dgm:presLayoutVars>
          <dgm:bulletEnabled val="1"/>
        </dgm:presLayoutVars>
      </dgm:prSet>
      <dgm:spPr/>
    </dgm:pt>
    <dgm:pt modelId="{6D9D4636-D022-0144-A3AE-15F6BDFF29E2}" type="pres">
      <dgm:prSet presAssocID="{BDCC747E-CC60-9545-AD3C-B885C16C86BF}" presName="spacer" presStyleCnt="0"/>
      <dgm:spPr/>
    </dgm:pt>
    <dgm:pt modelId="{5CB470E2-E952-8444-8388-0B7343299AB8}" type="pres">
      <dgm:prSet presAssocID="{8E104625-6C62-BE46-8EED-600CDD080F02}" presName="comp" presStyleCnt="0"/>
      <dgm:spPr/>
    </dgm:pt>
    <dgm:pt modelId="{EA0D9E7A-9136-A043-ADF2-ED2B0380526C}" type="pres">
      <dgm:prSet presAssocID="{8E104625-6C62-BE46-8EED-600CDD080F02}" presName="box" presStyleLbl="node1" presStyleIdx="2" presStyleCnt="4"/>
      <dgm:spPr/>
    </dgm:pt>
    <dgm:pt modelId="{62C279AE-08C0-1E46-AEF2-404728EE8F57}" type="pres">
      <dgm:prSet presAssocID="{8E104625-6C62-BE46-8EED-600CDD080F02}"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dgm:spPr>
    </dgm:pt>
    <dgm:pt modelId="{FCEB1525-4C98-2349-97D8-7A00AABD2723}" type="pres">
      <dgm:prSet presAssocID="{8E104625-6C62-BE46-8EED-600CDD080F02}" presName="text" presStyleLbl="node1" presStyleIdx="2" presStyleCnt="4">
        <dgm:presLayoutVars>
          <dgm:bulletEnabled val="1"/>
        </dgm:presLayoutVars>
      </dgm:prSet>
      <dgm:spPr/>
    </dgm:pt>
    <dgm:pt modelId="{6EEFE0C3-8B8F-3F43-80C2-781CF09E8361}" type="pres">
      <dgm:prSet presAssocID="{15017E12-5569-0947-AE58-F97D547EBA47}" presName="spacer" presStyleCnt="0"/>
      <dgm:spPr/>
    </dgm:pt>
    <dgm:pt modelId="{30543181-16DB-9D4C-A60F-BBFAD7F96B32}" type="pres">
      <dgm:prSet presAssocID="{62876DAA-D7C3-C946-9471-2845ADC11ED4}" presName="comp" presStyleCnt="0"/>
      <dgm:spPr/>
    </dgm:pt>
    <dgm:pt modelId="{11CB8D8C-946F-5F4B-84EF-4092EC4BA21F}" type="pres">
      <dgm:prSet presAssocID="{62876DAA-D7C3-C946-9471-2845ADC11ED4}" presName="box" presStyleLbl="node1" presStyleIdx="3" presStyleCnt="4"/>
      <dgm:spPr/>
    </dgm:pt>
    <dgm:pt modelId="{0044887F-31F7-8841-86C8-1C7B2BCECD7B}" type="pres">
      <dgm:prSet presAssocID="{62876DAA-D7C3-C946-9471-2845ADC11ED4}"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7939F0BB-D241-D34C-A2B4-CBC9202E271E}" type="pres">
      <dgm:prSet presAssocID="{62876DAA-D7C3-C946-9471-2845ADC11ED4}" presName="text" presStyleLbl="node1" presStyleIdx="3" presStyleCnt="4">
        <dgm:presLayoutVars>
          <dgm:bulletEnabled val="1"/>
        </dgm:presLayoutVars>
      </dgm:prSet>
      <dgm:spPr/>
    </dgm:pt>
  </dgm:ptLst>
  <dgm:cxnLst>
    <dgm:cxn modelId="{B830451F-EA53-EB41-BE07-3844EC513774}" type="presOf" srcId="{36A23FA1-0F3A-8042-A8B8-430ED8C19077}" destId="{F869FB96-CB3E-7944-A3FD-4ECCAC48B069}" srcOrd="1" destOrd="0" presId="urn:microsoft.com/office/officeart/2005/8/layout/vList4"/>
    <dgm:cxn modelId="{BF7D8139-4562-A64A-AB57-29F96D3B7A91}" srcId="{CCA13FF1-A81F-AB44-B56B-F41893825B47}" destId="{D9F65348-723E-EF40-BE3C-D0F60C3A028B}" srcOrd="1" destOrd="0" parTransId="{FCE423C4-79C7-3541-9BBD-C859A4DCB3A6}" sibTransId="{BDCC747E-CC60-9545-AD3C-B885C16C86BF}"/>
    <dgm:cxn modelId="{A11EE966-355C-344A-9E3D-B0CAD6EE08CD}" srcId="{CCA13FF1-A81F-AB44-B56B-F41893825B47}" destId="{62876DAA-D7C3-C946-9471-2845ADC11ED4}" srcOrd="3" destOrd="0" parTransId="{2BD54EE8-B731-814F-BA98-19D1D1184FDC}" sibTransId="{86376D33-D0DF-8842-A90D-C25EF1711222}"/>
    <dgm:cxn modelId="{78A83A7C-3A6B-CD45-9067-42DA95470372}" srcId="{CCA13FF1-A81F-AB44-B56B-F41893825B47}" destId="{8E104625-6C62-BE46-8EED-600CDD080F02}" srcOrd="2" destOrd="0" parTransId="{322EFA10-FDB9-FE46-8300-A1AA11B9455E}" sibTransId="{15017E12-5569-0947-AE58-F97D547EBA47}"/>
    <dgm:cxn modelId="{904C7384-7E73-F442-9C1F-B470A95DA504}" type="presOf" srcId="{8E104625-6C62-BE46-8EED-600CDD080F02}" destId="{FCEB1525-4C98-2349-97D8-7A00AABD2723}" srcOrd="1" destOrd="0" presId="urn:microsoft.com/office/officeart/2005/8/layout/vList4"/>
    <dgm:cxn modelId="{00F984B5-C971-8247-B3B8-D65B2E747CB6}" type="presOf" srcId="{62876DAA-D7C3-C946-9471-2845ADC11ED4}" destId="{11CB8D8C-946F-5F4B-84EF-4092EC4BA21F}" srcOrd="0" destOrd="0" presId="urn:microsoft.com/office/officeart/2005/8/layout/vList4"/>
    <dgm:cxn modelId="{20F91BB7-0160-0646-AF86-E256F1D64E0D}" type="presOf" srcId="{D9F65348-723E-EF40-BE3C-D0F60C3A028B}" destId="{272E835B-ABAD-FA43-A9D3-E6A33134D7CE}" srcOrd="1" destOrd="0" presId="urn:microsoft.com/office/officeart/2005/8/layout/vList4"/>
    <dgm:cxn modelId="{C844EEB9-6F77-2D41-9014-E80A35F022AB}" type="presOf" srcId="{8E104625-6C62-BE46-8EED-600CDD080F02}" destId="{EA0D9E7A-9136-A043-ADF2-ED2B0380526C}" srcOrd="0" destOrd="0" presId="urn:microsoft.com/office/officeart/2005/8/layout/vList4"/>
    <dgm:cxn modelId="{E490D5D0-5584-8A45-B641-830FABC9CFB9}" type="presOf" srcId="{CCA13FF1-A81F-AB44-B56B-F41893825B47}" destId="{245C9E1C-DC3E-3E42-B23B-CD1E53F89140}" srcOrd="0" destOrd="0" presId="urn:microsoft.com/office/officeart/2005/8/layout/vList4"/>
    <dgm:cxn modelId="{8DD27FDB-5B18-BA44-8A09-AD8C7CA4187D}" type="presOf" srcId="{36A23FA1-0F3A-8042-A8B8-430ED8C19077}" destId="{1AC1FE80-EDE9-B441-B2FC-7E47C1FF4121}" srcOrd="0" destOrd="0" presId="urn:microsoft.com/office/officeart/2005/8/layout/vList4"/>
    <dgm:cxn modelId="{2D5562F3-83E4-064D-A79E-764101F10BC5}" type="presOf" srcId="{D9F65348-723E-EF40-BE3C-D0F60C3A028B}" destId="{E88497FC-8B43-9C46-9465-1B465182D601}" srcOrd="0" destOrd="0" presId="urn:microsoft.com/office/officeart/2005/8/layout/vList4"/>
    <dgm:cxn modelId="{950320F7-D295-2A4F-A7B3-4C6D5A7D3A9F}" srcId="{CCA13FF1-A81F-AB44-B56B-F41893825B47}" destId="{36A23FA1-0F3A-8042-A8B8-430ED8C19077}" srcOrd="0" destOrd="0" parTransId="{12D2189B-1656-C843-9392-C27250E83FC6}" sibTransId="{1C927AD7-F51F-E94E-8D80-74E95367F5F6}"/>
    <dgm:cxn modelId="{9A4C1FFB-7D01-F049-AE9B-2184D5A7217B}" type="presOf" srcId="{62876DAA-D7C3-C946-9471-2845ADC11ED4}" destId="{7939F0BB-D241-D34C-A2B4-CBC9202E271E}" srcOrd="1" destOrd="0" presId="urn:microsoft.com/office/officeart/2005/8/layout/vList4"/>
    <dgm:cxn modelId="{9F8CCDE9-4A25-ED44-BA5E-E8122BE3DEBB}" type="presParOf" srcId="{245C9E1C-DC3E-3E42-B23B-CD1E53F89140}" destId="{158A77B4-4F5C-6447-97BE-D85F6FC21B1F}" srcOrd="0" destOrd="0" presId="urn:microsoft.com/office/officeart/2005/8/layout/vList4"/>
    <dgm:cxn modelId="{C19B6C4F-4CC2-F745-B7C7-240C60529B0E}" type="presParOf" srcId="{158A77B4-4F5C-6447-97BE-D85F6FC21B1F}" destId="{1AC1FE80-EDE9-B441-B2FC-7E47C1FF4121}" srcOrd="0" destOrd="0" presId="urn:microsoft.com/office/officeart/2005/8/layout/vList4"/>
    <dgm:cxn modelId="{A90348D6-6EBD-2B49-B840-7A69E73B0307}" type="presParOf" srcId="{158A77B4-4F5C-6447-97BE-D85F6FC21B1F}" destId="{19CEAC89-DC2D-D342-B937-44782C2AD5B2}" srcOrd="1" destOrd="0" presId="urn:microsoft.com/office/officeart/2005/8/layout/vList4"/>
    <dgm:cxn modelId="{E4352F68-A011-2F42-8195-8C0B405B0A55}" type="presParOf" srcId="{158A77B4-4F5C-6447-97BE-D85F6FC21B1F}" destId="{F869FB96-CB3E-7944-A3FD-4ECCAC48B069}" srcOrd="2" destOrd="0" presId="urn:microsoft.com/office/officeart/2005/8/layout/vList4"/>
    <dgm:cxn modelId="{3034C8FD-7A62-174E-8D2A-997DC72AC3F9}" type="presParOf" srcId="{245C9E1C-DC3E-3E42-B23B-CD1E53F89140}" destId="{A46EEB36-F117-6D4C-8002-292310EF8FFD}" srcOrd="1" destOrd="0" presId="urn:microsoft.com/office/officeart/2005/8/layout/vList4"/>
    <dgm:cxn modelId="{308034D8-D64A-0D4B-9644-48764877EA7E}" type="presParOf" srcId="{245C9E1C-DC3E-3E42-B23B-CD1E53F89140}" destId="{EA833A3D-E08E-AA4E-8436-2554A4949C69}" srcOrd="2" destOrd="0" presId="urn:microsoft.com/office/officeart/2005/8/layout/vList4"/>
    <dgm:cxn modelId="{C3BFCCAA-80D9-C64F-8D60-1DA5529D58DB}" type="presParOf" srcId="{EA833A3D-E08E-AA4E-8436-2554A4949C69}" destId="{E88497FC-8B43-9C46-9465-1B465182D601}" srcOrd="0" destOrd="0" presId="urn:microsoft.com/office/officeart/2005/8/layout/vList4"/>
    <dgm:cxn modelId="{B60DF7FB-04E6-3743-9851-D9939B6ECC4E}" type="presParOf" srcId="{EA833A3D-E08E-AA4E-8436-2554A4949C69}" destId="{6EC59491-224C-9745-8B80-33BEFD030937}" srcOrd="1" destOrd="0" presId="urn:microsoft.com/office/officeart/2005/8/layout/vList4"/>
    <dgm:cxn modelId="{2882A31A-066A-A742-BD24-E556427507BC}" type="presParOf" srcId="{EA833A3D-E08E-AA4E-8436-2554A4949C69}" destId="{272E835B-ABAD-FA43-A9D3-E6A33134D7CE}" srcOrd="2" destOrd="0" presId="urn:microsoft.com/office/officeart/2005/8/layout/vList4"/>
    <dgm:cxn modelId="{DBFD08EB-5416-574C-9267-7CB746BE5242}" type="presParOf" srcId="{245C9E1C-DC3E-3E42-B23B-CD1E53F89140}" destId="{6D9D4636-D022-0144-A3AE-15F6BDFF29E2}" srcOrd="3" destOrd="0" presId="urn:microsoft.com/office/officeart/2005/8/layout/vList4"/>
    <dgm:cxn modelId="{B8A43E34-44F0-B245-A82B-C0D30542C8AD}" type="presParOf" srcId="{245C9E1C-DC3E-3E42-B23B-CD1E53F89140}" destId="{5CB470E2-E952-8444-8388-0B7343299AB8}" srcOrd="4" destOrd="0" presId="urn:microsoft.com/office/officeart/2005/8/layout/vList4"/>
    <dgm:cxn modelId="{B35062C5-8B4F-8A49-AD03-21AC388C964C}" type="presParOf" srcId="{5CB470E2-E952-8444-8388-0B7343299AB8}" destId="{EA0D9E7A-9136-A043-ADF2-ED2B0380526C}" srcOrd="0" destOrd="0" presId="urn:microsoft.com/office/officeart/2005/8/layout/vList4"/>
    <dgm:cxn modelId="{5DC872C4-2743-C547-BE70-95A6588376FB}" type="presParOf" srcId="{5CB470E2-E952-8444-8388-0B7343299AB8}" destId="{62C279AE-08C0-1E46-AEF2-404728EE8F57}" srcOrd="1" destOrd="0" presId="urn:microsoft.com/office/officeart/2005/8/layout/vList4"/>
    <dgm:cxn modelId="{2E9DACA9-179A-3646-B8D4-5969DF56EB6C}" type="presParOf" srcId="{5CB470E2-E952-8444-8388-0B7343299AB8}" destId="{FCEB1525-4C98-2349-97D8-7A00AABD2723}" srcOrd="2" destOrd="0" presId="urn:microsoft.com/office/officeart/2005/8/layout/vList4"/>
    <dgm:cxn modelId="{B9997AE3-76EE-D648-B4AE-31606B8781A8}" type="presParOf" srcId="{245C9E1C-DC3E-3E42-B23B-CD1E53F89140}" destId="{6EEFE0C3-8B8F-3F43-80C2-781CF09E8361}" srcOrd="5" destOrd="0" presId="urn:microsoft.com/office/officeart/2005/8/layout/vList4"/>
    <dgm:cxn modelId="{D01337EE-8F65-D64B-A288-570CD6AA93E8}" type="presParOf" srcId="{245C9E1C-DC3E-3E42-B23B-CD1E53F89140}" destId="{30543181-16DB-9D4C-A60F-BBFAD7F96B32}" srcOrd="6" destOrd="0" presId="urn:microsoft.com/office/officeart/2005/8/layout/vList4"/>
    <dgm:cxn modelId="{FA55E9E1-D51F-7745-8AB8-DFCB34A31746}" type="presParOf" srcId="{30543181-16DB-9D4C-A60F-BBFAD7F96B32}" destId="{11CB8D8C-946F-5F4B-84EF-4092EC4BA21F}" srcOrd="0" destOrd="0" presId="urn:microsoft.com/office/officeart/2005/8/layout/vList4"/>
    <dgm:cxn modelId="{5552208E-161F-1348-BA52-D4500D9BF302}" type="presParOf" srcId="{30543181-16DB-9D4C-A60F-BBFAD7F96B32}" destId="{0044887F-31F7-8841-86C8-1C7B2BCECD7B}" srcOrd="1" destOrd="0" presId="urn:microsoft.com/office/officeart/2005/8/layout/vList4"/>
    <dgm:cxn modelId="{350A15B0-2AD0-8740-B149-A2C4BCB2089A}" type="presParOf" srcId="{30543181-16DB-9D4C-A60F-BBFAD7F96B32}" destId="{7939F0BB-D241-D34C-A2B4-CBC9202E271E}"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0FF545-8E49-3F49-8375-EBFA643C9823}" type="doc">
      <dgm:prSet loTypeId="urn:microsoft.com/office/officeart/2005/8/layout/target2" loCatId="" qsTypeId="urn:microsoft.com/office/officeart/2005/8/quickstyle/3d3" qsCatId="3D" csTypeId="urn:microsoft.com/office/officeart/2005/8/colors/colorful5" csCatId="colorful" phldr="1"/>
      <dgm:spPr/>
      <dgm:t>
        <a:bodyPr/>
        <a:lstStyle/>
        <a:p>
          <a:endParaRPr lang="en-GB"/>
        </a:p>
      </dgm:t>
    </dgm:pt>
    <dgm:pt modelId="{29983944-7B1E-BE40-8DE4-8166B4C1F570}">
      <dgm:prSet phldrT="[Text]"/>
      <dgm:spPr/>
      <dgm:t>
        <a:bodyPr/>
        <a:lstStyle/>
        <a:p>
          <a:r>
            <a:rPr lang="en-GB" dirty="0"/>
            <a:t>Lack of robust data</a:t>
          </a:r>
        </a:p>
      </dgm:t>
    </dgm:pt>
    <dgm:pt modelId="{217EF56A-05CE-A647-AA8F-ABA63EDC5CC0}" type="parTrans" cxnId="{B2D858B3-007B-9649-8109-E448B6CA0B63}">
      <dgm:prSet/>
      <dgm:spPr/>
      <dgm:t>
        <a:bodyPr/>
        <a:lstStyle/>
        <a:p>
          <a:endParaRPr lang="en-GB"/>
        </a:p>
      </dgm:t>
    </dgm:pt>
    <dgm:pt modelId="{F0CA5482-E9F5-7B4A-8C74-C4FD6B3BE5DC}" type="sibTrans" cxnId="{B2D858B3-007B-9649-8109-E448B6CA0B63}">
      <dgm:prSet/>
      <dgm:spPr/>
      <dgm:t>
        <a:bodyPr/>
        <a:lstStyle/>
        <a:p>
          <a:endParaRPr lang="en-GB"/>
        </a:p>
      </dgm:t>
    </dgm:pt>
    <dgm:pt modelId="{B0E06B08-2AE6-394F-A749-97D331AE91A8}">
      <dgm:prSet phldrT="[Text]"/>
      <dgm:spPr/>
      <dgm:t>
        <a:bodyPr/>
        <a:lstStyle/>
        <a:p>
          <a:r>
            <a:rPr lang="en-GB" dirty="0"/>
            <a:t>Considerable heterogeneity and inconsistency in clinical practice</a:t>
          </a:r>
        </a:p>
      </dgm:t>
    </dgm:pt>
    <dgm:pt modelId="{12444092-3864-424E-B615-F560BBB5D7FB}" type="parTrans" cxnId="{4E8DD1CE-13C0-1D4E-8A95-541707BCA3EA}">
      <dgm:prSet/>
      <dgm:spPr/>
      <dgm:t>
        <a:bodyPr/>
        <a:lstStyle/>
        <a:p>
          <a:endParaRPr lang="en-GB"/>
        </a:p>
      </dgm:t>
    </dgm:pt>
    <dgm:pt modelId="{1BE7E3E8-0403-194A-B2B9-11AD470F9A93}" type="sibTrans" cxnId="{4E8DD1CE-13C0-1D4E-8A95-541707BCA3EA}">
      <dgm:prSet/>
      <dgm:spPr/>
      <dgm:t>
        <a:bodyPr/>
        <a:lstStyle/>
        <a:p>
          <a:endParaRPr lang="en-GB"/>
        </a:p>
      </dgm:t>
    </dgm:pt>
    <dgm:pt modelId="{6AA6FD1D-10F5-4247-9A65-19998E6FC772}">
      <dgm:prSet phldrT="[Text]"/>
      <dgm:spPr/>
      <dgm:t>
        <a:bodyPr/>
        <a:lstStyle/>
        <a:p>
          <a:r>
            <a:rPr lang="en-GB" dirty="0"/>
            <a:t>Non-adherence to antihypertensive medications </a:t>
          </a:r>
        </a:p>
      </dgm:t>
    </dgm:pt>
    <dgm:pt modelId="{6510E949-255A-CB4D-B2F6-D3F1E9EA52A8}" type="parTrans" cxnId="{E35F0077-6A13-E748-B490-65209241208F}">
      <dgm:prSet/>
      <dgm:spPr/>
      <dgm:t>
        <a:bodyPr/>
        <a:lstStyle/>
        <a:p>
          <a:endParaRPr lang="en-GB"/>
        </a:p>
      </dgm:t>
    </dgm:pt>
    <dgm:pt modelId="{DC018DA7-9DE4-634A-8B98-12F821336354}" type="sibTrans" cxnId="{E35F0077-6A13-E748-B490-65209241208F}">
      <dgm:prSet/>
      <dgm:spPr/>
      <dgm:t>
        <a:bodyPr/>
        <a:lstStyle/>
        <a:p>
          <a:endParaRPr lang="en-GB"/>
        </a:p>
      </dgm:t>
    </dgm:pt>
    <dgm:pt modelId="{903819F5-1517-2949-9CE6-0B942866F0FE}">
      <dgm:prSet phldrT="[Text]" custT="1"/>
      <dgm:spPr/>
      <dgm:t>
        <a:bodyPr/>
        <a:lstStyle/>
        <a:p>
          <a:r>
            <a:rPr lang="en-GB" sz="1400" dirty="0"/>
            <a:t>common (30%-50% of patients one year after </a:t>
          </a:r>
        </a:p>
      </dgm:t>
    </dgm:pt>
    <dgm:pt modelId="{B67E2DC0-5C95-9D48-86DA-626903CB7CCC}" type="parTrans" cxnId="{C5AE395D-9A44-A847-9D0B-AB2E8128946F}">
      <dgm:prSet/>
      <dgm:spPr/>
      <dgm:t>
        <a:bodyPr/>
        <a:lstStyle/>
        <a:p>
          <a:endParaRPr lang="en-GB"/>
        </a:p>
      </dgm:t>
    </dgm:pt>
    <dgm:pt modelId="{41CE5F1D-F580-D941-8ABE-8BA465432387}" type="sibTrans" cxnId="{C5AE395D-9A44-A847-9D0B-AB2E8128946F}">
      <dgm:prSet/>
      <dgm:spPr/>
      <dgm:t>
        <a:bodyPr/>
        <a:lstStyle/>
        <a:p>
          <a:endParaRPr lang="en-GB"/>
        </a:p>
      </dgm:t>
    </dgm:pt>
    <dgm:pt modelId="{21BB2C00-8AF9-C44E-B3BF-023B23400C9B}">
      <dgm:prSet phldrT="[Text]" custT="1"/>
      <dgm:spPr/>
      <dgm:t>
        <a:bodyPr/>
        <a:lstStyle/>
        <a:p>
          <a:r>
            <a:rPr lang="en-GB" sz="1400" dirty="0"/>
            <a:t>sub-optimal BP control</a:t>
          </a:r>
        </a:p>
      </dgm:t>
    </dgm:pt>
    <dgm:pt modelId="{6A9E1C26-F0B5-F24C-9142-F77358B78D56}" type="parTrans" cxnId="{83EAAF01-0832-DB45-B80A-52B4BCA2BBCC}">
      <dgm:prSet/>
      <dgm:spPr/>
      <dgm:t>
        <a:bodyPr/>
        <a:lstStyle/>
        <a:p>
          <a:endParaRPr lang="en-GB"/>
        </a:p>
      </dgm:t>
    </dgm:pt>
    <dgm:pt modelId="{85400C0C-3AAE-8243-98C9-D8D4547D797F}" type="sibTrans" cxnId="{83EAAF01-0832-DB45-B80A-52B4BCA2BBCC}">
      <dgm:prSet/>
      <dgm:spPr/>
      <dgm:t>
        <a:bodyPr/>
        <a:lstStyle/>
        <a:p>
          <a:endParaRPr lang="en-GB"/>
        </a:p>
      </dgm:t>
    </dgm:pt>
    <dgm:pt modelId="{D5688BF2-8F94-FD4B-AD80-E368D3B95395}">
      <dgm:prSet phldrT="[Text]" custT="1"/>
      <dgm:spPr/>
      <dgm:t>
        <a:bodyPr/>
        <a:lstStyle/>
        <a:p>
          <a:r>
            <a:rPr lang="en-GB" sz="1400" dirty="0"/>
            <a:t>pseudo-resistance to medications</a:t>
          </a:r>
        </a:p>
      </dgm:t>
    </dgm:pt>
    <dgm:pt modelId="{FD0FCCD4-5283-E14F-8560-76CEF656A60C}" type="parTrans" cxnId="{DC2CDBBC-9DD9-E441-8FFE-0992105367EA}">
      <dgm:prSet/>
      <dgm:spPr/>
      <dgm:t>
        <a:bodyPr/>
        <a:lstStyle/>
        <a:p>
          <a:endParaRPr lang="en-GB"/>
        </a:p>
      </dgm:t>
    </dgm:pt>
    <dgm:pt modelId="{B149DECE-3859-494D-8181-2A884CD090E9}" type="sibTrans" cxnId="{DC2CDBBC-9DD9-E441-8FFE-0992105367EA}">
      <dgm:prSet/>
      <dgm:spPr/>
      <dgm:t>
        <a:bodyPr/>
        <a:lstStyle/>
        <a:p>
          <a:endParaRPr lang="en-GB"/>
        </a:p>
      </dgm:t>
    </dgm:pt>
    <dgm:pt modelId="{05B01B5A-AD75-9F42-B97B-02B34A54E5D6}">
      <dgm:prSet phldrT="[Text]" custT="1"/>
      <dgm:spPr/>
      <dgm:t>
        <a:bodyPr/>
        <a:lstStyle/>
        <a:p>
          <a:r>
            <a:rPr lang="en-GB" sz="1400" dirty="0"/>
            <a:t>increased emergency hospital admissions, CVD risk, healthcare costs</a:t>
          </a:r>
        </a:p>
      </dgm:t>
    </dgm:pt>
    <dgm:pt modelId="{59E685D7-AE15-0A4B-96BD-AE63AA1064B1}" type="parTrans" cxnId="{B0283FD7-CE94-194B-A0EF-4EE728B6D2BE}">
      <dgm:prSet/>
      <dgm:spPr/>
      <dgm:t>
        <a:bodyPr/>
        <a:lstStyle/>
        <a:p>
          <a:endParaRPr lang="en-GB"/>
        </a:p>
      </dgm:t>
    </dgm:pt>
    <dgm:pt modelId="{1AF2C710-5023-0C43-BF1F-01E117BCD482}" type="sibTrans" cxnId="{B0283FD7-CE94-194B-A0EF-4EE728B6D2BE}">
      <dgm:prSet/>
      <dgm:spPr/>
      <dgm:t>
        <a:bodyPr/>
        <a:lstStyle/>
        <a:p>
          <a:endParaRPr lang="en-GB"/>
        </a:p>
      </dgm:t>
    </dgm:pt>
    <dgm:pt modelId="{72D277C1-0671-BA48-830A-C66F335F3268}" type="pres">
      <dgm:prSet presAssocID="{1F0FF545-8E49-3F49-8375-EBFA643C9823}" presName="Name0" presStyleCnt="0">
        <dgm:presLayoutVars>
          <dgm:chMax val="3"/>
          <dgm:chPref val="1"/>
          <dgm:dir/>
          <dgm:animLvl val="lvl"/>
          <dgm:resizeHandles/>
        </dgm:presLayoutVars>
      </dgm:prSet>
      <dgm:spPr/>
    </dgm:pt>
    <dgm:pt modelId="{8F11909F-6822-6046-B668-30DA2DE81F81}" type="pres">
      <dgm:prSet presAssocID="{1F0FF545-8E49-3F49-8375-EBFA643C9823}" presName="outerBox" presStyleCnt="0"/>
      <dgm:spPr/>
    </dgm:pt>
    <dgm:pt modelId="{CAEA80AB-74B6-5E4E-939F-0023438BC2AD}" type="pres">
      <dgm:prSet presAssocID="{1F0FF545-8E49-3F49-8375-EBFA643C9823}" presName="outerBoxParent" presStyleLbl="node1" presStyleIdx="0" presStyleCnt="3"/>
      <dgm:spPr/>
    </dgm:pt>
    <dgm:pt modelId="{E55D8998-131C-924C-9FCD-E3ACB9D09B37}" type="pres">
      <dgm:prSet presAssocID="{1F0FF545-8E49-3F49-8375-EBFA643C9823}" presName="outerBoxChildren" presStyleCnt="0"/>
      <dgm:spPr/>
    </dgm:pt>
    <dgm:pt modelId="{C24D1F55-F200-FF49-8F9F-412D69F105CE}" type="pres">
      <dgm:prSet presAssocID="{1F0FF545-8E49-3F49-8375-EBFA643C9823}" presName="middleBox" presStyleCnt="0"/>
      <dgm:spPr/>
    </dgm:pt>
    <dgm:pt modelId="{67E932E5-1C98-F746-8D5E-A4835AAE6A80}" type="pres">
      <dgm:prSet presAssocID="{1F0FF545-8E49-3F49-8375-EBFA643C9823}" presName="middleBoxParent" presStyleLbl="node1" presStyleIdx="1" presStyleCnt="3"/>
      <dgm:spPr/>
    </dgm:pt>
    <dgm:pt modelId="{25FC91CE-404B-7F43-9E9C-4622AA07DB84}" type="pres">
      <dgm:prSet presAssocID="{1F0FF545-8E49-3F49-8375-EBFA643C9823}" presName="middleBoxChildren" presStyleCnt="0"/>
      <dgm:spPr/>
    </dgm:pt>
    <dgm:pt modelId="{C3B5AC87-A251-C94F-B0D9-40FAA72672D1}" type="pres">
      <dgm:prSet presAssocID="{1F0FF545-8E49-3F49-8375-EBFA643C9823}" presName="centerBox" presStyleCnt="0"/>
      <dgm:spPr/>
    </dgm:pt>
    <dgm:pt modelId="{5B46646B-402E-E640-8099-D2F969CE731F}" type="pres">
      <dgm:prSet presAssocID="{1F0FF545-8E49-3F49-8375-EBFA643C9823}" presName="centerBoxParent" presStyleLbl="node1" presStyleIdx="2" presStyleCnt="3"/>
      <dgm:spPr/>
    </dgm:pt>
    <dgm:pt modelId="{82AACD01-94BE-3F43-9A51-651B5725DCBD}" type="pres">
      <dgm:prSet presAssocID="{1F0FF545-8E49-3F49-8375-EBFA643C9823}" presName="centerBoxChildren" presStyleCnt="0"/>
      <dgm:spPr/>
    </dgm:pt>
    <dgm:pt modelId="{AD873032-C800-1E44-92A5-92862CBC9FB3}" type="pres">
      <dgm:prSet presAssocID="{903819F5-1517-2949-9CE6-0B942866F0FE}" presName="cChild" presStyleLbl="fgAcc1" presStyleIdx="0" presStyleCnt="4">
        <dgm:presLayoutVars>
          <dgm:bulletEnabled val="1"/>
        </dgm:presLayoutVars>
      </dgm:prSet>
      <dgm:spPr/>
    </dgm:pt>
    <dgm:pt modelId="{B3B5BD06-6430-0C46-A416-8DEF63EF570D}" type="pres">
      <dgm:prSet presAssocID="{41CE5F1D-F580-D941-8ABE-8BA465432387}" presName="centerSibTrans" presStyleCnt="0"/>
      <dgm:spPr/>
    </dgm:pt>
    <dgm:pt modelId="{1D8726A1-3174-EF4D-A099-3F8F41C49E92}" type="pres">
      <dgm:prSet presAssocID="{21BB2C00-8AF9-C44E-B3BF-023B23400C9B}" presName="cChild" presStyleLbl="fgAcc1" presStyleIdx="1" presStyleCnt="4" custScaleX="69213">
        <dgm:presLayoutVars>
          <dgm:bulletEnabled val="1"/>
        </dgm:presLayoutVars>
      </dgm:prSet>
      <dgm:spPr/>
    </dgm:pt>
    <dgm:pt modelId="{73AC8EBF-0560-424C-B548-07A3704B85BB}" type="pres">
      <dgm:prSet presAssocID="{85400C0C-3AAE-8243-98C9-D8D4547D797F}" presName="centerSibTrans" presStyleCnt="0"/>
      <dgm:spPr/>
    </dgm:pt>
    <dgm:pt modelId="{49B7260D-EB45-9C4B-9469-452D18DD4D11}" type="pres">
      <dgm:prSet presAssocID="{D5688BF2-8F94-FD4B-AD80-E368D3B95395}" presName="cChild" presStyleLbl="fgAcc1" presStyleIdx="2" presStyleCnt="4" custScaleX="81706">
        <dgm:presLayoutVars>
          <dgm:bulletEnabled val="1"/>
        </dgm:presLayoutVars>
      </dgm:prSet>
      <dgm:spPr/>
    </dgm:pt>
    <dgm:pt modelId="{E8273109-F644-F447-A7CB-3E4FF5453727}" type="pres">
      <dgm:prSet presAssocID="{B149DECE-3859-494D-8181-2A884CD090E9}" presName="centerSibTrans" presStyleCnt="0"/>
      <dgm:spPr/>
    </dgm:pt>
    <dgm:pt modelId="{D2E8AE55-AD07-D34C-ACF2-59E4B5D8E574}" type="pres">
      <dgm:prSet presAssocID="{05B01B5A-AD75-9F42-B97B-02B34A54E5D6}" presName="cChild" presStyleLbl="fgAcc1" presStyleIdx="3" presStyleCnt="4">
        <dgm:presLayoutVars>
          <dgm:bulletEnabled val="1"/>
        </dgm:presLayoutVars>
      </dgm:prSet>
      <dgm:spPr/>
    </dgm:pt>
  </dgm:ptLst>
  <dgm:cxnLst>
    <dgm:cxn modelId="{83EAAF01-0832-DB45-B80A-52B4BCA2BBCC}" srcId="{6AA6FD1D-10F5-4247-9A65-19998E6FC772}" destId="{21BB2C00-8AF9-C44E-B3BF-023B23400C9B}" srcOrd="1" destOrd="0" parTransId="{6A9E1C26-F0B5-F24C-9142-F77358B78D56}" sibTransId="{85400C0C-3AAE-8243-98C9-D8D4547D797F}"/>
    <dgm:cxn modelId="{13AB4921-EBC6-CA4F-9E2F-97D5852FF4B0}" type="presOf" srcId="{05B01B5A-AD75-9F42-B97B-02B34A54E5D6}" destId="{D2E8AE55-AD07-D34C-ACF2-59E4B5D8E574}" srcOrd="0" destOrd="0" presId="urn:microsoft.com/office/officeart/2005/8/layout/target2"/>
    <dgm:cxn modelId="{C5AE395D-9A44-A847-9D0B-AB2E8128946F}" srcId="{6AA6FD1D-10F5-4247-9A65-19998E6FC772}" destId="{903819F5-1517-2949-9CE6-0B942866F0FE}" srcOrd="0" destOrd="0" parTransId="{B67E2DC0-5C95-9D48-86DA-626903CB7CCC}" sibTransId="{41CE5F1D-F580-D941-8ABE-8BA465432387}"/>
    <dgm:cxn modelId="{E35F0077-6A13-E748-B490-65209241208F}" srcId="{1F0FF545-8E49-3F49-8375-EBFA643C9823}" destId="{6AA6FD1D-10F5-4247-9A65-19998E6FC772}" srcOrd="2" destOrd="0" parTransId="{6510E949-255A-CB4D-B2F6-D3F1E9EA52A8}" sibTransId="{DC018DA7-9DE4-634A-8B98-12F821336354}"/>
    <dgm:cxn modelId="{C6BD0A59-2ADB-734B-ADEE-B61BD1FE9DB2}" type="presOf" srcId="{29983944-7B1E-BE40-8DE4-8166B4C1F570}" destId="{CAEA80AB-74B6-5E4E-939F-0023438BC2AD}" srcOrd="0" destOrd="0" presId="urn:microsoft.com/office/officeart/2005/8/layout/target2"/>
    <dgm:cxn modelId="{4A576D83-92E5-8741-9B91-83F1B6CC3C96}" type="presOf" srcId="{D5688BF2-8F94-FD4B-AD80-E368D3B95395}" destId="{49B7260D-EB45-9C4B-9469-452D18DD4D11}" srcOrd="0" destOrd="0" presId="urn:microsoft.com/office/officeart/2005/8/layout/target2"/>
    <dgm:cxn modelId="{6ABB55A0-5EE6-BF4C-AAE3-ECE0DB0B8E0D}" type="presOf" srcId="{1F0FF545-8E49-3F49-8375-EBFA643C9823}" destId="{72D277C1-0671-BA48-830A-C66F335F3268}" srcOrd="0" destOrd="0" presId="urn:microsoft.com/office/officeart/2005/8/layout/target2"/>
    <dgm:cxn modelId="{275563AD-B4CA-4445-8545-1DCA038D2E70}" type="presOf" srcId="{B0E06B08-2AE6-394F-A749-97D331AE91A8}" destId="{67E932E5-1C98-F746-8D5E-A4835AAE6A80}" srcOrd="0" destOrd="0" presId="urn:microsoft.com/office/officeart/2005/8/layout/target2"/>
    <dgm:cxn modelId="{B2D858B3-007B-9649-8109-E448B6CA0B63}" srcId="{1F0FF545-8E49-3F49-8375-EBFA643C9823}" destId="{29983944-7B1E-BE40-8DE4-8166B4C1F570}" srcOrd="0" destOrd="0" parTransId="{217EF56A-05CE-A647-AA8F-ABA63EDC5CC0}" sibTransId="{F0CA5482-E9F5-7B4A-8C74-C4FD6B3BE5DC}"/>
    <dgm:cxn modelId="{DC2CDBBC-9DD9-E441-8FFE-0992105367EA}" srcId="{6AA6FD1D-10F5-4247-9A65-19998E6FC772}" destId="{D5688BF2-8F94-FD4B-AD80-E368D3B95395}" srcOrd="2" destOrd="0" parTransId="{FD0FCCD4-5283-E14F-8560-76CEF656A60C}" sibTransId="{B149DECE-3859-494D-8181-2A884CD090E9}"/>
    <dgm:cxn modelId="{344C4FC7-0032-304C-8BBA-F25E7EE92C4C}" type="presOf" srcId="{21BB2C00-8AF9-C44E-B3BF-023B23400C9B}" destId="{1D8726A1-3174-EF4D-A099-3F8F41C49E92}" srcOrd="0" destOrd="0" presId="urn:microsoft.com/office/officeart/2005/8/layout/target2"/>
    <dgm:cxn modelId="{D2A4C4C8-6F5D-DE4F-90D2-7D57B2B6836E}" type="presOf" srcId="{903819F5-1517-2949-9CE6-0B942866F0FE}" destId="{AD873032-C800-1E44-92A5-92862CBC9FB3}" srcOrd="0" destOrd="0" presId="urn:microsoft.com/office/officeart/2005/8/layout/target2"/>
    <dgm:cxn modelId="{4E8DD1CE-13C0-1D4E-8A95-541707BCA3EA}" srcId="{1F0FF545-8E49-3F49-8375-EBFA643C9823}" destId="{B0E06B08-2AE6-394F-A749-97D331AE91A8}" srcOrd="1" destOrd="0" parTransId="{12444092-3864-424E-B615-F560BBB5D7FB}" sibTransId="{1BE7E3E8-0403-194A-B2B9-11AD470F9A93}"/>
    <dgm:cxn modelId="{B0283FD7-CE94-194B-A0EF-4EE728B6D2BE}" srcId="{6AA6FD1D-10F5-4247-9A65-19998E6FC772}" destId="{05B01B5A-AD75-9F42-B97B-02B34A54E5D6}" srcOrd="3" destOrd="0" parTransId="{59E685D7-AE15-0A4B-96BD-AE63AA1064B1}" sibTransId="{1AF2C710-5023-0C43-BF1F-01E117BCD482}"/>
    <dgm:cxn modelId="{F155B5E9-B164-7841-A6A7-8075A1F60D2A}" type="presOf" srcId="{6AA6FD1D-10F5-4247-9A65-19998E6FC772}" destId="{5B46646B-402E-E640-8099-D2F969CE731F}" srcOrd="0" destOrd="0" presId="urn:microsoft.com/office/officeart/2005/8/layout/target2"/>
    <dgm:cxn modelId="{0E33103B-4722-BE43-A35B-41D8FC607B0C}" type="presParOf" srcId="{72D277C1-0671-BA48-830A-C66F335F3268}" destId="{8F11909F-6822-6046-B668-30DA2DE81F81}" srcOrd="0" destOrd="0" presId="urn:microsoft.com/office/officeart/2005/8/layout/target2"/>
    <dgm:cxn modelId="{D59092D8-96AB-B14A-8DF4-C03C156A8D9A}" type="presParOf" srcId="{8F11909F-6822-6046-B668-30DA2DE81F81}" destId="{CAEA80AB-74B6-5E4E-939F-0023438BC2AD}" srcOrd="0" destOrd="0" presId="urn:microsoft.com/office/officeart/2005/8/layout/target2"/>
    <dgm:cxn modelId="{FFA365A4-02B3-524F-A073-F177EF4D7C72}" type="presParOf" srcId="{8F11909F-6822-6046-B668-30DA2DE81F81}" destId="{E55D8998-131C-924C-9FCD-E3ACB9D09B37}" srcOrd="1" destOrd="0" presId="urn:microsoft.com/office/officeart/2005/8/layout/target2"/>
    <dgm:cxn modelId="{B407654A-DD4A-0D49-9DE8-6F1A3F687F4E}" type="presParOf" srcId="{72D277C1-0671-BA48-830A-C66F335F3268}" destId="{C24D1F55-F200-FF49-8F9F-412D69F105CE}" srcOrd="1" destOrd="0" presId="urn:microsoft.com/office/officeart/2005/8/layout/target2"/>
    <dgm:cxn modelId="{83285DE3-1822-2B42-AAD7-1A1CE4DF7D0A}" type="presParOf" srcId="{C24D1F55-F200-FF49-8F9F-412D69F105CE}" destId="{67E932E5-1C98-F746-8D5E-A4835AAE6A80}" srcOrd="0" destOrd="0" presId="urn:microsoft.com/office/officeart/2005/8/layout/target2"/>
    <dgm:cxn modelId="{1B7AA9F6-29DF-1B4E-8FBB-665E408117ED}" type="presParOf" srcId="{C24D1F55-F200-FF49-8F9F-412D69F105CE}" destId="{25FC91CE-404B-7F43-9E9C-4622AA07DB84}" srcOrd="1" destOrd="0" presId="urn:microsoft.com/office/officeart/2005/8/layout/target2"/>
    <dgm:cxn modelId="{7C42CEAA-AB39-C04F-A2DB-4DFB3A3B6AE6}" type="presParOf" srcId="{72D277C1-0671-BA48-830A-C66F335F3268}" destId="{C3B5AC87-A251-C94F-B0D9-40FAA72672D1}" srcOrd="2" destOrd="0" presId="urn:microsoft.com/office/officeart/2005/8/layout/target2"/>
    <dgm:cxn modelId="{EF751E3F-2383-6340-A1DE-043C7867038C}" type="presParOf" srcId="{C3B5AC87-A251-C94F-B0D9-40FAA72672D1}" destId="{5B46646B-402E-E640-8099-D2F969CE731F}" srcOrd="0" destOrd="0" presId="urn:microsoft.com/office/officeart/2005/8/layout/target2"/>
    <dgm:cxn modelId="{37534B3A-0F60-7749-A3BF-0499F7EA790B}" type="presParOf" srcId="{C3B5AC87-A251-C94F-B0D9-40FAA72672D1}" destId="{82AACD01-94BE-3F43-9A51-651B5725DCBD}" srcOrd="1" destOrd="0" presId="urn:microsoft.com/office/officeart/2005/8/layout/target2"/>
    <dgm:cxn modelId="{66EE395F-D23B-E64A-9719-DD08BE4EC323}" type="presParOf" srcId="{82AACD01-94BE-3F43-9A51-651B5725DCBD}" destId="{AD873032-C800-1E44-92A5-92862CBC9FB3}" srcOrd="0" destOrd="0" presId="urn:microsoft.com/office/officeart/2005/8/layout/target2"/>
    <dgm:cxn modelId="{7E228849-5BA4-A648-9217-1BF7DA3909E6}" type="presParOf" srcId="{82AACD01-94BE-3F43-9A51-651B5725DCBD}" destId="{B3B5BD06-6430-0C46-A416-8DEF63EF570D}" srcOrd="1" destOrd="0" presId="urn:microsoft.com/office/officeart/2005/8/layout/target2"/>
    <dgm:cxn modelId="{B8153B52-718F-0344-BF61-DB69C52008B9}" type="presParOf" srcId="{82AACD01-94BE-3F43-9A51-651B5725DCBD}" destId="{1D8726A1-3174-EF4D-A099-3F8F41C49E92}" srcOrd="2" destOrd="0" presId="urn:microsoft.com/office/officeart/2005/8/layout/target2"/>
    <dgm:cxn modelId="{CC5DB059-1896-2A4B-A285-FE8611EB399F}" type="presParOf" srcId="{82AACD01-94BE-3F43-9A51-651B5725DCBD}" destId="{73AC8EBF-0560-424C-B548-07A3704B85BB}" srcOrd="3" destOrd="0" presId="urn:microsoft.com/office/officeart/2005/8/layout/target2"/>
    <dgm:cxn modelId="{15EB4B9E-19DC-3D46-9FFE-4A2636AAB628}" type="presParOf" srcId="{82AACD01-94BE-3F43-9A51-651B5725DCBD}" destId="{49B7260D-EB45-9C4B-9469-452D18DD4D11}" srcOrd="4" destOrd="0" presId="urn:microsoft.com/office/officeart/2005/8/layout/target2"/>
    <dgm:cxn modelId="{E32788CE-1739-FA48-B08A-6FAF455DD91C}" type="presParOf" srcId="{82AACD01-94BE-3F43-9A51-651B5725DCBD}" destId="{E8273109-F644-F447-A7CB-3E4FF5453727}" srcOrd="5" destOrd="0" presId="urn:microsoft.com/office/officeart/2005/8/layout/target2"/>
    <dgm:cxn modelId="{57278AFD-9F63-1E45-9387-F639953EFFAC}" type="presParOf" srcId="{82AACD01-94BE-3F43-9A51-651B5725DCBD}" destId="{D2E8AE55-AD07-D34C-ACF2-59E4B5D8E574}"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D025E5-8086-41C1-91C1-17B61D865BF4}" type="doc">
      <dgm:prSet loTypeId="urn:microsoft.com/office/officeart/2008/layout/HalfCircleOrganizationChart" loCatId="hierarchy" qsTypeId="urn:microsoft.com/office/officeart/2005/8/quickstyle/simple1" qsCatId="simple" csTypeId="urn:microsoft.com/office/officeart/2005/8/colors/accent2_1" csCatId="accent2" phldr="1"/>
      <dgm:spPr/>
      <dgm:t>
        <a:bodyPr/>
        <a:lstStyle/>
        <a:p>
          <a:endParaRPr lang="en-US"/>
        </a:p>
      </dgm:t>
    </dgm:pt>
    <dgm:pt modelId="{1B540EA7-A52C-434E-AC41-22BDFA5C92C6}">
      <dgm:prSet phldrT="[Text]" custT="1"/>
      <dgm:spPr/>
      <dgm:t>
        <a:bodyPr/>
        <a:lstStyle/>
        <a:p>
          <a:r>
            <a:rPr lang="en-US" sz="2000" b="1" dirty="0">
              <a:solidFill>
                <a:schemeClr val="tx1"/>
              </a:solidFill>
            </a:rPr>
            <a:t>Severe hypertension * &gt;180/120</a:t>
          </a:r>
        </a:p>
      </dgm:t>
    </dgm:pt>
    <dgm:pt modelId="{6734AADE-D715-4556-B12A-A6FE592AD7F6}" type="parTrans" cxnId="{51E54128-4DEC-472D-99B3-A43B4845A2DC}">
      <dgm:prSet/>
      <dgm:spPr/>
      <dgm:t>
        <a:bodyPr/>
        <a:lstStyle/>
        <a:p>
          <a:endParaRPr lang="en-US"/>
        </a:p>
      </dgm:t>
    </dgm:pt>
    <dgm:pt modelId="{6B6288ED-03F6-461D-8305-6AD3E5B002B2}" type="sibTrans" cxnId="{51E54128-4DEC-472D-99B3-A43B4845A2DC}">
      <dgm:prSet/>
      <dgm:spPr/>
      <dgm:t>
        <a:bodyPr/>
        <a:lstStyle/>
        <a:p>
          <a:endParaRPr lang="en-US" dirty="0"/>
        </a:p>
      </dgm:t>
    </dgm:pt>
    <dgm:pt modelId="{1FED67F6-41F4-4122-A9E1-177F12871BD9}">
      <dgm:prSet phldrT="[Text]" custT="1"/>
      <dgm:spPr/>
      <dgm:t>
        <a:bodyPr/>
        <a:lstStyle/>
        <a:p>
          <a:r>
            <a:rPr lang="en-US" sz="1800" dirty="0">
              <a:solidFill>
                <a:srgbClr val="FF0000"/>
              </a:solidFill>
            </a:rPr>
            <a:t>No symptoms or signs</a:t>
          </a:r>
        </a:p>
      </dgm:t>
    </dgm:pt>
    <dgm:pt modelId="{9CA8E3E5-9D0C-4F32-A5EC-A3219CA8E7E1}" type="parTrans" cxnId="{D3FBE28F-EDD4-4657-B7C4-27B95A6C2855}">
      <dgm:prSet/>
      <dgm:spPr/>
      <dgm:t>
        <a:bodyPr/>
        <a:lstStyle/>
        <a:p>
          <a:endParaRPr lang="en-US"/>
        </a:p>
      </dgm:t>
    </dgm:pt>
    <dgm:pt modelId="{21C2C16C-6BBD-4EA0-8024-2C0F05C6AFF5}" type="sibTrans" cxnId="{D3FBE28F-EDD4-4657-B7C4-27B95A6C2855}">
      <dgm:prSet/>
      <dgm:spPr/>
      <dgm:t>
        <a:bodyPr/>
        <a:lstStyle/>
        <a:p>
          <a:endParaRPr lang="en-US" dirty="0"/>
        </a:p>
      </dgm:t>
    </dgm:pt>
    <dgm:pt modelId="{3536E9C4-EC2A-4227-8722-017D9683AD6C}">
      <dgm:prSet phldrT="[Text]" custT="1"/>
      <dgm:spPr/>
      <dgm:t>
        <a:bodyPr/>
        <a:lstStyle/>
        <a:p>
          <a:r>
            <a:rPr lang="en-US" sz="1600" b="0" dirty="0">
              <a:solidFill>
                <a:srgbClr val="00B050"/>
              </a:solidFill>
            </a:rPr>
            <a:t>Retinal </a:t>
          </a:r>
          <a:r>
            <a:rPr lang="en-US" sz="1600" b="0" dirty="0" err="1">
              <a:solidFill>
                <a:srgbClr val="00B050"/>
              </a:solidFill>
            </a:rPr>
            <a:t>haemorrhage</a:t>
          </a:r>
          <a:r>
            <a:rPr lang="en-US" sz="1600" b="0" dirty="0">
              <a:solidFill>
                <a:srgbClr val="00B050"/>
              </a:solidFill>
            </a:rPr>
            <a:t> or papilloedema</a:t>
          </a:r>
        </a:p>
        <a:p>
          <a:r>
            <a:rPr lang="en-US" sz="1200" dirty="0">
              <a:solidFill>
                <a:srgbClr val="00B050"/>
              </a:solidFill>
            </a:rPr>
            <a:t>(Accelerated or malignant  hypertension)</a:t>
          </a:r>
        </a:p>
      </dgm:t>
    </dgm:pt>
    <dgm:pt modelId="{C0F4CB7B-D35B-4311-906B-73FC9AAEB886}" type="parTrans" cxnId="{50051389-8713-40EF-93E3-4FC97C172CF4}">
      <dgm:prSet/>
      <dgm:spPr/>
      <dgm:t>
        <a:bodyPr/>
        <a:lstStyle/>
        <a:p>
          <a:endParaRPr lang="en-US"/>
        </a:p>
      </dgm:t>
    </dgm:pt>
    <dgm:pt modelId="{F528DC87-A3A7-48B9-8D8D-6DD51BE7F6AF}" type="sibTrans" cxnId="{50051389-8713-40EF-93E3-4FC97C172CF4}">
      <dgm:prSet/>
      <dgm:spPr/>
      <dgm:t>
        <a:bodyPr/>
        <a:lstStyle/>
        <a:p>
          <a:endParaRPr lang="en-US" dirty="0"/>
        </a:p>
      </dgm:t>
    </dgm:pt>
    <dgm:pt modelId="{71C3BA4C-7F0B-4993-AAF0-4AF6CD302F46}">
      <dgm:prSet custT="1"/>
      <dgm:spPr/>
      <dgm:t>
        <a:bodyPr/>
        <a:lstStyle/>
        <a:p>
          <a:r>
            <a:rPr lang="en-US" sz="1600" b="0" dirty="0">
              <a:solidFill>
                <a:srgbClr val="00B050"/>
              </a:solidFill>
            </a:rPr>
            <a:t>Life-threatening symptoms</a:t>
          </a:r>
        </a:p>
        <a:p>
          <a:r>
            <a:rPr lang="en-US" sz="1300" dirty="0">
              <a:solidFill>
                <a:srgbClr val="00B050"/>
              </a:solidFill>
            </a:rPr>
            <a:t>(confusion, chest pain, HF, AKI)</a:t>
          </a:r>
        </a:p>
      </dgm:t>
    </dgm:pt>
    <dgm:pt modelId="{F72CF334-A425-48C0-A9F2-7CB73CC9F92C}" type="parTrans" cxnId="{EF931601-100D-4030-98ED-998962AE3544}">
      <dgm:prSet/>
      <dgm:spPr/>
      <dgm:t>
        <a:bodyPr/>
        <a:lstStyle/>
        <a:p>
          <a:endParaRPr lang="en-US"/>
        </a:p>
      </dgm:t>
    </dgm:pt>
    <dgm:pt modelId="{9F73C2B3-4558-4DD7-B4F3-EBEA821674DD}" type="sibTrans" cxnId="{EF931601-100D-4030-98ED-998962AE3544}">
      <dgm:prSet/>
      <dgm:spPr/>
      <dgm:t>
        <a:bodyPr/>
        <a:lstStyle/>
        <a:p>
          <a:endParaRPr lang="en-US" dirty="0"/>
        </a:p>
      </dgm:t>
    </dgm:pt>
    <dgm:pt modelId="{5F043A3C-D4A0-437E-989C-B68F26E08F4D}">
      <dgm:prSet custT="1"/>
      <dgm:spPr/>
      <dgm:t>
        <a:bodyPr/>
        <a:lstStyle/>
        <a:p>
          <a:r>
            <a:rPr lang="en-US" sz="1400" dirty="0">
              <a:solidFill>
                <a:srgbClr val="FF0000"/>
              </a:solidFill>
            </a:rPr>
            <a:t>Assess TOD</a:t>
          </a:r>
        </a:p>
      </dgm:t>
    </dgm:pt>
    <dgm:pt modelId="{62A60292-B0AD-4CAA-AAA2-CA89D37CFB2E}" type="parTrans" cxnId="{F0C0AF1F-F3F7-4060-B411-BAC825D6DCD3}">
      <dgm:prSet/>
      <dgm:spPr/>
      <dgm:t>
        <a:bodyPr/>
        <a:lstStyle/>
        <a:p>
          <a:endParaRPr lang="en-US"/>
        </a:p>
      </dgm:t>
    </dgm:pt>
    <dgm:pt modelId="{EDEA3177-F2E1-428F-8020-5911691A9E48}" type="sibTrans" cxnId="{F0C0AF1F-F3F7-4060-B411-BAC825D6DCD3}">
      <dgm:prSet/>
      <dgm:spPr/>
      <dgm:t>
        <a:bodyPr/>
        <a:lstStyle/>
        <a:p>
          <a:endParaRPr lang="en-US"/>
        </a:p>
      </dgm:t>
    </dgm:pt>
    <dgm:pt modelId="{CFFE3F8A-DD08-4785-BB86-1361EE8C925F}">
      <dgm:prSet custT="1"/>
      <dgm:spPr/>
      <dgm:t>
        <a:bodyPr/>
        <a:lstStyle/>
        <a:p>
          <a:r>
            <a:rPr lang="en-US" sz="1600" b="0" dirty="0">
              <a:solidFill>
                <a:srgbClr val="00B050"/>
              </a:solidFill>
            </a:rPr>
            <a:t>Suspected </a:t>
          </a:r>
          <a:r>
            <a:rPr lang="en-US" sz="1600" b="0" dirty="0" err="1">
              <a:solidFill>
                <a:srgbClr val="00B050"/>
              </a:solidFill>
            </a:rPr>
            <a:t>phaeo</a:t>
          </a:r>
          <a:endParaRPr lang="en-US" sz="1600" b="0" dirty="0">
            <a:solidFill>
              <a:srgbClr val="00B050"/>
            </a:solidFill>
          </a:endParaRPr>
        </a:p>
        <a:p>
          <a:r>
            <a:rPr lang="en-US" sz="1200" dirty="0">
              <a:solidFill>
                <a:srgbClr val="00B050"/>
              </a:solidFill>
            </a:rPr>
            <a:t>(headache, palpitations, pallor, sweating </a:t>
          </a:r>
          <a:r>
            <a:rPr lang="en-US" sz="1200" dirty="0" err="1">
              <a:solidFill>
                <a:srgbClr val="00B050"/>
              </a:solidFill>
            </a:rPr>
            <a:t>etc</a:t>
          </a:r>
          <a:r>
            <a:rPr lang="en-US" sz="1200" dirty="0">
              <a:solidFill>
                <a:srgbClr val="00B050"/>
              </a:solidFill>
            </a:rPr>
            <a:t>)</a:t>
          </a:r>
        </a:p>
      </dgm:t>
    </dgm:pt>
    <dgm:pt modelId="{CE855468-0811-4083-90F2-5874C7EB9A79}" type="parTrans" cxnId="{0FA3155A-93D5-4363-B188-28DD6E0DFA47}">
      <dgm:prSet/>
      <dgm:spPr/>
      <dgm:t>
        <a:bodyPr/>
        <a:lstStyle/>
        <a:p>
          <a:endParaRPr lang="en-US"/>
        </a:p>
      </dgm:t>
    </dgm:pt>
    <dgm:pt modelId="{11F7A69D-19A7-4654-9C6A-04C5688E51A2}" type="sibTrans" cxnId="{0FA3155A-93D5-4363-B188-28DD6E0DFA47}">
      <dgm:prSet/>
      <dgm:spPr/>
      <dgm:t>
        <a:bodyPr/>
        <a:lstStyle/>
        <a:p>
          <a:endParaRPr lang="en-US"/>
        </a:p>
      </dgm:t>
    </dgm:pt>
    <dgm:pt modelId="{012A0FCC-8BDC-439F-8A12-465DEE29621C}" type="asst">
      <dgm:prSet custT="1"/>
      <dgm:spPr/>
      <dgm:t>
        <a:bodyPr/>
        <a:lstStyle/>
        <a:p>
          <a:endParaRPr lang="en-US" sz="1400" dirty="0">
            <a:solidFill>
              <a:srgbClr val="00B050"/>
            </a:solidFill>
          </a:endParaRPr>
        </a:p>
      </dgm:t>
    </dgm:pt>
    <dgm:pt modelId="{8907327A-9542-4D46-845F-15F94EE2358E}" type="parTrans" cxnId="{6AE3D1F6-B612-49B8-834E-1E043318D60E}">
      <dgm:prSet/>
      <dgm:spPr/>
      <dgm:t>
        <a:bodyPr/>
        <a:lstStyle/>
        <a:p>
          <a:endParaRPr lang="en-US"/>
        </a:p>
      </dgm:t>
    </dgm:pt>
    <dgm:pt modelId="{4AAC7BC7-4370-4E54-BEBB-6374A2D7F58F}" type="sibTrans" cxnId="{6AE3D1F6-B612-49B8-834E-1E043318D60E}">
      <dgm:prSet/>
      <dgm:spPr/>
      <dgm:t>
        <a:bodyPr/>
        <a:lstStyle/>
        <a:p>
          <a:endParaRPr lang="en-US"/>
        </a:p>
      </dgm:t>
    </dgm:pt>
    <dgm:pt modelId="{D8A1881D-8021-46B9-B6A6-75B8D6675C83}" type="asst">
      <dgm:prSet custT="1"/>
      <dgm:spPr/>
      <dgm:t>
        <a:bodyPr/>
        <a:lstStyle/>
        <a:p>
          <a:endParaRPr lang="en-US" sz="1400" dirty="0">
            <a:solidFill>
              <a:srgbClr val="00B050"/>
            </a:solidFill>
          </a:endParaRPr>
        </a:p>
      </dgm:t>
    </dgm:pt>
    <dgm:pt modelId="{8EE10A42-DC34-4179-99C9-FA2B4D4F9CEF}" type="parTrans" cxnId="{8C0378DA-F6BF-4716-9A7B-B42BC8071871}">
      <dgm:prSet/>
      <dgm:spPr/>
      <dgm:t>
        <a:bodyPr/>
        <a:lstStyle/>
        <a:p>
          <a:endParaRPr lang="en-US"/>
        </a:p>
      </dgm:t>
    </dgm:pt>
    <dgm:pt modelId="{666EA7EB-E01A-4727-B206-EDC6C7A42D52}" type="sibTrans" cxnId="{8C0378DA-F6BF-4716-9A7B-B42BC8071871}">
      <dgm:prSet/>
      <dgm:spPr/>
      <dgm:t>
        <a:bodyPr/>
        <a:lstStyle/>
        <a:p>
          <a:endParaRPr lang="en-US"/>
        </a:p>
      </dgm:t>
    </dgm:pt>
    <dgm:pt modelId="{AF3CF27F-838E-4DAB-BA8A-31E09BEF00E4}" type="asst">
      <dgm:prSet custT="1"/>
      <dgm:spPr/>
      <dgm:t>
        <a:bodyPr/>
        <a:lstStyle/>
        <a:p>
          <a:endParaRPr lang="en-US" sz="1400" dirty="0">
            <a:solidFill>
              <a:srgbClr val="00B050"/>
            </a:solidFill>
          </a:endParaRPr>
        </a:p>
      </dgm:t>
    </dgm:pt>
    <dgm:pt modelId="{EFEC01C5-1226-47E6-BCC1-C32220A0D9CB}" type="parTrans" cxnId="{58047958-3BBE-488D-96F9-7DE8C709A1AF}">
      <dgm:prSet/>
      <dgm:spPr/>
      <dgm:t>
        <a:bodyPr/>
        <a:lstStyle/>
        <a:p>
          <a:endParaRPr lang="en-US"/>
        </a:p>
      </dgm:t>
    </dgm:pt>
    <dgm:pt modelId="{15641143-BDC1-449F-93AA-18125334F227}" type="sibTrans" cxnId="{58047958-3BBE-488D-96F9-7DE8C709A1AF}">
      <dgm:prSet/>
      <dgm:spPr/>
      <dgm:t>
        <a:bodyPr/>
        <a:lstStyle/>
        <a:p>
          <a:endParaRPr lang="en-US"/>
        </a:p>
      </dgm:t>
    </dgm:pt>
    <dgm:pt modelId="{426D1989-F948-4CDF-9E77-B46C79CB5301}" type="pres">
      <dgm:prSet presAssocID="{7DD025E5-8086-41C1-91C1-17B61D865BF4}" presName="Name0" presStyleCnt="0">
        <dgm:presLayoutVars>
          <dgm:orgChart val="1"/>
          <dgm:chPref val="1"/>
          <dgm:dir/>
          <dgm:animOne val="branch"/>
          <dgm:animLvl val="lvl"/>
          <dgm:resizeHandles/>
        </dgm:presLayoutVars>
      </dgm:prSet>
      <dgm:spPr/>
    </dgm:pt>
    <dgm:pt modelId="{C38115B1-32F6-4526-AE48-6976D280EDF0}" type="pres">
      <dgm:prSet presAssocID="{1B540EA7-A52C-434E-AC41-22BDFA5C92C6}" presName="hierRoot1" presStyleCnt="0">
        <dgm:presLayoutVars>
          <dgm:hierBranch val="init"/>
        </dgm:presLayoutVars>
      </dgm:prSet>
      <dgm:spPr/>
    </dgm:pt>
    <dgm:pt modelId="{EB3EE1CC-EBE8-475E-B0FC-60052476AF46}" type="pres">
      <dgm:prSet presAssocID="{1B540EA7-A52C-434E-AC41-22BDFA5C92C6}" presName="rootComposite1" presStyleCnt="0"/>
      <dgm:spPr/>
    </dgm:pt>
    <dgm:pt modelId="{6F584C2D-3E5E-4E4E-A19E-2E1F65D853B0}" type="pres">
      <dgm:prSet presAssocID="{1B540EA7-A52C-434E-AC41-22BDFA5C92C6}" presName="rootText1" presStyleLbl="alignAcc1" presStyleIdx="0" presStyleCnt="0" custAng="0" custScaleX="349278" custScaleY="238546">
        <dgm:presLayoutVars>
          <dgm:chPref val="3"/>
        </dgm:presLayoutVars>
      </dgm:prSet>
      <dgm:spPr/>
    </dgm:pt>
    <dgm:pt modelId="{2346083B-7C9B-472C-8A7B-645EDDED1C87}" type="pres">
      <dgm:prSet presAssocID="{1B540EA7-A52C-434E-AC41-22BDFA5C92C6}" presName="topArc1" presStyleLbl="parChTrans1D1" presStyleIdx="0" presStyleCnt="18"/>
      <dgm:spPr/>
    </dgm:pt>
    <dgm:pt modelId="{3E4E2EDD-1FA1-4725-B99C-A756B9217F83}" type="pres">
      <dgm:prSet presAssocID="{1B540EA7-A52C-434E-AC41-22BDFA5C92C6}" presName="bottomArc1" presStyleLbl="parChTrans1D1" presStyleIdx="1" presStyleCnt="18"/>
      <dgm:spPr/>
    </dgm:pt>
    <dgm:pt modelId="{AB601BE8-15BB-456B-9B9A-10376DFD5788}" type="pres">
      <dgm:prSet presAssocID="{1B540EA7-A52C-434E-AC41-22BDFA5C92C6}" presName="topConnNode1" presStyleLbl="node1" presStyleIdx="0" presStyleCnt="0"/>
      <dgm:spPr/>
    </dgm:pt>
    <dgm:pt modelId="{E692657A-163E-40C3-848C-23AB9A63E9F7}" type="pres">
      <dgm:prSet presAssocID="{1B540EA7-A52C-434E-AC41-22BDFA5C92C6}" presName="hierChild2" presStyleCnt="0"/>
      <dgm:spPr/>
    </dgm:pt>
    <dgm:pt modelId="{6401ECB3-3403-4620-ACD1-F38ECE148B3C}" type="pres">
      <dgm:prSet presAssocID="{9CA8E3E5-9D0C-4F32-A5EC-A3219CA8E7E1}" presName="Name28" presStyleLbl="parChTrans1D2" presStyleIdx="0" presStyleCnt="4"/>
      <dgm:spPr/>
    </dgm:pt>
    <dgm:pt modelId="{E3D3440A-021D-413B-85DC-B20289E773BA}" type="pres">
      <dgm:prSet presAssocID="{1FED67F6-41F4-4122-A9E1-177F12871BD9}" presName="hierRoot2" presStyleCnt="0">
        <dgm:presLayoutVars>
          <dgm:hierBranch val="init"/>
        </dgm:presLayoutVars>
      </dgm:prSet>
      <dgm:spPr/>
    </dgm:pt>
    <dgm:pt modelId="{24C2C909-1649-4B0C-94E4-E415B5DDB3FA}" type="pres">
      <dgm:prSet presAssocID="{1FED67F6-41F4-4122-A9E1-177F12871BD9}" presName="rootComposite2" presStyleCnt="0"/>
      <dgm:spPr/>
    </dgm:pt>
    <dgm:pt modelId="{AA0A6507-9106-4FA2-9A02-C6EB507846D6}" type="pres">
      <dgm:prSet presAssocID="{1FED67F6-41F4-4122-A9E1-177F12871BD9}" presName="rootText2" presStyleLbl="alignAcc1" presStyleIdx="0" presStyleCnt="0" custScaleX="170354" custScaleY="244361">
        <dgm:presLayoutVars>
          <dgm:chPref val="3"/>
        </dgm:presLayoutVars>
      </dgm:prSet>
      <dgm:spPr/>
    </dgm:pt>
    <dgm:pt modelId="{BC4BA462-ED40-423C-AF0B-3B813414D06F}" type="pres">
      <dgm:prSet presAssocID="{1FED67F6-41F4-4122-A9E1-177F12871BD9}" presName="topArc2" presStyleLbl="parChTrans1D1" presStyleIdx="2" presStyleCnt="18"/>
      <dgm:spPr/>
    </dgm:pt>
    <dgm:pt modelId="{6ADFE818-008C-4DF7-8D0C-7998D64D8143}" type="pres">
      <dgm:prSet presAssocID="{1FED67F6-41F4-4122-A9E1-177F12871BD9}" presName="bottomArc2" presStyleLbl="parChTrans1D1" presStyleIdx="3" presStyleCnt="18"/>
      <dgm:spPr/>
    </dgm:pt>
    <dgm:pt modelId="{73562D09-9927-4E2F-8CF4-76C918A65093}" type="pres">
      <dgm:prSet presAssocID="{1FED67F6-41F4-4122-A9E1-177F12871BD9}" presName="topConnNode2" presStyleLbl="node2" presStyleIdx="0" presStyleCnt="0"/>
      <dgm:spPr/>
    </dgm:pt>
    <dgm:pt modelId="{5A7EAE7D-9090-474B-97D9-F1B209D45BA7}" type="pres">
      <dgm:prSet presAssocID="{1FED67F6-41F4-4122-A9E1-177F12871BD9}" presName="hierChild4" presStyleCnt="0"/>
      <dgm:spPr/>
    </dgm:pt>
    <dgm:pt modelId="{CCA595CA-3E45-4B8C-AADB-509AA88C8767}" type="pres">
      <dgm:prSet presAssocID="{62A60292-B0AD-4CAA-AAA2-CA89D37CFB2E}" presName="Name28" presStyleLbl="parChTrans1D3" presStyleIdx="0" presStyleCnt="4"/>
      <dgm:spPr/>
    </dgm:pt>
    <dgm:pt modelId="{3218F5BF-0EDF-402B-83A6-6DB35015AF1D}" type="pres">
      <dgm:prSet presAssocID="{5F043A3C-D4A0-437E-989C-B68F26E08F4D}" presName="hierRoot2" presStyleCnt="0">
        <dgm:presLayoutVars>
          <dgm:hierBranch val="init"/>
        </dgm:presLayoutVars>
      </dgm:prSet>
      <dgm:spPr/>
    </dgm:pt>
    <dgm:pt modelId="{1D6A1D25-F128-457C-896A-02EF3C8DF2E6}" type="pres">
      <dgm:prSet presAssocID="{5F043A3C-D4A0-437E-989C-B68F26E08F4D}" presName="rootComposite2" presStyleCnt="0"/>
      <dgm:spPr/>
    </dgm:pt>
    <dgm:pt modelId="{170C02F5-C106-4FEF-9900-3E9755192C55}" type="pres">
      <dgm:prSet presAssocID="{5F043A3C-D4A0-437E-989C-B68F26E08F4D}" presName="rootText2" presStyleLbl="alignAcc1" presStyleIdx="0" presStyleCnt="0" custLinFactNeighborX="-34877" custLinFactNeighborY="78287">
        <dgm:presLayoutVars>
          <dgm:chPref val="3"/>
        </dgm:presLayoutVars>
      </dgm:prSet>
      <dgm:spPr/>
    </dgm:pt>
    <dgm:pt modelId="{B871E1D5-ACC2-4A99-9342-195D676FC7A6}" type="pres">
      <dgm:prSet presAssocID="{5F043A3C-D4A0-437E-989C-B68F26E08F4D}" presName="topArc2" presStyleLbl="parChTrans1D1" presStyleIdx="4" presStyleCnt="18"/>
      <dgm:spPr/>
    </dgm:pt>
    <dgm:pt modelId="{B16638CF-A66F-47AF-97F6-1737F95D48BF}" type="pres">
      <dgm:prSet presAssocID="{5F043A3C-D4A0-437E-989C-B68F26E08F4D}" presName="bottomArc2" presStyleLbl="parChTrans1D1" presStyleIdx="5" presStyleCnt="18"/>
      <dgm:spPr/>
    </dgm:pt>
    <dgm:pt modelId="{DE26B9A0-F409-4CC5-9698-5E73694B20C9}" type="pres">
      <dgm:prSet presAssocID="{5F043A3C-D4A0-437E-989C-B68F26E08F4D}" presName="topConnNode2" presStyleLbl="node3" presStyleIdx="0" presStyleCnt="0"/>
      <dgm:spPr/>
    </dgm:pt>
    <dgm:pt modelId="{DB1585BF-7735-4F27-B19A-3DF83BEFB881}" type="pres">
      <dgm:prSet presAssocID="{5F043A3C-D4A0-437E-989C-B68F26E08F4D}" presName="hierChild4" presStyleCnt="0"/>
      <dgm:spPr/>
    </dgm:pt>
    <dgm:pt modelId="{75AE3579-D375-431E-BA6F-CE0901924CED}" type="pres">
      <dgm:prSet presAssocID="{5F043A3C-D4A0-437E-989C-B68F26E08F4D}" presName="hierChild5" presStyleCnt="0"/>
      <dgm:spPr/>
    </dgm:pt>
    <dgm:pt modelId="{6FF335A6-A79C-45B7-B4D5-2BEAC8D06BD5}" type="pres">
      <dgm:prSet presAssocID="{1FED67F6-41F4-4122-A9E1-177F12871BD9}" presName="hierChild5" presStyleCnt="0"/>
      <dgm:spPr/>
    </dgm:pt>
    <dgm:pt modelId="{2DFF9889-D061-4805-B192-1D939C51A8E5}" type="pres">
      <dgm:prSet presAssocID="{C0F4CB7B-D35B-4311-906B-73FC9AAEB886}" presName="Name28" presStyleLbl="parChTrans1D2" presStyleIdx="1" presStyleCnt="4"/>
      <dgm:spPr/>
    </dgm:pt>
    <dgm:pt modelId="{286BF29C-AD8B-4308-8091-E3D4D874354A}" type="pres">
      <dgm:prSet presAssocID="{3536E9C4-EC2A-4227-8722-017D9683AD6C}" presName="hierRoot2" presStyleCnt="0">
        <dgm:presLayoutVars>
          <dgm:hierBranch val="init"/>
        </dgm:presLayoutVars>
      </dgm:prSet>
      <dgm:spPr/>
    </dgm:pt>
    <dgm:pt modelId="{484636F1-01CD-4D6B-BAEF-25881F8FA3B2}" type="pres">
      <dgm:prSet presAssocID="{3536E9C4-EC2A-4227-8722-017D9683AD6C}" presName="rootComposite2" presStyleCnt="0"/>
      <dgm:spPr/>
    </dgm:pt>
    <dgm:pt modelId="{39C5F758-B1F4-440C-83F7-500C8857EAA1}" type="pres">
      <dgm:prSet presAssocID="{3536E9C4-EC2A-4227-8722-017D9683AD6C}" presName="rootText2" presStyleLbl="alignAcc1" presStyleIdx="0" presStyleCnt="0" custScaleX="202040" custScaleY="315443" custLinFactNeighborX="-54925" custLinFactNeighborY="3530">
        <dgm:presLayoutVars>
          <dgm:chPref val="3"/>
        </dgm:presLayoutVars>
      </dgm:prSet>
      <dgm:spPr/>
    </dgm:pt>
    <dgm:pt modelId="{42CFD4B3-88F4-494C-B9B0-77FDABA3011C}" type="pres">
      <dgm:prSet presAssocID="{3536E9C4-EC2A-4227-8722-017D9683AD6C}" presName="topArc2" presStyleLbl="parChTrans1D1" presStyleIdx="6" presStyleCnt="18"/>
      <dgm:spPr/>
    </dgm:pt>
    <dgm:pt modelId="{99A1480D-2FA6-4D4C-8E10-C2AE25A3386D}" type="pres">
      <dgm:prSet presAssocID="{3536E9C4-EC2A-4227-8722-017D9683AD6C}" presName="bottomArc2" presStyleLbl="parChTrans1D1" presStyleIdx="7" presStyleCnt="18"/>
      <dgm:spPr/>
    </dgm:pt>
    <dgm:pt modelId="{870D06E2-7F3F-42C8-9787-39A6E6B50C2A}" type="pres">
      <dgm:prSet presAssocID="{3536E9C4-EC2A-4227-8722-017D9683AD6C}" presName="topConnNode2" presStyleLbl="node2" presStyleIdx="0" presStyleCnt="0"/>
      <dgm:spPr/>
    </dgm:pt>
    <dgm:pt modelId="{30194C2C-F010-4112-9EC7-47305BB72B65}" type="pres">
      <dgm:prSet presAssocID="{3536E9C4-EC2A-4227-8722-017D9683AD6C}" presName="hierChild4" presStyleCnt="0"/>
      <dgm:spPr/>
    </dgm:pt>
    <dgm:pt modelId="{54231284-3504-4B3B-BA87-2A48BDD7E034}" type="pres">
      <dgm:prSet presAssocID="{3536E9C4-EC2A-4227-8722-017D9683AD6C}" presName="hierChild5" presStyleCnt="0"/>
      <dgm:spPr/>
    </dgm:pt>
    <dgm:pt modelId="{C2DEAC4C-4175-4D84-9211-C40439ABDE50}" type="pres">
      <dgm:prSet presAssocID="{8907327A-9542-4D46-845F-15F94EE2358E}" presName="Name101" presStyleLbl="parChTrans1D3" presStyleIdx="1" presStyleCnt="4"/>
      <dgm:spPr/>
    </dgm:pt>
    <dgm:pt modelId="{71275ED4-9228-42CA-B589-43E34C70255A}" type="pres">
      <dgm:prSet presAssocID="{012A0FCC-8BDC-439F-8A12-465DEE29621C}" presName="hierRoot3" presStyleCnt="0">
        <dgm:presLayoutVars>
          <dgm:hierBranch val="init"/>
        </dgm:presLayoutVars>
      </dgm:prSet>
      <dgm:spPr/>
    </dgm:pt>
    <dgm:pt modelId="{F85953D0-179B-4453-AF39-02622157D442}" type="pres">
      <dgm:prSet presAssocID="{012A0FCC-8BDC-439F-8A12-465DEE29621C}" presName="rootComposite3" presStyleCnt="0"/>
      <dgm:spPr/>
    </dgm:pt>
    <dgm:pt modelId="{1955D61E-6438-4BB1-8727-9000DF6553B3}" type="pres">
      <dgm:prSet presAssocID="{012A0FCC-8BDC-439F-8A12-465DEE29621C}" presName="rootText3" presStyleLbl="alignAcc1" presStyleIdx="0" presStyleCnt="0" custScaleX="152371" custScaleY="149473" custLinFactNeighborX="-14063" custLinFactNeighborY="78421">
        <dgm:presLayoutVars>
          <dgm:chPref val="3"/>
        </dgm:presLayoutVars>
      </dgm:prSet>
      <dgm:spPr/>
    </dgm:pt>
    <dgm:pt modelId="{D9B2CBC8-302F-49AD-9453-618657D4C4CC}" type="pres">
      <dgm:prSet presAssocID="{012A0FCC-8BDC-439F-8A12-465DEE29621C}" presName="topArc3" presStyleLbl="parChTrans1D1" presStyleIdx="8" presStyleCnt="18"/>
      <dgm:spPr/>
    </dgm:pt>
    <dgm:pt modelId="{30BBB7B2-18E9-4FE0-8FB1-90C5D9A7E6E7}" type="pres">
      <dgm:prSet presAssocID="{012A0FCC-8BDC-439F-8A12-465DEE29621C}" presName="bottomArc3" presStyleLbl="parChTrans1D1" presStyleIdx="9" presStyleCnt="18"/>
      <dgm:spPr/>
    </dgm:pt>
    <dgm:pt modelId="{E0279166-A2AF-4243-A3CD-64744052C723}" type="pres">
      <dgm:prSet presAssocID="{012A0FCC-8BDC-439F-8A12-465DEE29621C}" presName="topConnNode3" presStyleLbl="asst2" presStyleIdx="0" presStyleCnt="0"/>
      <dgm:spPr/>
    </dgm:pt>
    <dgm:pt modelId="{C8DA5080-7CE7-4167-A667-BA02090B68CB}" type="pres">
      <dgm:prSet presAssocID="{012A0FCC-8BDC-439F-8A12-465DEE29621C}" presName="hierChild6" presStyleCnt="0"/>
      <dgm:spPr/>
    </dgm:pt>
    <dgm:pt modelId="{CA2B2645-5695-402D-BFB0-37EAFBF6F10A}" type="pres">
      <dgm:prSet presAssocID="{012A0FCC-8BDC-439F-8A12-465DEE29621C}" presName="hierChild7" presStyleCnt="0"/>
      <dgm:spPr/>
    </dgm:pt>
    <dgm:pt modelId="{5C184C93-B910-4A84-A36C-93B63FEFAFE4}" type="pres">
      <dgm:prSet presAssocID="{F72CF334-A425-48C0-A9F2-7CB73CC9F92C}" presName="Name28" presStyleLbl="parChTrans1D2" presStyleIdx="2" presStyleCnt="4"/>
      <dgm:spPr/>
    </dgm:pt>
    <dgm:pt modelId="{1B3567E6-3B50-4779-BA13-FA0A7084E484}" type="pres">
      <dgm:prSet presAssocID="{71C3BA4C-7F0B-4993-AAF0-4AF6CD302F46}" presName="hierRoot2" presStyleCnt="0">
        <dgm:presLayoutVars>
          <dgm:hierBranch val="init"/>
        </dgm:presLayoutVars>
      </dgm:prSet>
      <dgm:spPr/>
    </dgm:pt>
    <dgm:pt modelId="{9415DB31-1EEC-4DEC-B0E6-F3D2F6B3EBE2}" type="pres">
      <dgm:prSet presAssocID="{71C3BA4C-7F0B-4993-AAF0-4AF6CD302F46}" presName="rootComposite2" presStyleCnt="0"/>
      <dgm:spPr/>
    </dgm:pt>
    <dgm:pt modelId="{ACB93DCE-A1E2-4562-BA99-20C117AC41E7}" type="pres">
      <dgm:prSet presAssocID="{71C3BA4C-7F0B-4993-AAF0-4AF6CD302F46}" presName="rootText2" presStyleLbl="alignAcc1" presStyleIdx="0" presStyleCnt="0" custScaleX="223022" custScaleY="237659" custLinFactX="100000" custLinFactNeighborX="107295" custLinFactNeighborY="31243">
        <dgm:presLayoutVars>
          <dgm:chPref val="3"/>
        </dgm:presLayoutVars>
      </dgm:prSet>
      <dgm:spPr/>
    </dgm:pt>
    <dgm:pt modelId="{A6474AC2-62D2-441A-A26C-45182CEF35FD}" type="pres">
      <dgm:prSet presAssocID="{71C3BA4C-7F0B-4993-AAF0-4AF6CD302F46}" presName="topArc2" presStyleLbl="parChTrans1D1" presStyleIdx="10" presStyleCnt="18"/>
      <dgm:spPr/>
    </dgm:pt>
    <dgm:pt modelId="{92A12452-AFFE-4363-A356-E2EF7B90C9E0}" type="pres">
      <dgm:prSet presAssocID="{71C3BA4C-7F0B-4993-AAF0-4AF6CD302F46}" presName="bottomArc2" presStyleLbl="parChTrans1D1" presStyleIdx="11" presStyleCnt="18"/>
      <dgm:spPr/>
    </dgm:pt>
    <dgm:pt modelId="{4BF00FE1-9A6A-41B4-B3B7-60FE6D91BEAF}" type="pres">
      <dgm:prSet presAssocID="{71C3BA4C-7F0B-4993-AAF0-4AF6CD302F46}" presName="topConnNode2" presStyleLbl="node2" presStyleIdx="0" presStyleCnt="0"/>
      <dgm:spPr/>
    </dgm:pt>
    <dgm:pt modelId="{1A169E2D-94CB-4FA5-AB63-1E94CC3840E2}" type="pres">
      <dgm:prSet presAssocID="{71C3BA4C-7F0B-4993-AAF0-4AF6CD302F46}" presName="hierChild4" presStyleCnt="0"/>
      <dgm:spPr/>
    </dgm:pt>
    <dgm:pt modelId="{3E7C2515-6453-4B2F-A984-726361E34460}" type="pres">
      <dgm:prSet presAssocID="{71C3BA4C-7F0B-4993-AAF0-4AF6CD302F46}" presName="hierChild5" presStyleCnt="0"/>
      <dgm:spPr/>
    </dgm:pt>
    <dgm:pt modelId="{3652373F-639B-46C7-A1DE-49E10C7E2222}" type="pres">
      <dgm:prSet presAssocID="{EFEC01C5-1226-47E6-BCC1-C32220A0D9CB}" presName="Name101" presStyleLbl="parChTrans1D3" presStyleIdx="2" presStyleCnt="4"/>
      <dgm:spPr/>
    </dgm:pt>
    <dgm:pt modelId="{F29D6867-A89B-4A8B-9C94-936B0539FB66}" type="pres">
      <dgm:prSet presAssocID="{AF3CF27F-838E-4DAB-BA8A-31E09BEF00E4}" presName="hierRoot3" presStyleCnt="0">
        <dgm:presLayoutVars>
          <dgm:hierBranch val="init"/>
        </dgm:presLayoutVars>
      </dgm:prSet>
      <dgm:spPr/>
    </dgm:pt>
    <dgm:pt modelId="{7B1421BE-678B-4750-97C9-365CA39A7473}" type="pres">
      <dgm:prSet presAssocID="{AF3CF27F-838E-4DAB-BA8A-31E09BEF00E4}" presName="rootComposite3" presStyleCnt="0"/>
      <dgm:spPr/>
    </dgm:pt>
    <dgm:pt modelId="{C8B78E50-53D2-402F-B022-9674A563F5A2}" type="pres">
      <dgm:prSet presAssocID="{AF3CF27F-838E-4DAB-BA8A-31E09BEF00E4}" presName="rootText3" presStyleLbl="alignAcc1" presStyleIdx="0" presStyleCnt="0" custScaleX="171130" custScaleY="169375" custLinFactX="100000" custLinFactY="25231" custLinFactNeighborX="153522" custLinFactNeighborY="100000">
        <dgm:presLayoutVars>
          <dgm:chPref val="3"/>
        </dgm:presLayoutVars>
      </dgm:prSet>
      <dgm:spPr/>
    </dgm:pt>
    <dgm:pt modelId="{DE9FC504-99A4-46A4-9425-D90DFC7A6F83}" type="pres">
      <dgm:prSet presAssocID="{AF3CF27F-838E-4DAB-BA8A-31E09BEF00E4}" presName="topArc3" presStyleLbl="parChTrans1D1" presStyleIdx="12" presStyleCnt="18"/>
      <dgm:spPr/>
    </dgm:pt>
    <dgm:pt modelId="{AD7FCB8F-23CC-463C-885D-6ABAA5968B72}" type="pres">
      <dgm:prSet presAssocID="{AF3CF27F-838E-4DAB-BA8A-31E09BEF00E4}" presName="bottomArc3" presStyleLbl="parChTrans1D1" presStyleIdx="13" presStyleCnt="18"/>
      <dgm:spPr/>
    </dgm:pt>
    <dgm:pt modelId="{255AE791-43C8-4CF1-80EF-6CA5A06C77DF}" type="pres">
      <dgm:prSet presAssocID="{AF3CF27F-838E-4DAB-BA8A-31E09BEF00E4}" presName="topConnNode3" presStyleLbl="asst2" presStyleIdx="0" presStyleCnt="0"/>
      <dgm:spPr/>
    </dgm:pt>
    <dgm:pt modelId="{9B88D974-7095-42FE-B84F-C1573A9D3C95}" type="pres">
      <dgm:prSet presAssocID="{AF3CF27F-838E-4DAB-BA8A-31E09BEF00E4}" presName="hierChild6" presStyleCnt="0"/>
      <dgm:spPr/>
    </dgm:pt>
    <dgm:pt modelId="{E3E66D13-8D4D-4B93-A9E6-ED7885FC4306}" type="pres">
      <dgm:prSet presAssocID="{AF3CF27F-838E-4DAB-BA8A-31E09BEF00E4}" presName="hierChild7" presStyleCnt="0"/>
      <dgm:spPr/>
    </dgm:pt>
    <dgm:pt modelId="{739E0465-AFA8-49D7-9DEE-E819616BBB64}" type="pres">
      <dgm:prSet presAssocID="{CE855468-0811-4083-90F2-5874C7EB9A79}" presName="Name28" presStyleLbl="parChTrans1D2" presStyleIdx="3" presStyleCnt="4"/>
      <dgm:spPr/>
    </dgm:pt>
    <dgm:pt modelId="{CA7E83F3-5236-4D94-999C-D7021F738155}" type="pres">
      <dgm:prSet presAssocID="{CFFE3F8A-DD08-4785-BB86-1361EE8C925F}" presName="hierRoot2" presStyleCnt="0">
        <dgm:presLayoutVars>
          <dgm:hierBranch val="init"/>
        </dgm:presLayoutVars>
      </dgm:prSet>
      <dgm:spPr/>
    </dgm:pt>
    <dgm:pt modelId="{B96A253B-F3C7-4E56-AD17-2C20EDDB4BF8}" type="pres">
      <dgm:prSet presAssocID="{CFFE3F8A-DD08-4785-BB86-1361EE8C925F}" presName="rootComposite2" presStyleCnt="0"/>
      <dgm:spPr/>
    </dgm:pt>
    <dgm:pt modelId="{E6A9B4DC-9937-41E1-B725-0189427CCB9D}" type="pres">
      <dgm:prSet presAssocID="{CFFE3F8A-DD08-4785-BB86-1361EE8C925F}" presName="rootText2" presStyleLbl="alignAcc1" presStyleIdx="0" presStyleCnt="0" custScaleX="206001" custScaleY="238105" custLinFactX="-100000" custLinFactNeighborX="-165216" custLinFactNeighborY="990">
        <dgm:presLayoutVars>
          <dgm:chPref val="3"/>
        </dgm:presLayoutVars>
      </dgm:prSet>
      <dgm:spPr/>
    </dgm:pt>
    <dgm:pt modelId="{1FBB80C2-6531-45B9-9FB7-0CB474565667}" type="pres">
      <dgm:prSet presAssocID="{CFFE3F8A-DD08-4785-BB86-1361EE8C925F}" presName="topArc2" presStyleLbl="parChTrans1D1" presStyleIdx="14" presStyleCnt="18"/>
      <dgm:spPr/>
    </dgm:pt>
    <dgm:pt modelId="{1E6CA9CC-CC0D-4640-9651-EC1CB0F8BEB9}" type="pres">
      <dgm:prSet presAssocID="{CFFE3F8A-DD08-4785-BB86-1361EE8C925F}" presName="bottomArc2" presStyleLbl="parChTrans1D1" presStyleIdx="15" presStyleCnt="18"/>
      <dgm:spPr/>
    </dgm:pt>
    <dgm:pt modelId="{BC1F330B-7857-4C64-9D1A-7B4C8FECA32D}" type="pres">
      <dgm:prSet presAssocID="{CFFE3F8A-DD08-4785-BB86-1361EE8C925F}" presName="topConnNode2" presStyleLbl="node2" presStyleIdx="0" presStyleCnt="0"/>
      <dgm:spPr/>
    </dgm:pt>
    <dgm:pt modelId="{0C1648A6-A688-4444-93D8-39C7099890D9}" type="pres">
      <dgm:prSet presAssocID="{CFFE3F8A-DD08-4785-BB86-1361EE8C925F}" presName="hierChild4" presStyleCnt="0"/>
      <dgm:spPr/>
    </dgm:pt>
    <dgm:pt modelId="{8E969214-6039-4C10-AEEE-F61C5A9785C7}" type="pres">
      <dgm:prSet presAssocID="{CFFE3F8A-DD08-4785-BB86-1361EE8C925F}" presName="hierChild5" presStyleCnt="0"/>
      <dgm:spPr/>
    </dgm:pt>
    <dgm:pt modelId="{69D335EB-C9BA-4A78-8B54-ED4064703A25}" type="pres">
      <dgm:prSet presAssocID="{8EE10A42-DC34-4179-99C9-FA2B4D4F9CEF}" presName="Name101" presStyleLbl="parChTrans1D3" presStyleIdx="3" presStyleCnt="4"/>
      <dgm:spPr/>
    </dgm:pt>
    <dgm:pt modelId="{7A666147-A6C0-4B89-8303-D450028B2737}" type="pres">
      <dgm:prSet presAssocID="{D8A1881D-8021-46B9-B6A6-75B8D6675C83}" presName="hierRoot3" presStyleCnt="0">
        <dgm:presLayoutVars>
          <dgm:hierBranch val="init"/>
        </dgm:presLayoutVars>
      </dgm:prSet>
      <dgm:spPr/>
    </dgm:pt>
    <dgm:pt modelId="{394E5C25-9083-4040-8D3C-A94D0169DC3E}" type="pres">
      <dgm:prSet presAssocID="{D8A1881D-8021-46B9-B6A6-75B8D6675C83}" presName="rootComposite3" presStyleCnt="0"/>
      <dgm:spPr/>
    </dgm:pt>
    <dgm:pt modelId="{FAC154C8-C1AF-4995-BE6C-9FBDBB9AB75C}" type="pres">
      <dgm:prSet presAssocID="{D8A1881D-8021-46B9-B6A6-75B8D6675C83}" presName="rootText3" presStyleLbl="alignAcc1" presStyleIdx="0" presStyleCnt="0" custScaleX="161886" custScaleY="147651" custLinFactX="-29559" custLinFactNeighborX="-100000" custLinFactNeighborY="45242">
        <dgm:presLayoutVars>
          <dgm:chPref val="3"/>
        </dgm:presLayoutVars>
      </dgm:prSet>
      <dgm:spPr/>
    </dgm:pt>
    <dgm:pt modelId="{39943010-2384-4AFB-86CC-004BFE1233E3}" type="pres">
      <dgm:prSet presAssocID="{D8A1881D-8021-46B9-B6A6-75B8D6675C83}" presName="topArc3" presStyleLbl="parChTrans1D1" presStyleIdx="16" presStyleCnt="18"/>
      <dgm:spPr/>
    </dgm:pt>
    <dgm:pt modelId="{FD11534D-EA14-4AE9-A866-28143CD6758E}" type="pres">
      <dgm:prSet presAssocID="{D8A1881D-8021-46B9-B6A6-75B8D6675C83}" presName="bottomArc3" presStyleLbl="parChTrans1D1" presStyleIdx="17" presStyleCnt="18"/>
      <dgm:spPr/>
    </dgm:pt>
    <dgm:pt modelId="{92A929BF-0C05-4B09-A0E8-55E36240F3B1}" type="pres">
      <dgm:prSet presAssocID="{D8A1881D-8021-46B9-B6A6-75B8D6675C83}" presName="topConnNode3" presStyleLbl="asst2" presStyleIdx="0" presStyleCnt="0"/>
      <dgm:spPr/>
    </dgm:pt>
    <dgm:pt modelId="{0D7A49FA-49C2-42DA-ACE0-B210C98954EC}" type="pres">
      <dgm:prSet presAssocID="{D8A1881D-8021-46B9-B6A6-75B8D6675C83}" presName="hierChild6" presStyleCnt="0"/>
      <dgm:spPr/>
    </dgm:pt>
    <dgm:pt modelId="{0ED0879D-6750-4119-AEA2-CAC9E76C27EA}" type="pres">
      <dgm:prSet presAssocID="{D8A1881D-8021-46B9-B6A6-75B8D6675C83}" presName="hierChild7" presStyleCnt="0"/>
      <dgm:spPr/>
    </dgm:pt>
    <dgm:pt modelId="{3C764E81-0DE8-4BE0-9E23-CECCC858A51C}" type="pres">
      <dgm:prSet presAssocID="{1B540EA7-A52C-434E-AC41-22BDFA5C92C6}" presName="hierChild3" presStyleCnt="0"/>
      <dgm:spPr/>
    </dgm:pt>
  </dgm:ptLst>
  <dgm:cxnLst>
    <dgm:cxn modelId="{EF931601-100D-4030-98ED-998962AE3544}" srcId="{1B540EA7-A52C-434E-AC41-22BDFA5C92C6}" destId="{71C3BA4C-7F0B-4993-AAF0-4AF6CD302F46}" srcOrd="2" destOrd="0" parTransId="{F72CF334-A425-48C0-A9F2-7CB73CC9F92C}" sibTransId="{9F73C2B3-4558-4DD7-B4F3-EBEA821674DD}"/>
    <dgm:cxn modelId="{09438105-CBF7-4BD2-AD31-286D0A63085C}" type="presOf" srcId="{71C3BA4C-7F0B-4993-AAF0-4AF6CD302F46}" destId="{4BF00FE1-9A6A-41B4-B3B7-60FE6D91BEAF}" srcOrd="1" destOrd="0" presId="urn:microsoft.com/office/officeart/2008/layout/HalfCircleOrganizationChart"/>
    <dgm:cxn modelId="{A2F38F19-6F4E-42D5-8E84-30CCD5FBCF17}" type="presOf" srcId="{CFFE3F8A-DD08-4785-BB86-1361EE8C925F}" destId="{BC1F330B-7857-4C64-9D1A-7B4C8FECA32D}" srcOrd="1" destOrd="0" presId="urn:microsoft.com/office/officeart/2008/layout/HalfCircleOrganizationChart"/>
    <dgm:cxn modelId="{F0C0AF1F-F3F7-4060-B411-BAC825D6DCD3}" srcId="{1FED67F6-41F4-4122-A9E1-177F12871BD9}" destId="{5F043A3C-D4A0-437E-989C-B68F26E08F4D}" srcOrd="0" destOrd="0" parTransId="{62A60292-B0AD-4CAA-AAA2-CA89D37CFB2E}" sibTransId="{EDEA3177-F2E1-428F-8020-5911691A9E48}"/>
    <dgm:cxn modelId="{54A9CB26-8A46-46EA-B04E-23FA85EC3071}" type="presOf" srcId="{5F043A3C-D4A0-437E-989C-B68F26E08F4D}" destId="{170C02F5-C106-4FEF-9900-3E9755192C55}" srcOrd="0" destOrd="0" presId="urn:microsoft.com/office/officeart/2008/layout/HalfCircleOrganizationChart"/>
    <dgm:cxn modelId="{51E54128-4DEC-472D-99B3-A43B4845A2DC}" srcId="{7DD025E5-8086-41C1-91C1-17B61D865BF4}" destId="{1B540EA7-A52C-434E-AC41-22BDFA5C92C6}" srcOrd="0" destOrd="0" parTransId="{6734AADE-D715-4556-B12A-A6FE592AD7F6}" sibTransId="{6B6288ED-03F6-461D-8305-6AD3E5B002B2}"/>
    <dgm:cxn modelId="{8327652A-4804-4896-ABC2-A649E5AB2C94}" type="presOf" srcId="{71C3BA4C-7F0B-4993-AAF0-4AF6CD302F46}" destId="{ACB93DCE-A1E2-4562-BA99-20C117AC41E7}" srcOrd="0" destOrd="0" presId="urn:microsoft.com/office/officeart/2008/layout/HalfCircleOrganizationChart"/>
    <dgm:cxn modelId="{81C6E42B-6D09-4B16-BDBE-53FDC0843A5E}" type="presOf" srcId="{CFFE3F8A-DD08-4785-BB86-1361EE8C925F}" destId="{E6A9B4DC-9937-41E1-B725-0189427CCB9D}" srcOrd="0" destOrd="0" presId="urn:microsoft.com/office/officeart/2008/layout/HalfCircleOrganizationChart"/>
    <dgm:cxn modelId="{4FEF652F-2612-44E4-933A-63F332BE04A8}" type="presOf" srcId="{012A0FCC-8BDC-439F-8A12-465DEE29621C}" destId="{1955D61E-6438-4BB1-8727-9000DF6553B3}" srcOrd="0" destOrd="0" presId="urn:microsoft.com/office/officeart/2008/layout/HalfCircleOrganizationChart"/>
    <dgm:cxn modelId="{BF26843A-F92A-4AB1-AC63-2C04BEC9EFA4}" type="presOf" srcId="{1FED67F6-41F4-4122-A9E1-177F12871BD9}" destId="{AA0A6507-9106-4FA2-9A02-C6EB507846D6}" srcOrd="0" destOrd="0" presId="urn:microsoft.com/office/officeart/2008/layout/HalfCircleOrganizationChart"/>
    <dgm:cxn modelId="{4538EA41-7934-4169-B471-4220C327CAF3}" type="presOf" srcId="{1B540EA7-A52C-434E-AC41-22BDFA5C92C6}" destId="{AB601BE8-15BB-456B-9B9A-10376DFD5788}" srcOrd="1" destOrd="0" presId="urn:microsoft.com/office/officeart/2008/layout/HalfCircleOrganizationChart"/>
    <dgm:cxn modelId="{6CB2E262-4DC5-401B-911F-2611F8E210AD}" type="presOf" srcId="{C0F4CB7B-D35B-4311-906B-73FC9AAEB886}" destId="{2DFF9889-D061-4805-B192-1D939C51A8E5}" srcOrd="0" destOrd="0" presId="urn:microsoft.com/office/officeart/2008/layout/HalfCircleOrganizationChart"/>
    <dgm:cxn modelId="{F4518264-F72B-4809-9297-219D41DB55D8}" type="presOf" srcId="{D8A1881D-8021-46B9-B6A6-75B8D6675C83}" destId="{92A929BF-0C05-4B09-A0E8-55E36240F3B1}" srcOrd="1" destOrd="0" presId="urn:microsoft.com/office/officeart/2008/layout/HalfCircleOrganizationChart"/>
    <dgm:cxn modelId="{29C65465-D1C3-41AC-AEC7-1519F042F54C}" type="presOf" srcId="{CE855468-0811-4083-90F2-5874C7EB9A79}" destId="{739E0465-AFA8-49D7-9DEE-E819616BBB64}" srcOrd="0" destOrd="0" presId="urn:microsoft.com/office/officeart/2008/layout/HalfCircleOrganizationChart"/>
    <dgm:cxn modelId="{53984D48-39B7-43E1-8B54-2E6AC737E030}" type="presOf" srcId="{1FED67F6-41F4-4122-A9E1-177F12871BD9}" destId="{73562D09-9927-4E2F-8CF4-76C918A65093}" srcOrd="1" destOrd="0" presId="urn:microsoft.com/office/officeart/2008/layout/HalfCircleOrganizationChart"/>
    <dgm:cxn modelId="{595D0A69-AB1D-44BC-A6F7-29981D19DD75}" type="presOf" srcId="{EFEC01C5-1226-47E6-BCC1-C32220A0D9CB}" destId="{3652373F-639B-46C7-A1DE-49E10C7E2222}" srcOrd="0" destOrd="0" presId="urn:microsoft.com/office/officeart/2008/layout/HalfCircleOrganizationChart"/>
    <dgm:cxn modelId="{A7C69976-5AA0-4631-B597-CA2F1F6FF480}" type="presOf" srcId="{3536E9C4-EC2A-4227-8722-017D9683AD6C}" destId="{870D06E2-7F3F-42C8-9787-39A6E6B50C2A}" srcOrd="1" destOrd="0" presId="urn:microsoft.com/office/officeart/2008/layout/HalfCircleOrganizationChart"/>
    <dgm:cxn modelId="{444C2858-8B6A-4A12-B7B4-7485EB26C33B}" type="presOf" srcId="{F72CF334-A425-48C0-A9F2-7CB73CC9F92C}" destId="{5C184C93-B910-4A84-A36C-93B63FEFAFE4}" srcOrd="0" destOrd="0" presId="urn:microsoft.com/office/officeart/2008/layout/HalfCircleOrganizationChart"/>
    <dgm:cxn modelId="{58047958-3BBE-488D-96F9-7DE8C709A1AF}" srcId="{71C3BA4C-7F0B-4993-AAF0-4AF6CD302F46}" destId="{AF3CF27F-838E-4DAB-BA8A-31E09BEF00E4}" srcOrd="0" destOrd="0" parTransId="{EFEC01C5-1226-47E6-BCC1-C32220A0D9CB}" sibTransId="{15641143-BDC1-449F-93AA-18125334F227}"/>
    <dgm:cxn modelId="{0FA3155A-93D5-4363-B188-28DD6E0DFA47}" srcId="{1B540EA7-A52C-434E-AC41-22BDFA5C92C6}" destId="{CFFE3F8A-DD08-4785-BB86-1361EE8C925F}" srcOrd="3" destOrd="0" parTransId="{CE855468-0811-4083-90F2-5874C7EB9A79}" sibTransId="{11F7A69D-19A7-4654-9C6A-04C5688E51A2}"/>
    <dgm:cxn modelId="{44FBB985-8CD0-4AD7-A719-1A4D729CDC7B}" type="presOf" srcId="{AF3CF27F-838E-4DAB-BA8A-31E09BEF00E4}" destId="{C8B78E50-53D2-402F-B022-9674A563F5A2}" srcOrd="0" destOrd="0" presId="urn:microsoft.com/office/officeart/2008/layout/HalfCircleOrganizationChart"/>
    <dgm:cxn modelId="{50051389-8713-40EF-93E3-4FC97C172CF4}" srcId="{1B540EA7-A52C-434E-AC41-22BDFA5C92C6}" destId="{3536E9C4-EC2A-4227-8722-017D9683AD6C}" srcOrd="1" destOrd="0" parTransId="{C0F4CB7B-D35B-4311-906B-73FC9AAEB886}" sibTransId="{F528DC87-A3A7-48B9-8D8D-6DD51BE7F6AF}"/>
    <dgm:cxn modelId="{D3FBE28F-EDD4-4657-B7C4-27B95A6C2855}" srcId="{1B540EA7-A52C-434E-AC41-22BDFA5C92C6}" destId="{1FED67F6-41F4-4122-A9E1-177F12871BD9}" srcOrd="0" destOrd="0" parTransId="{9CA8E3E5-9D0C-4F32-A5EC-A3219CA8E7E1}" sibTransId="{21C2C16C-6BBD-4EA0-8024-2C0F05C6AFF5}"/>
    <dgm:cxn modelId="{AAD32B96-91AC-4246-BE86-E4D367265C7D}" type="presOf" srcId="{9CA8E3E5-9D0C-4F32-A5EC-A3219CA8E7E1}" destId="{6401ECB3-3403-4620-ACD1-F38ECE148B3C}" srcOrd="0" destOrd="0" presId="urn:microsoft.com/office/officeart/2008/layout/HalfCircleOrganizationChart"/>
    <dgm:cxn modelId="{2D4C0B99-7D1C-4479-A237-3919E0369C7E}" type="presOf" srcId="{3536E9C4-EC2A-4227-8722-017D9683AD6C}" destId="{39C5F758-B1F4-440C-83F7-500C8857EAA1}" srcOrd="0" destOrd="0" presId="urn:microsoft.com/office/officeart/2008/layout/HalfCircleOrganizationChart"/>
    <dgm:cxn modelId="{B279F69D-51E3-4CAE-B6DE-3210ED3F2E2D}" type="presOf" srcId="{012A0FCC-8BDC-439F-8A12-465DEE29621C}" destId="{E0279166-A2AF-4243-A3CD-64744052C723}" srcOrd="1" destOrd="0" presId="urn:microsoft.com/office/officeart/2008/layout/HalfCircleOrganizationChart"/>
    <dgm:cxn modelId="{235AD5A5-61B2-4C54-BE14-A8D5769763F4}" type="presOf" srcId="{62A60292-B0AD-4CAA-AAA2-CA89D37CFB2E}" destId="{CCA595CA-3E45-4B8C-AADB-509AA88C8767}" srcOrd="0" destOrd="0" presId="urn:microsoft.com/office/officeart/2008/layout/HalfCircleOrganizationChart"/>
    <dgm:cxn modelId="{7A7E89A9-6B36-4FF4-B6F8-661AE5A7BD2D}" type="presOf" srcId="{8907327A-9542-4D46-845F-15F94EE2358E}" destId="{C2DEAC4C-4175-4D84-9211-C40439ABDE50}" srcOrd="0" destOrd="0" presId="urn:microsoft.com/office/officeart/2008/layout/HalfCircleOrganizationChart"/>
    <dgm:cxn modelId="{3B0BDDA9-B84A-4701-8AB5-D6EB8817F216}" type="presOf" srcId="{8EE10A42-DC34-4179-99C9-FA2B4D4F9CEF}" destId="{69D335EB-C9BA-4A78-8B54-ED4064703A25}" srcOrd="0" destOrd="0" presId="urn:microsoft.com/office/officeart/2008/layout/HalfCircleOrganizationChart"/>
    <dgm:cxn modelId="{8C0378DA-F6BF-4716-9A7B-B42BC8071871}" srcId="{CFFE3F8A-DD08-4785-BB86-1361EE8C925F}" destId="{D8A1881D-8021-46B9-B6A6-75B8D6675C83}" srcOrd="0" destOrd="0" parTransId="{8EE10A42-DC34-4179-99C9-FA2B4D4F9CEF}" sibTransId="{666EA7EB-E01A-4727-B206-EDC6C7A42D52}"/>
    <dgm:cxn modelId="{8154DDDC-78FF-4BAF-902D-C55DB869A9AE}" type="presOf" srcId="{1B540EA7-A52C-434E-AC41-22BDFA5C92C6}" destId="{6F584C2D-3E5E-4E4E-A19E-2E1F65D853B0}" srcOrd="0" destOrd="0" presId="urn:microsoft.com/office/officeart/2008/layout/HalfCircleOrganizationChart"/>
    <dgm:cxn modelId="{336285DD-C4CB-4660-8986-B6DA95A2CA45}" type="presOf" srcId="{AF3CF27F-838E-4DAB-BA8A-31E09BEF00E4}" destId="{255AE791-43C8-4CF1-80EF-6CA5A06C77DF}" srcOrd="1" destOrd="0" presId="urn:microsoft.com/office/officeart/2008/layout/HalfCircleOrganizationChart"/>
    <dgm:cxn modelId="{48D0C7E5-8CAA-4B26-B039-D25EE08AAD3C}" type="presOf" srcId="{D8A1881D-8021-46B9-B6A6-75B8D6675C83}" destId="{FAC154C8-C1AF-4995-BE6C-9FBDBB9AB75C}" srcOrd="0" destOrd="0" presId="urn:microsoft.com/office/officeart/2008/layout/HalfCircleOrganizationChart"/>
    <dgm:cxn modelId="{6AE3D1F6-B612-49B8-834E-1E043318D60E}" srcId="{3536E9C4-EC2A-4227-8722-017D9683AD6C}" destId="{012A0FCC-8BDC-439F-8A12-465DEE29621C}" srcOrd="0" destOrd="0" parTransId="{8907327A-9542-4D46-845F-15F94EE2358E}" sibTransId="{4AAC7BC7-4370-4E54-BEBB-6374A2D7F58F}"/>
    <dgm:cxn modelId="{7487D6F7-7368-4BCB-BE55-6D24C141B91F}" type="presOf" srcId="{5F043A3C-D4A0-437E-989C-B68F26E08F4D}" destId="{DE26B9A0-F409-4CC5-9698-5E73694B20C9}" srcOrd="1" destOrd="0" presId="urn:microsoft.com/office/officeart/2008/layout/HalfCircleOrganizationChart"/>
    <dgm:cxn modelId="{90FE9DFD-1288-402B-A873-9464FB6A1115}" type="presOf" srcId="{7DD025E5-8086-41C1-91C1-17B61D865BF4}" destId="{426D1989-F948-4CDF-9E77-B46C79CB5301}" srcOrd="0" destOrd="0" presId="urn:microsoft.com/office/officeart/2008/layout/HalfCircleOrganizationChart"/>
    <dgm:cxn modelId="{3ADE975C-BB12-4620-8310-040BD8CF1053}" type="presParOf" srcId="{426D1989-F948-4CDF-9E77-B46C79CB5301}" destId="{C38115B1-32F6-4526-AE48-6976D280EDF0}" srcOrd="0" destOrd="0" presId="urn:microsoft.com/office/officeart/2008/layout/HalfCircleOrganizationChart"/>
    <dgm:cxn modelId="{2C464DA9-6BEA-45DD-90EB-A2493755F5DF}" type="presParOf" srcId="{C38115B1-32F6-4526-AE48-6976D280EDF0}" destId="{EB3EE1CC-EBE8-475E-B0FC-60052476AF46}" srcOrd="0" destOrd="0" presId="urn:microsoft.com/office/officeart/2008/layout/HalfCircleOrganizationChart"/>
    <dgm:cxn modelId="{966D4320-F506-4F55-ACF4-9BF6AA0B5E66}" type="presParOf" srcId="{EB3EE1CC-EBE8-475E-B0FC-60052476AF46}" destId="{6F584C2D-3E5E-4E4E-A19E-2E1F65D853B0}" srcOrd="0" destOrd="0" presId="urn:microsoft.com/office/officeart/2008/layout/HalfCircleOrganizationChart"/>
    <dgm:cxn modelId="{84649567-A8BA-4E13-9DED-B1AD3E40AEAD}" type="presParOf" srcId="{EB3EE1CC-EBE8-475E-B0FC-60052476AF46}" destId="{2346083B-7C9B-472C-8A7B-645EDDED1C87}" srcOrd="1" destOrd="0" presId="urn:microsoft.com/office/officeart/2008/layout/HalfCircleOrganizationChart"/>
    <dgm:cxn modelId="{973E6808-5D33-476C-B8EA-7A0127512B9E}" type="presParOf" srcId="{EB3EE1CC-EBE8-475E-B0FC-60052476AF46}" destId="{3E4E2EDD-1FA1-4725-B99C-A756B9217F83}" srcOrd="2" destOrd="0" presId="urn:microsoft.com/office/officeart/2008/layout/HalfCircleOrganizationChart"/>
    <dgm:cxn modelId="{EA9300B9-336C-45B1-A9BA-EEB3B37C877A}" type="presParOf" srcId="{EB3EE1CC-EBE8-475E-B0FC-60052476AF46}" destId="{AB601BE8-15BB-456B-9B9A-10376DFD5788}" srcOrd="3" destOrd="0" presId="urn:microsoft.com/office/officeart/2008/layout/HalfCircleOrganizationChart"/>
    <dgm:cxn modelId="{9E2C24CC-A58D-44E8-9855-AA0E2FA4E5D8}" type="presParOf" srcId="{C38115B1-32F6-4526-AE48-6976D280EDF0}" destId="{E692657A-163E-40C3-848C-23AB9A63E9F7}" srcOrd="1" destOrd="0" presId="urn:microsoft.com/office/officeart/2008/layout/HalfCircleOrganizationChart"/>
    <dgm:cxn modelId="{4777A0AA-6002-4BDB-B7D6-86A712770640}" type="presParOf" srcId="{E692657A-163E-40C3-848C-23AB9A63E9F7}" destId="{6401ECB3-3403-4620-ACD1-F38ECE148B3C}" srcOrd="0" destOrd="0" presId="urn:microsoft.com/office/officeart/2008/layout/HalfCircleOrganizationChart"/>
    <dgm:cxn modelId="{7DBBB47A-ED1D-49B5-8A57-9AB1D5F40C55}" type="presParOf" srcId="{E692657A-163E-40C3-848C-23AB9A63E9F7}" destId="{E3D3440A-021D-413B-85DC-B20289E773BA}" srcOrd="1" destOrd="0" presId="urn:microsoft.com/office/officeart/2008/layout/HalfCircleOrganizationChart"/>
    <dgm:cxn modelId="{3E4C7E1A-0DEF-4597-90B3-4A732A12824C}" type="presParOf" srcId="{E3D3440A-021D-413B-85DC-B20289E773BA}" destId="{24C2C909-1649-4B0C-94E4-E415B5DDB3FA}" srcOrd="0" destOrd="0" presId="urn:microsoft.com/office/officeart/2008/layout/HalfCircleOrganizationChart"/>
    <dgm:cxn modelId="{AD294C0B-439B-4946-A0B2-D252DE45F810}" type="presParOf" srcId="{24C2C909-1649-4B0C-94E4-E415B5DDB3FA}" destId="{AA0A6507-9106-4FA2-9A02-C6EB507846D6}" srcOrd="0" destOrd="0" presId="urn:microsoft.com/office/officeart/2008/layout/HalfCircleOrganizationChart"/>
    <dgm:cxn modelId="{C526E618-87CB-46AC-96E7-D78FF854FAC3}" type="presParOf" srcId="{24C2C909-1649-4B0C-94E4-E415B5DDB3FA}" destId="{BC4BA462-ED40-423C-AF0B-3B813414D06F}" srcOrd="1" destOrd="0" presId="urn:microsoft.com/office/officeart/2008/layout/HalfCircleOrganizationChart"/>
    <dgm:cxn modelId="{420B781D-14EE-4A0E-A3DE-E932A50C64D3}" type="presParOf" srcId="{24C2C909-1649-4B0C-94E4-E415B5DDB3FA}" destId="{6ADFE818-008C-4DF7-8D0C-7998D64D8143}" srcOrd="2" destOrd="0" presId="urn:microsoft.com/office/officeart/2008/layout/HalfCircleOrganizationChart"/>
    <dgm:cxn modelId="{0C9A4693-E190-46C1-9B4A-67A3FC96B832}" type="presParOf" srcId="{24C2C909-1649-4B0C-94E4-E415B5DDB3FA}" destId="{73562D09-9927-4E2F-8CF4-76C918A65093}" srcOrd="3" destOrd="0" presId="urn:microsoft.com/office/officeart/2008/layout/HalfCircleOrganizationChart"/>
    <dgm:cxn modelId="{8091811A-89AC-478B-8E11-573D4B49E6F4}" type="presParOf" srcId="{E3D3440A-021D-413B-85DC-B20289E773BA}" destId="{5A7EAE7D-9090-474B-97D9-F1B209D45BA7}" srcOrd="1" destOrd="0" presId="urn:microsoft.com/office/officeart/2008/layout/HalfCircleOrganizationChart"/>
    <dgm:cxn modelId="{460F9CB5-585F-43B3-ACC0-286B0A062CE1}" type="presParOf" srcId="{5A7EAE7D-9090-474B-97D9-F1B209D45BA7}" destId="{CCA595CA-3E45-4B8C-AADB-509AA88C8767}" srcOrd="0" destOrd="0" presId="urn:microsoft.com/office/officeart/2008/layout/HalfCircleOrganizationChart"/>
    <dgm:cxn modelId="{E7A3386B-0211-4324-8320-A14779FA3F21}" type="presParOf" srcId="{5A7EAE7D-9090-474B-97D9-F1B209D45BA7}" destId="{3218F5BF-0EDF-402B-83A6-6DB35015AF1D}" srcOrd="1" destOrd="0" presId="urn:microsoft.com/office/officeart/2008/layout/HalfCircleOrganizationChart"/>
    <dgm:cxn modelId="{70B460AA-FC2A-4343-80A6-5F743122CE29}" type="presParOf" srcId="{3218F5BF-0EDF-402B-83A6-6DB35015AF1D}" destId="{1D6A1D25-F128-457C-896A-02EF3C8DF2E6}" srcOrd="0" destOrd="0" presId="urn:microsoft.com/office/officeart/2008/layout/HalfCircleOrganizationChart"/>
    <dgm:cxn modelId="{499C40BB-3343-44CF-9ADF-621A71D47EC2}" type="presParOf" srcId="{1D6A1D25-F128-457C-896A-02EF3C8DF2E6}" destId="{170C02F5-C106-4FEF-9900-3E9755192C55}" srcOrd="0" destOrd="0" presId="urn:microsoft.com/office/officeart/2008/layout/HalfCircleOrganizationChart"/>
    <dgm:cxn modelId="{99F23CA6-8E87-4B05-9EFE-981A16532465}" type="presParOf" srcId="{1D6A1D25-F128-457C-896A-02EF3C8DF2E6}" destId="{B871E1D5-ACC2-4A99-9342-195D676FC7A6}" srcOrd="1" destOrd="0" presId="urn:microsoft.com/office/officeart/2008/layout/HalfCircleOrganizationChart"/>
    <dgm:cxn modelId="{4EDE68D1-9FFD-4B9D-8CFA-7185CA5EF9E4}" type="presParOf" srcId="{1D6A1D25-F128-457C-896A-02EF3C8DF2E6}" destId="{B16638CF-A66F-47AF-97F6-1737F95D48BF}" srcOrd="2" destOrd="0" presId="urn:microsoft.com/office/officeart/2008/layout/HalfCircleOrganizationChart"/>
    <dgm:cxn modelId="{DED2546C-C493-4AFB-AFDF-7C1144817162}" type="presParOf" srcId="{1D6A1D25-F128-457C-896A-02EF3C8DF2E6}" destId="{DE26B9A0-F409-4CC5-9698-5E73694B20C9}" srcOrd="3" destOrd="0" presId="urn:microsoft.com/office/officeart/2008/layout/HalfCircleOrganizationChart"/>
    <dgm:cxn modelId="{3C8B7D5A-928F-443F-BDC7-AD43D5F06B5E}" type="presParOf" srcId="{3218F5BF-0EDF-402B-83A6-6DB35015AF1D}" destId="{DB1585BF-7735-4F27-B19A-3DF83BEFB881}" srcOrd="1" destOrd="0" presId="urn:microsoft.com/office/officeart/2008/layout/HalfCircleOrganizationChart"/>
    <dgm:cxn modelId="{3FD8AA3D-3C27-4343-BF4F-636714B17509}" type="presParOf" srcId="{3218F5BF-0EDF-402B-83A6-6DB35015AF1D}" destId="{75AE3579-D375-431E-BA6F-CE0901924CED}" srcOrd="2" destOrd="0" presId="urn:microsoft.com/office/officeart/2008/layout/HalfCircleOrganizationChart"/>
    <dgm:cxn modelId="{8A1131F5-C299-4B6D-BA3B-44229B4272F4}" type="presParOf" srcId="{E3D3440A-021D-413B-85DC-B20289E773BA}" destId="{6FF335A6-A79C-45B7-B4D5-2BEAC8D06BD5}" srcOrd="2" destOrd="0" presId="urn:microsoft.com/office/officeart/2008/layout/HalfCircleOrganizationChart"/>
    <dgm:cxn modelId="{F2F5DE2C-F3D0-47A6-8CF7-4A473812312C}" type="presParOf" srcId="{E692657A-163E-40C3-848C-23AB9A63E9F7}" destId="{2DFF9889-D061-4805-B192-1D939C51A8E5}" srcOrd="2" destOrd="0" presId="urn:microsoft.com/office/officeart/2008/layout/HalfCircleOrganizationChart"/>
    <dgm:cxn modelId="{0CEA2F8D-C834-4DB0-99BF-D47104C2FB50}" type="presParOf" srcId="{E692657A-163E-40C3-848C-23AB9A63E9F7}" destId="{286BF29C-AD8B-4308-8091-E3D4D874354A}" srcOrd="3" destOrd="0" presId="urn:microsoft.com/office/officeart/2008/layout/HalfCircleOrganizationChart"/>
    <dgm:cxn modelId="{F1E2C236-2285-4EF9-A970-F69A511B70E1}" type="presParOf" srcId="{286BF29C-AD8B-4308-8091-E3D4D874354A}" destId="{484636F1-01CD-4D6B-BAEF-25881F8FA3B2}" srcOrd="0" destOrd="0" presId="urn:microsoft.com/office/officeart/2008/layout/HalfCircleOrganizationChart"/>
    <dgm:cxn modelId="{E55F0B15-D61E-4F8E-92CD-FA04712FEE76}" type="presParOf" srcId="{484636F1-01CD-4D6B-BAEF-25881F8FA3B2}" destId="{39C5F758-B1F4-440C-83F7-500C8857EAA1}" srcOrd="0" destOrd="0" presId="urn:microsoft.com/office/officeart/2008/layout/HalfCircleOrganizationChart"/>
    <dgm:cxn modelId="{DE66AD14-7AC9-468C-BCC8-12F2EABFF4CD}" type="presParOf" srcId="{484636F1-01CD-4D6B-BAEF-25881F8FA3B2}" destId="{42CFD4B3-88F4-494C-B9B0-77FDABA3011C}" srcOrd="1" destOrd="0" presId="urn:microsoft.com/office/officeart/2008/layout/HalfCircleOrganizationChart"/>
    <dgm:cxn modelId="{13FD121C-2543-47DC-B87B-EB79743352C6}" type="presParOf" srcId="{484636F1-01CD-4D6B-BAEF-25881F8FA3B2}" destId="{99A1480D-2FA6-4D4C-8E10-C2AE25A3386D}" srcOrd="2" destOrd="0" presId="urn:microsoft.com/office/officeart/2008/layout/HalfCircleOrganizationChart"/>
    <dgm:cxn modelId="{A71FC07A-741B-45B8-B144-2E8D4485C569}" type="presParOf" srcId="{484636F1-01CD-4D6B-BAEF-25881F8FA3B2}" destId="{870D06E2-7F3F-42C8-9787-39A6E6B50C2A}" srcOrd="3" destOrd="0" presId="urn:microsoft.com/office/officeart/2008/layout/HalfCircleOrganizationChart"/>
    <dgm:cxn modelId="{0CBEAB6A-BBDC-4B0C-966A-1A3CCA494CBD}" type="presParOf" srcId="{286BF29C-AD8B-4308-8091-E3D4D874354A}" destId="{30194C2C-F010-4112-9EC7-47305BB72B65}" srcOrd="1" destOrd="0" presId="urn:microsoft.com/office/officeart/2008/layout/HalfCircleOrganizationChart"/>
    <dgm:cxn modelId="{49164371-0500-4A93-AA1B-740651F3A955}" type="presParOf" srcId="{286BF29C-AD8B-4308-8091-E3D4D874354A}" destId="{54231284-3504-4B3B-BA87-2A48BDD7E034}" srcOrd="2" destOrd="0" presId="urn:microsoft.com/office/officeart/2008/layout/HalfCircleOrganizationChart"/>
    <dgm:cxn modelId="{BDB38C93-6C09-480D-B9E7-FFF0AE20D488}" type="presParOf" srcId="{54231284-3504-4B3B-BA87-2A48BDD7E034}" destId="{C2DEAC4C-4175-4D84-9211-C40439ABDE50}" srcOrd="0" destOrd="0" presId="urn:microsoft.com/office/officeart/2008/layout/HalfCircleOrganizationChart"/>
    <dgm:cxn modelId="{37CADE3F-39C4-473F-BB29-076AF1200D9E}" type="presParOf" srcId="{54231284-3504-4B3B-BA87-2A48BDD7E034}" destId="{71275ED4-9228-42CA-B589-43E34C70255A}" srcOrd="1" destOrd="0" presId="urn:microsoft.com/office/officeart/2008/layout/HalfCircleOrganizationChart"/>
    <dgm:cxn modelId="{6EEBD969-7A83-4566-BAC4-5A95BF187DF6}" type="presParOf" srcId="{71275ED4-9228-42CA-B589-43E34C70255A}" destId="{F85953D0-179B-4453-AF39-02622157D442}" srcOrd="0" destOrd="0" presId="urn:microsoft.com/office/officeart/2008/layout/HalfCircleOrganizationChart"/>
    <dgm:cxn modelId="{76F7BF2F-C7CE-4B85-B45A-4345970AF366}" type="presParOf" srcId="{F85953D0-179B-4453-AF39-02622157D442}" destId="{1955D61E-6438-4BB1-8727-9000DF6553B3}" srcOrd="0" destOrd="0" presId="urn:microsoft.com/office/officeart/2008/layout/HalfCircleOrganizationChart"/>
    <dgm:cxn modelId="{F4BB9959-CADD-4AF3-9A70-B6E1DB7F67C2}" type="presParOf" srcId="{F85953D0-179B-4453-AF39-02622157D442}" destId="{D9B2CBC8-302F-49AD-9453-618657D4C4CC}" srcOrd="1" destOrd="0" presId="urn:microsoft.com/office/officeart/2008/layout/HalfCircleOrganizationChart"/>
    <dgm:cxn modelId="{AC3BA9CD-8DAC-4197-A164-A3E7DC0ACA32}" type="presParOf" srcId="{F85953D0-179B-4453-AF39-02622157D442}" destId="{30BBB7B2-18E9-4FE0-8FB1-90C5D9A7E6E7}" srcOrd="2" destOrd="0" presId="urn:microsoft.com/office/officeart/2008/layout/HalfCircleOrganizationChart"/>
    <dgm:cxn modelId="{29B6A357-077C-4AF9-8832-C2316208695A}" type="presParOf" srcId="{F85953D0-179B-4453-AF39-02622157D442}" destId="{E0279166-A2AF-4243-A3CD-64744052C723}" srcOrd="3" destOrd="0" presId="urn:microsoft.com/office/officeart/2008/layout/HalfCircleOrganizationChart"/>
    <dgm:cxn modelId="{FB51F54E-21E2-49FB-8704-AABE21359DEA}" type="presParOf" srcId="{71275ED4-9228-42CA-B589-43E34C70255A}" destId="{C8DA5080-7CE7-4167-A667-BA02090B68CB}" srcOrd="1" destOrd="0" presId="urn:microsoft.com/office/officeart/2008/layout/HalfCircleOrganizationChart"/>
    <dgm:cxn modelId="{3D9E2994-0C02-450D-B36E-B5F5C9DF65E3}" type="presParOf" srcId="{71275ED4-9228-42CA-B589-43E34C70255A}" destId="{CA2B2645-5695-402D-BFB0-37EAFBF6F10A}" srcOrd="2" destOrd="0" presId="urn:microsoft.com/office/officeart/2008/layout/HalfCircleOrganizationChart"/>
    <dgm:cxn modelId="{FADAA627-6870-4772-A70F-7D06F8A6100C}" type="presParOf" srcId="{E692657A-163E-40C3-848C-23AB9A63E9F7}" destId="{5C184C93-B910-4A84-A36C-93B63FEFAFE4}" srcOrd="4" destOrd="0" presId="urn:microsoft.com/office/officeart/2008/layout/HalfCircleOrganizationChart"/>
    <dgm:cxn modelId="{C7030051-09A9-4A27-BA59-257160D20388}" type="presParOf" srcId="{E692657A-163E-40C3-848C-23AB9A63E9F7}" destId="{1B3567E6-3B50-4779-BA13-FA0A7084E484}" srcOrd="5" destOrd="0" presId="urn:microsoft.com/office/officeart/2008/layout/HalfCircleOrganizationChart"/>
    <dgm:cxn modelId="{C0FA9557-DAD8-43D4-B8F9-1B795988C7B1}" type="presParOf" srcId="{1B3567E6-3B50-4779-BA13-FA0A7084E484}" destId="{9415DB31-1EEC-4DEC-B0E6-F3D2F6B3EBE2}" srcOrd="0" destOrd="0" presId="urn:microsoft.com/office/officeart/2008/layout/HalfCircleOrganizationChart"/>
    <dgm:cxn modelId="{2B86DAF0-102B-403C-A52C-FD8B25407AC4}" type="presParOf" srcId="{9415DB31-1EEC-4DEC-B0E6-F3D2F6B3EBE2}" destId="{ACB93DCE-A1E2-4562-BA99-20C117AC41E7}" srcOrd="0" destOrd="0" presId="urn:microsoft.com/office/officeart/2008/layout/HalfCircleOrganizationChart"/>
    <dgm:cxn modelId="{A696C8A8-2D64-48AB-966C-8E0D5B3FB7E0}" type="presParOf" srcId="{9415DB31-1EEC-4DEC-B0E6-F3D2F6B3EBE2}" destId="{A6474AC2-62D2-441A-A26C-45182CEF35FD}" srcOrd="1" destOrd="0" presId="urn:microsoft.com/office/officeart/2008/layout/HalfCircleOrganizationChart"/>
    <dgm:cxn modelId="{262339ED-0A89-43AC-8EAB-691B254FD951}" type="presParOf" srcId="{9415DB31-1EEC-4DEC-B0E6-F3D2F6B3EBE2}" destId="{92A12452-AFFE-4363-A356-E2EF7B90C9E0}" srcOrd="2" destOrd="0" presId="urn:microsoft.com/office/officeart/2008/layout/HalfCircleOrganizationChart"/>
    <dgm:cxn modelId="{49BA445D-B48A-49D6-9073-81DC70E018B5}" type="presParOf" srcId="{9415DB31-1EEC-4DEC-B0E6-F3D2F6B3EBE2}" destId="{4BF00FE1-9A6A-41B4-B3B7-60FE6D91BEAF}" srcOrd="3" destOrd="0" presId="urn:microsoft.com/office/officeart/2008/layout/HalfCircleOrganizationChart"/>
    <dgm:cxn modelId="{F0E6E92F-C813-464E-867E-28B3DED13635}" type="presParOf" srcId="{1B3567E6-3B50-4779-BA13-FA0A7084E484}" destId="{1A169E2D-94CB-4FA5-AB63-1E94CC3840E2}" srcOrd="1" destOrd="0" presId="urn:microsoft.com/office/officeart/2008/layout/HalfCircleOrganizationChart"/>
    <dgm:cxn modelId="{305B71C7-08F3-414C-AC5E-1A429085AD55}" type="presParOf" srcId="{1B3567E6-3B50-4779-BA13-FA0A7084E484}" destId="{3E7C2515-6453-4B2F-A984-726361E34460}" srcOrd="2" destOrd="0" presId="urn:microsoft.com/office/officeart/2008/layout/HalfCircleOrganizationChart"/>
    <dgm:cxn modelId="{400AB2B0-E846-4010-9F6A-4E3C133853FA}" type="presParOf" srcId="{3E7C2515-6453-4B2F-A984-726361E34460}" destId="{3652373F-639B-46C7-A1DE-49E10C7E2222}" srcOrd="0" destOrd="0" presId="urn:microsoft.com/office/officeart/2008/layout/HalfCircleOrganizationChart"/>
    <dgm:cxn modelId="{979A9EAB-9ECA-4455-AC9D-574BDA5F60E8}" type="presParOf" srcId="{3E7C2515-6453-4B2F-A984-726361E34460}" destId="{F29D6867-A89B-4A8B-9C94-936B0539FB66}" srcOrd="1" destOrd="0" presId="urn:microsoft.com/office/officeart/2008/layout/HalfCircleOrganizationChart"/>
    <dgm:cxn modelId="{DC3FBC7D-F979-443A-A5C4-2C2CCD111913}" type="presParOf" srcId="{F29D6867-A89B-4A8B-9C94-936B0539FB66}" destId="{7B1421BE-678B-4750-97C9-365CA39A7473}" srcOrd="0" destOrd="0" presId="urn:microsoft.com/office/officeart/2008/layout/HalfCircleOrganizationChart"/>
    <dgm:cxn modelId="{B3EFBD96-9983-4D17-A6E3-0C25E2732539}" type="presParOf" srcId="{7B1421BE-678B-4750-97C9-365CA39A7473}" destId="{C8B78E50-53D2-402F-B022-9674A563F5A2}" srcOrd="0" destOrd="0" presId="urn:microsoft.com/office/officeart/2008/layout/HalfCircleOrganizationChart"/>
    <dgm:cxn modelId="{6F8CC43F-C688-4D43-96C5-781BDD70AE92}" type="presParOf" srcId="{7B1421BE-678B-4750-97C9-365CA39A7473}" destId="{DE9FC504-99A4-46A4-9425-D90DFC7A6F83}" srcOrd="1" destOrd="0" presId="urn:microsoft.com/office/officeart/2008/layout/HalfCircleOrganizationChart"/>
    <dgm:cxn modelId="{403532EB-36DD-4D30-A098-C0D3CFE85BDF}" type="presParOf" srcId="{7B1421BE-678B-4750-97C9-365CA39A7473}" destId="{AD7FCB8F-23CC-463C-885D-6ABAA5968B72}" srcOrd="2" destOrd="0" presId="urn:microsoft.com/office/officeart/2008/layout/HalfCircleOrganizationChart"/>
    <dgm:cxn modelId="{7B57E9F1-4841-41D6-A336-6134255260CE}" type="presParOf" srcId="{7B1421BE-678B-4750-97C9-365CA39A7473}" destId="{255AE791-43C8-4CF1-80EF-6CA5A06C77DF}" srcOrd="3" destOrd="0" presId="urn:microsoft.com/office/officeart/2008/layout/HalfCircleOrganizationChart"/>
    <dgm:cxn modelId="{6C8D6E42-CBA1-4D3E-B80C-C8BFD0DD06D7}" type="presParOf" srcId="{F29D6867-A89B-4A8B-9C94-936B0539FB66}" destId="{9B88D974-7095-42FE-B84F-C1573A9D3C95}" srcOrd="1" destOrd="0" presId="urn:microsoft.com/office/officeart/2008/layout/HalfCircleOrganizationChart"/>
    <dgm:cxn modelId="{2ED029F4-E90C-4D41-B73F-D090100FCF21}" type="presParOf" srcId="{F29D6867-A89B-4A8B-9C94-936B0539FB66}" destId="{E3E66D13-8D4D-4B93-A9E6-ED7885FC4306}" srcOrd="2" destOrd="0" presId="urn:microsoft.com/office/officeart/2008/layout/HalfCircleOrganizationChart"/>
    <dgm:cxn modelId="{329266D8-1F1E-40B1-A71C-95CC42F7EA6D}" type="presParOf" srcId="{E692657A-163E-40C3-848C-23AB9A63E9F7}" destId="{739E0465-AFA8-49D7-9DEE-E819616BBB64}" srcOrd="6" destOrd="0" presId="urn:microsoft.com/office/officeart/2008/layout/HalfCircleOrganizationChart"/>
    <dgm:cxn modelId="{A10E4FB6-8093-4BD0-9473-A53E165FFD97}" type="presParOf" srcId="{E692657A-163E-40C3-848C-23AB9A63E9F7}" destId="{CA7E83F3-5236-4D94-999C-D7021F738155}" srcOrd="7" destOrd="0" presId="urn:microsoft.com/office/officeart/2008/layout/HalfCircleOrganizationChart"/>
    <dgm:cxn modelId="{0C58FF64-04CC-4B12-8147-A652933B70B3}" type="presParOf" srcId="{CA7E83F3-5236-4D94-999C-D7021F738155}" destId="{B96A253B-F3C7-4E56-AD17-2C20EDDB4BF8}" srcOrd="0" destOrd="0" presId="urn:microsoft.com/office/officeart/2008/layout/HalfCircleOrganizationChart"/>
    <dgm:cxn modelId="{EF3C7D15-2180-4DAD-9B97-D9E682F31B35}" type="presParOf" srcId="{B96A253B-F3C7-4E56-AD17-2C20EDDB4BF8}" destId="{E6A9B4DC-9937-41E1-B725-0189427CCB9D}" srcOrd="0" destOrd="0" presId="urn:microsoft.com/office/officeart/2008/layout/HalfCircleOrganizationChart"/>
    <dgm:cxn modelId="{4374A072-581D-4980-8511-05C22DB33291}" type="presParOf" srcId="{B96A253B-F3C7-4E56-AD17-2C20EDDB4BF8}" destId="{1FBB80C2-6531-45B9-9FB7-0CB474565667}" srcOrd="1" destOrd="0" presId="urn:microsoft.com/office/officeart/2008/layout/HalfCircleOrganizationChart"/>
    <dgm:cxn modelId="{C2DAD952-2489-4E58-AF99-310F46802EF2}" type="presParOf" srcId="{B96A253B-F3C7-4E56-AD17-2C20EDDB4BF8}" destId="{1E6CA9CC-CC0D-4640-9651-EC1CB0F8BEB9}" srcOrd="2" destOrd="0" presId="urn:microsoft.com/office/officeart/2008/layout/HalfCircleOrganizationChart"/>
    <dgm:cxn modelId="{0345FF3E-77D5-4F01-BDF1-222BE5B0BC3C}" type="presParOf" srcId="{B96A253B-F3C7-4E56-AD17-2C20EDDB4BF8}" destId="{BC1F330B-7857-4C64-9D1A-7B4C8FECA32D}" srcOrd="3" destOrd="0" presId="urn:microsoft.com/office/officeart/2008/layout/HalfCircleOrganizationChart"/>
    <dgm:cxn modelId="{94F817D0-E4E6-4930-AB46-F92AF58C004F}" type="presParOf" srcId="{CA7E83F3-5236-4D94-999C-D7021F738155}" destId="{0C1648A6-A688-4444-93D8-39C7099890D9}" srcOrd="1" destOrd="0" presId="urn:microsoft.com/office/officeart/2008/layout/HalfCircleOrganizationChart"/>
    <dgm:cxn modelId="{32AA4DD1-A439-4A29-895E-F27EBE2D82D4}" type="presParOf" srcId="{CA7E83F3-5236-4D94-999C-D7021F738155}" destId="{8E969214-6039-4C10-AEEE-F61C5A9785C7}" srcOrd="2" destOrd="0" presId="urn:microsoft.com/office/officeart/2008/layout/HalfCircleOrganizationChart"/>
    <dgm:cxn modelId="{FEA0A6EC-0F65-4C48-BA53-F3A62A4D47C9}" type="presParOf" srcId="{8E969214-6039-4C10-AEEE-F61C5A9785C7}" destId="{69D335EB-C9BA-4A78-8B54-ED4064703A25}" srcOrd="0" destOrd="0" presId="urn:microsoft.com/office/officeart/2008/layout/HalfCircleOrganizationChart"/>
    <dgm:cxn modelId="{67B2662B-7030-4BCE-AFEB-15625AA8239D}" type="presParOf" srcId="{8E969214-6039-4C10-AEEE-F61C5A9785C7}" destId="{7A666147-A6C0-4B89-8303-D450028B2737}" srcOrd="1" destOrd="0" presId="urn:microsoft.com/office/officeart/2008/layout/HalfCircleOrganizationChart"/>
    <dgm:cxn modelId="{9730EF26-A59B-425A-BF26-920CF0C47130}" type="presParOf" srcId="{7A666147-A6C0-4B89-8303-D450028B2737}" destId="{394E5C25-9083-4040-8D3C-A94D0169DC3E}" srcOrd="0" destOrd="0" presId="urn:microsoft.com/office/officeart/2008/layout/HalfCircleOrganizationChart"/>
    <dgm:cxn modelId="{8DDAF6AE-68D1-4560-8381-8ADB4E0020AE}" type="presParOf" srcId="{394E5C25-9083-4040-8D3C-A94D0169DC3E}" destId="{FAC154C8-C1AF-4995-BE6C-9FBDBB9AB75C}" srcOrd="0" destOrd="0" presId="urn:microsoft.com/office/officeart/2008/layout/HalfCircleOrganizationChart"/>
    <dgm:cxn modelId="{67DD8C60-B8CD-4C20-BEA7-654DE3F4D76B}" type="presParOf" srcId="{394E5C25-9083-4040-8D3C-A94D0169DC3E}" destId="{39943010-2384-4AFB-86CC-004BFE1233E3}" srcOrd="1" destOrd="0" presId="urn:microsoft.com/office/officeart/2008/layout/HalfCircleOrganizationChart"/>
    <dgm:cxn modelId="{DB49DD6F-D483-4038-920B-D3A737429728}" type="presParOf" srcId="{394E5C25-9083-4040-8D3C-A94D0169DC3E}" destId="{FD11534D-EA14-4AE9-A866-28143CD6758E}" srcOrd="2" destOrd="0" presId="urn:microsoft.com/office/officeart/2008/layout/HalfCircleOrganizationChart"/>
    <dgm:cxn modelId="{3995DF41-F190-4EC7-9CFD-B8DFE8BC2DF4}" type="presParOf" srcId="{394E5C25-9083-4040-8D3C-A94D0169DC3E}" destId="{92A929BF-0C05-4B09-A0E8-55E36240F3B1}" srcOrd="3" destOrd="0" presId="urn:microsoft.com/office/officeart/2008/layout/HalfCircleOrganizationChart"/>
    <dgm:cxn modelId="{ED66AC22-4725-4C26-A602-5EE95F074A7F}" type="presParOf" srcId="{7A666147-A6C0-4B89-8303-D450028B2737}" destId="{0D7A49FA-49C2-42DA-ACE0-B210C98954EC}" srcOrd="1" destOrd="0" presId="urn:microsoft.com/office/officeart/2008/layout/HalfCircleOrganizationChart"/>
    <dgm:cxn modelId="{1A233612-DB3B-4438-AF54-671AB694485B}" type="presParOf" srcId="{7A666147-A6C0-4B89-8303-D450028B2737}" destId="{0ED0879D-6750-4119-AEA2-CAC9E76C27EA}" srcOrd="2" destOrd="0" presId="urn:microsoft.com/office/officeart/2008/layout/HalfCircleOrganizationChart"/>
    <dgm:cxn modelId="{370A15D5-0C74-4BF2-9D78-165EF886AE26}" type="presParOf" srcId="{C38115B1-32F6-4526-AE48-6976D280EDF0}" destId="{3C764E81-0DE8-4BE0-9E23-CECCC858A51C}"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027B6-B1FC-5C40-999B-AF1004BACDCD}">
      <dsp:nvSpPr>
        <dsp:cNvPr id="0" name=""/>
        <dsp:cNvSpPr/>
      </dsp:nvSpPr>
      <dsp:spPr>
        <a:xfrm rot="10800000">
          <a:off x="1632300" y="313"/>
          <a:ext cx="5776722" cy="709047"/>
        </a:xfrm>
        <a:prstGeom prst="homePlat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6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Myocardial Infarction; Arrhythmias; Atrial Fibrillation; Heart Failure; Cardiomyopathy.</a:t>
          </a:r>
        </a:p>
      </dsp:txBody>
      <dsp:txXfrm rot="10800000">
        <a:off x="1809562" y="313"/>
        <a:ext cx="5599460" cy="709047"/>
      </dsp:txXfrm>
    </dsp:sp>
    <dsp:sp modelId="{32CADBB9-608D-1348-A354-6F4CDEB78873}">
      <dsp:nvSpPr>
        <dsp:cNvPr id="0" name=""/>
        <dsp:cNvSpPr/>
      </dsp:nvSpPr>
      <dsp:spPr>
        <a:xfrm>
          <a:off x="1277777" y="313"/>
          <a:ext cx="709047" cy="70904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14C0BA-4D27-294A-96A5-8FA979801448}">
      <dsp:nvSpPr>
        <dsp:cNvPr id="0" name=""/>
        <dsp:cNvSpPr/>
      </dsp:nvSpPr>
      <dsp:spPr>
        <a:xfrm rot="10800000">
          <a:off x="1632300" y="921017"/>
          <a:ext cx="5776722" cy="709047"/>
        </a:xfrm>
        <a:prstGeom prst="homePlate">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6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Stroke (</a:t>
          </a:r>
          <a:r>
            <a:rPr lang="en-US" sz="1900" kern="1200" dirty="0" err="1">
              <a:solidFill>
                <a:schemeClr val="tx1"/>
              </a:solidFill>
            </a:rPr>
            <a:t>Ischaemic</a:t>
          </a:r>
          <a:r>
            <a:rPr lang="en-US" sz="1900" kern="1200" dirty="0">
              <a:solidFill>
                <a:schemeClr val="tx1"/>
              </a:solidFill>
            </a:rPr>
            <a:t>, </a:t>
          </a:r>
          <a:r>
            <a:rPr lang="en-US" sz="1900" kern="1200" dirty="0" err="1">
              <a:solidFill>
                <a:schemeClr val="tx1"/>
              </a:solidFill>
            </a:rPr>
            <a:t>Haemorrhagic</a:t>
          </a:r>
          <a:r>
            <a:rPr lang="en-US" sz="1900" kern="1200" dirty="0">
              <a:solidFill>
                <a:schemeClr val="tx1"/>
              </a:solidFill>
            </a:rPr>
            <a:t>)</a:t>
          </a:r>
        </a:p>
      </dsp:txBody>
      <dsp:txXfrm rot="10800000">
        <a:off x="1809562" y="921017"/>
        <a:ext cx="5599460" cy="709047"/>
      </dsp:txXfrm>
    </dsp:sp>
    <dsp:sp modelId="{9C4B5350-F416-E749-B980-B2E4DD72DFB9}">
      <dsp:nvSpPr>
        <dsp:cNvPr id="0" name=""/>
        <dsp:cNvSpPr/>
      </dsp:nvSpPr>
      <dsp:spPr>
        <a:xfrm>
          <a:off x="1277777" y="921017"/>
          <a:ext cx="709047" cy="70904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C8BD86-F5A0-DA44-A435-B49521497ECF}">
      <dsp:nvSpPr>
        <dsp:cNvPr id="0" name=""/>
        <dsp:cNvSpPr/>
      </dsp:nvSpPr>
      <dsp:spPr>
        <a:xfrm rot="10800000">
          <a:off x="1632300" y="1841720"/>
          <a:ext cx="5776722" cy="709047"/>
        </a:xfrm>
        <a:prstGeom prst="homePlate">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6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Kidney Failure</a:t>
          </a:r>
        </a:p>
      </dsp:txBody>
      <dsp:txXfrm rot="10800000">
        <a:off x="1809562" y="1841720"/>
        <a:ext cx="5599460" cy="709047"/>
      </dsp:txXfrm>
    </dsp:sp>
    <dsp:sp modelId="{2F01252C-A354-BD45-9B6C-497493940C2E}">
      <dsp:nvSpPr>
        <dsp:cNvPr id="0" name=""/>
        <dsp:cNvSpPr/>
      </dsp:nvSpPr>
      <dsp:spPr>
        <a:xfrm>
          <a:off x="1277777" y="1841720"/>
          <a:ext cx="709047" cy="70904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8000" b="-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1F43B-F2C9-054D-B3A2-6085E733A25F}">
      <dsp:nvSpPr>
        <dsp:cNvPr id="0" name=""/>
        <dsp:cNvSpPr/>
      </dsp:nvSpPr>
      <dsp:spPr>
        <a:xfrm rot="10800000">
          <a:off x="1632300" y="2762423"/>
          <a:ext cx="5776722" cy="709047"/>
        </a:xfrm>
        <a:prstGeom prst="homePlate">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6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Retinopathy</a:t>
          </a:r>
        </a:p>
      </dsp:txBody>
      <dsp:txXfrm rot="10800000">
        <a:off x="1809562" y="2762423"/>
        <a:ext cx="5599460" cy="709047"/>
      </dsp:txXfrm>
    </dsp:sp>
    <dsp:sp modelId="{8B1E8608-1BE2-2247-B98F-F6B4A29A802B}">
      <dsp:nvSpPr>
        <dsp:cNvPr id="0" name=""/>
        <dsp:cNvSpPr/>
      </dsp:nvSpPr>
      <dsp:spPr>
        <a:xfrm>
          <a:off x="1277777" y="2762423"/>
          <a:ext cx="709047" cy="709047"/>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4000" r="-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B29A3-4B24-0E41-8858-5E273866D9A3}">
      <dsp:nvSpPr>
        <dsp:cNvPr id="0" name=""/>
        <dsp:cNvSpPr/>
      </dsp:nvSpPr>
      <dsp:spPr>
        <a:xfrm rot="10800000">
          <a:off x="1632300" y="3683126"/>
          <a:ext cx="5776722" cy="709047"/>
        </a:xfrm>
        <a:prstGeom prst="homePlat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67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Peripheral Vascular Disease</a:t>
          </a:r>
        </a:p>
      </dsp:txBody>
      <dsp:txXfrm rot="10800000">
        <a:off x="1809562" y="3683126"/>
        <a:ext cx="5599460" cy="709047"/>
      </dsp:txXfrm>
    </dsp:sp>
    <dsp:sp modelId="{89C1401C-2E0B-7A4E-BA0D-8FF525322C0D}">
      <dsp:nvSpPr>
        <dsp:cNvPr id="0" name=""/>
        <dsp:cNvSpPr/>
      </dsp:nvSpPr>
      <dsp:spPr>
        <a:xfrm>
          <a:off x="1277777" y="3683126"/>
          <a:ext cx="709047" cy="70904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1FE80-EDE9-B441-B2FC-7E47C1FF4121}">
      <dsp:nvSpPr>
        <dsp:cNvPr id="0" name=""/>
        <dsp:cNvSpPr/>
      </dsp:nvSpPr>
      <dsp:spPr>
        <a:xfrm>
          <a:off x="0" y="0"/>
          <a:ext cx="4762872" cy="88702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Uncontrolled hypertension and progression to more severe one</a:t>
          </a:r>
          <a:endParaRPr lang="en-GB" sz="2000" kern="1200" dirty="0">
            <a:latin typeface="Arial" panose="020B0604020202020204" pitchFamily="34" charset="0"/>
            <a:cs typeface="Arial" panose="020B0604020202020204" pitchFamily="34" charset="0"/>
          </a:endParaRPr>
        </a:p>
      </dsp:txBody>
      <dsp:txXfrm>
        <a:off x="1041276" y="0"/>
        <a:ext cx="3721595" cy="887020"/>
      </dsp:txXfrm>
    </dsp:sp>
    <dsp:sp modelId="{19CEAC89-DC2D-D342-B937-44782C2AD5B2}">
      <dsp:nvSpPr>
        <dsp:cNvPr id="0" name=""/>
        <dsp:cNvSpPr/>
      </dsp:nvSpPr>
      <dsp:spPr>
        <a:xfrm>
          <a:off x="88702" y="88702"/>
          <a:ext cx="952574" cy="7096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4000" b="-1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7AFFF6-BAE0-7B46-91E3-AEE2C54E74A7}">
      <dsp:nvSpPr>
        <dsp:cNvPr id="0" name=""/>
        <dsp:cNvSpPr/>
      </dsp:nvSpPr>
      <dsp:spPr>
        <a:xfrm>
          <a:off x="0" y="975722"/>
          <a:ext cx="4762872" cy="88702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Target organ damage (LVH, vascular stiffness, albuminuria)</a:t>
          </a:r>
          <a:endParaRPr lang="en-GB" sz="2000" kern="1200" dirty="0">
            <a:latin typeface="Arial" panose="020B0604020202020204" pitchFamily="34" charset="0"/>
            <a:cs typeface="Arial" panose="020B0604020202020204" pitchFamily="34" charset="0"/>
          </a:endParaRPr>
        </a:p>
      </dsp:txBody>
      <dsp:txXfrm>
        <a:off x="1041276" y="975722"/>
        <a:ext cx="3721595" cy="887020"/>
      </dsp:txXfrm>
    </dsp:sp>
    <dsp:sp modelId="{116D1E69-D10C-0E41-95A0-700198A1CB7D}">
      <dsp:nvSpPr>
        <dsp:cNvPr id="0" name=""/>
        <dsp:cNvSpPr/>
      </dsp:nvSpPr>
      <dsp:spPr>
        <a:xfrm>
          <a:off x="88702" y="1064424"/>
          <a:ext cx="952574" cy="7096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8497FC-8B43-9C46-9465-1B465182D601}">
      <dsp:nvSpPr>
        <dsp:cNvPr id="0" name=""/>
        <dsp:cNvSpPr/>
      </dsp:nvSpPr>
      <dsp:spPr>
        <a:xfrm>
          <a:off x="0" y="1951445"/>
          <a:ext cx="4762872" cy="88702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CVD events (AMI, stroke, CHF, CKD)</a:t>
          </a:r>
          <a:endParaRPr lang="en-GB" sz="2000" kern="1200" dirty="0">
            <a:latin typeface="Arial" panose="020B0604020202020204" pitchFamily="34" charset="0"/>
            <a:cs typeface="Arial" panose="020B0604020202020204" pitchFamily="34" charset="0"/>
          </a:endParaRPr>
        </a:p>
      </dsp:txBody>
      <dsp:txXfrm>
        <a:off x="1041276" y="1951445"/>
        <a:ext cx="3721595" cy="887020"/>
      </dsp:txXfrm>
    </dsp:sp>
    <dsp:sp modelId="{6EC59491-224C-9745-8B80-33BEFD030937}">
      <dsp:nvSpPr>
        <dsp:cNvPr id="0" name=""/>
        <dsp:cNvSpPr/>
      </dsp:nvSpPr>
      <dsp:spPr>
        <a:xfrm>
          <a:off x="88702" y="2040147"/>
          <a:ext cx="952574" cy="7096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2000" r="-10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0D9E7A-9136-A043-ADF2-ED2B0380526C}">
      <dsp:nvSpPr>
        <dsp:cNvPr id="0" name=""/>
        <dsp:cNvSpPr/>
      </dsp:nvSpPr>
      <dsp:spPr>
        <a:xfrm>
          <a:off x="0" y="2927168"/>
          <a:ext cx="4762872" cy="887020"/>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Impaired cognitive function &amp; dementia</a:t>
          </a:r>
          <a:endParaRPr lang="en-GB" sz="2000" kern="1200" dirty="0">
            <a:latin typeface="Arial" panose="020B0604020202020204" pitchFamily="34" charset="0"/>
            <a:cs typeface="Arial" panose="020B0604020202020204" pitchFamily="34" charset="0"/>
          </a:endParaRPr>
        </a:p>
      </dsp:txBody>
      <dsp:txXfrm>
        <a:off x="1041276" y="2927168"/>
        <a:ext cx="3721595" cy="887020"/>
      </dsp:txXfrm>
    </dsp:sp>
    <dsp:sp modelId="{62C279AE-08C0-1E46-AEF2-404728EE8F57}">
      <dsp:nvSpPr>
        <dsp:cNvPr id="0" name=""/>
        <dsp:cNvSpPr/>
      </dsp:nvSpPr>
      <dsp:spPr>
        <a:xfrm>
          <a:off x="88702" y="3015870"/>
          <a:ext cx="952574" cy="709616"/>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1FE80-EDE9-B441-B2FC-7E47C1FF4121}">
      <dsp:nvSpPr>
        <dsp:cNvPr id="0" name=""/>
        <dsp:cNvSpPr/>
      </dsp:nvSpPr>
      <dsp:spPr>
        <a:xfrm>
          <a:off x="0" y="0"/>
          <a:ext cx="3313302" cy="887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Emergency hospital admissions</a:t>
          </a:r>
          <a:endParaRPr lang="en-GB" sz="2000" kern="1200" dirty="0">
            <a:latin typeface="Arial" panose="020B0604020202020204" pitchFamily="34" charset="0"/>
            <a:cs typeface="Arial" panose="020B0604020202020204" pitchFamily="34" charset="0"/>
          </a:endParaRPr>
        </a:p>
      </dsp:txBody>
      <dsp:txXfrm>
        <a:off x="751362" y="0"/>
        <a:ext cx="2561939" cy="887020"/>
      </dsp:txXfrm>
    </dsp:sp>
    <dsp:sp modelId="{19CEAC89-DC2D-D342-B937-44782C2AD5B2}">
      <dsp:nvSpPr>
        <dsp:cNvPr id="0" name=""/>
        <dsp:cNvSpPr/>
      </dsp:nvSpPr>
      <dsp:spPr>
        <a:xfrm>
          <a:off x="88702" y="88702"/>
          <a:ext cx="662660" cy="70961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7000" r="-67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8497FC-8B43-9C46-9465-1B465182D601}">
      <dsp:nvSpPr>
        <dsp:cNvPr id="0" name=""/>
        <dsp:cNvSpPr/>
      </dsp:nvSpPr>
      <dsp:spPr>
        <a:xfrm>
          <a:off x="0" y="975722"/>
          <a:ext cx="3313302" cy="887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Disability (reduced QoL)</a:t>
          </a:r>
          <a:endParaRPr lang="en-GB" sz="2000" kern="1200" dirty="0">
            <a:latin typeface="Arial" panose="020B0604020202020204" pitchFamily="34" charset="0"/>
            <a:cs typeface="Arial" panose="020B0604020202020204" pitchFamily="34" charset="0"/>
          </a:endParaRPr>
        </a:p>
      </dsp:txBody>
      <dsp:txXfrm>
        <a:off x="751362" y="975722"/>
        <a:ext cx="2561939" cy="887020"/>
      </dsp:txXfrm>
    </dsp:sp>
    <dsp:sp modelId="{6EC59491-224C-9745-8B80-33BEFD030937}">
      <dsp:nvSpPr>
        <dsp:cNvPr id="0" name=""/>
        <dsp:cNvSpPr/>
      </dsp:nvSpPr>
      <dsp:spPr>
        <a:xfrm>
          <a:off x="88702" y="1064424"/>
          <a:ext cx="662660" cy="7096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0D9E7A-9136-A043-ADF2-ED2B0380526C}">
      <dsp:nvSpPr>
        <dsp:cNvPr id="0" name=""/>
        <dsp:cNvSpPr/>
      </dsp:nvSpPr>
      <dsp:spPr>
        <a:xfrm>
          <a:off x="0" y="1951445"/>
          <a:ext cx="3313302" cy="887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High healthcare costs</a:t>
          </a:r>
          <a:endParaRPr lang="en-GB" sz="2000" kern="1200" dirty="0">
            <a:latin typeface="Arial" panose="020B0604020202020204" pitchFamily="34" charset="0"/>
            <a:cs typeface="Arial" panose="020B0604020202020204" pitchFamily="34" charset="0"/>
          </a:endParaRPr>
        </a:p>
      </dsp:txBody>
      <dsp:txXfrm>
        <a:off x="751362" y="1951445"/>
        <a:ext cx="2561939" cy="887020"/>
      </dsp:txXfrm>
    </dsp:sp>
    <dsp:sp modelId="{62C279AE-08C0-1E46-AEF2-404728EE8F57}">
      <dsp:nvSpPr>
        <dsp:cNvPr id="0" name=""/>
        <dsp:cNvSpPr/>
      </dsp:nvSpPr>
      <dsp:spPr>
        <a:xfrm>
          <a:off x="88702" y="2040147"/>
          <a:ext cx="662660" cy="7096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B8D8C-946F-5F4B-84EF-4092EC4BA21F}">
      <dsp:nvSpPr>
        <dsp:cNvPr id="0" name=""/>
        <dsp:cNvSpPr/>
      </dsp:nvSpPr>
      <dsp:spPr>
        <a:xfrm>
          <a:off x="0" y="2927168"/>
          <a:ext cx="3313302" cy="88702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Loss of productivity</a:t>
          </a:r>
        </a:p>
      </dsp:txBody>
      <dsp:txXfrm>
        <a:off x="751362" y="2927168"/>
        <a:ext cx="2561939" cy="887020"/>
      </dsp:txXfrm>
    </dsp:sp>
    <dsp:sp modelId="{0044887F-31F7-8841-86C8-1C7B2BCECD7B}">
      <dsp:nvSpPr>
        <dsp:cNvPr id="0" name=""/>
        <dsp:cNvSpPr/>
      </dsp:nvSpPr>
      <dsp:spPr>
        <a:xfrm>
          <a:off x="88702" y="3015870"/>
          <a:ext cx="662660" cy="709616"/>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A80AB-74B6-5E4E-939F-0023438BC2AD}">
      <dsp:nvSpPr>
        <dsp:cNvPr id="0" name=""/>
        <dsp:cNvSpPr/>
      </dsp:nvSpPr>
      <dsp:spPr>
        <a:xfrm>
          <a:off x="0" y="0"/>
          <a:ext cx="8280921" cy="4064000"/>
        </a:xfrm>
        <a:prstGeom prst="roundRect">
          <a:avLst>
            <a:gd name="adj" fmla="val 85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3154116" numCol="1" spcCol="1270" anchor="t" anchorCtr="0">
          <a:noAutofit/>
        </a:bodyPr>
        <a:lstStyle/>
        <a:p>
          <a:pPr marL="0" lvl="0" indent="0" algn="l" defTabSz="1200150">
            <a:lnSpc>
              <a:spcPct val="90000"/>
            </a:lnSpc>
            <a:spcBef>
              <a:spcPct val="0"/>
            </a:spcBef>
            <a:spcAft>
              <a:spcPct val="35000"/>
            </a:spcAft>
            <a:buNone/>
          </a:pPr>
          <a:r>
            <a:rPr lang="en-GB" sz="2700" kern="1200" dirty="0"/>
            <a:t>Lack of robust data</a:t>
          </a:r>
        </a:p>
      </dsp:txBody>
      <dsp:txXfrm>
        <a:off x="101176" y="101176"/>
        <a:ext cx="8078569" cy="3861648"/>
      </dsp:txXfrm>
    </dsp:sp>
    <dsp:sp modelId="{67E932E5-1C98-F746-8D5E-A4835AAE6A80}">
      <dsp:nvSpPr>
        <dsp:cNvPr id="0" name=""/>
        <dsp:cNvSpPr/>
      </dsp:nvSpPr>
      <dsp:spPr>
        <a:xfrm>
          <a:off x="207023" y="1016000"/>
          <a:ext cx="7866874" cy="2844799"/>
        </a:xfrm>
        <a:prstGeom prst="roundRect">
          <a:avLst>
            <a:gd name="adj" fmla="val 10500"/>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806448" numCol="1" spcCol="1270" anchor="t" anchorCtr="0">
          <a:noAutofit/>
        </a:bodyPr>
        <a:lstStyle/>
        <a:p>
          <a:pPr marL="0" lvl="0" indent="0" algn="l" defTabSz="1200150">
            <a:lnSpc>
              <a:spcPct val="90000"/>
            </a:lnSpc>
            <a:spcBef>
              <a:spcPct val="0"/>
            </a:spcBef>
            <a:spcAft>
              <a:spcPct val="35000"/>
            </a:spcAft>
            <a:buNone/>
          </a:pPr>
          <a:r>
            <a:rPr lang="en-GB" sz="2700" kern="1200" dirty="0"/>
            <a:t>Considerable heterogeneity and inconsistency in clinical practice</a:t>
          </a:r>
        </a:p>
      </dsp:txBody>
      <dsp:txXfrm>
        <a:off x="294510" y="1103487"/>
        <a:ext cx="7691900" cy="2669825"/>
      </dsp:txXfrm>
    </dsp:sp>
    <dsp:sp modelId="{5B46646B-402E-E640-8099-D2F969CE731F}">
      <dsp:nvSpPr>
        <dsp:cNvPr id="0" name=""/>
        <dsp:cNvSpPr/>
      </dsp:nvSpPr>
      <dsp:spPr>
        <a:xfrm>
          <a:off x="414046" y="2032000"/>
          <a:ext cx="7452828" cy="1625600"/>
        </a:xfrm>
        <a:prstGeom prst="roundRect">
          <a:avLst>
            <a:gd name="adj" fmla="val 105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917561" numCol="1" spcCol="1270" anchor="t" anchorCtr="0">
          <a:noAutofit/>
        </a:bodyPr>
        <a:lstStyle/>
        <a:p>
          <a:pPr marL="0" lvl="0" indent="0" algn="l" defTabSz="1200150">
            <a:lnSpc>
              <a:spcPct val="90000"/>
            </a:lnSpc>
            <a:spcBef>
              <a:spcPct val="0"/>
            </a:spcBef>
            <a:spcAft>
              <a:spcPct val="35000"/>
            </a:spcAft>
            <a:buNone/>
          </a:pPr>
          <a:r>
            <a:rPr lang="en-GB" sz="2700" kern="1200" dirty="0"/>
            <a:t>Non-adherence to antihypertensive medications </a:t>
          </a:r>
        </a:p>
      </dsp:txBody>
      <dsp:txXfrm>
        <a:off x="464039" y="2081993"/>
        <a:ext cx="7352842" cy="1525614"/>
      </dsp:txXfrm>
    </dsp:sp>
    <dsp:sp modelId="{AD873032-C800-1E44-92A5-92862CBC9FB3}">
      <dsp:nvSpPr>
        <dsp:cNvPr id="0" name=""/>
        <dsp:cNvSpPr/>
      </dsp:nvSpPr>
      <dsp:spPr>
        <a:xfrm>
          <a:off x="600366" y="2763520"/>
          <a:ext cx="1984388" cy="731520"/>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common (30%-50% of patients one year after </a:t>
          </a:r>
        </a:p>
      </dsp:txBody>
      <dsp:txXfrm>
        <a:off x="622863" y="2786017"/>
        <a:ext cx="1939394" cy="686526"/>
      </dsp:txXfrm>
    </dsp:sp>
    <dsp:sp modelId="{1D8726A1-3174-EF4D-A099-3F8F41C49E92}">
      <dsp:nvSpPr>
        <dsp:cNvPr id="0" name=""/>
        <dsp:cNvSpPr/>
      </dsp:nvSpPr>
      <dsp:spPr>
        <a:xfrm>
          <a:off x="2619569" y="2763520"/>
          <a:ext cx="1373454" cy="731520"/>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sub-optimal BP control</a:t>
          </a:r>
        </a:p>
      </dsp:txBody>
      <dsp:txXfrm>
        <a:off x="2642066" y="2786017"/>
        <a:ext cx="1328460" cy="686526"/>
      </dsp:txXfrm>
    </dsp:sp>
    <dsp:sp modelId="{49B7260D-EB45-9C4B-9469-452D18DD4D11}">
      <dsp:nvSpPr>
        <dsp:cNvPr id="0" name=""/>
        <dsp:cNvSpPr/>
      </dsp:nvSpPr>
      <dsp:spPr>
        <a:xfrm>
          <a:off x="4027837" y="2763520"/>
          <a:ext cx="1621364" cy="731520"/>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pseudo-resistance to medications</a:t>
          </a:r>
        </a:p>
      </dsp:txBody>
      <dsp:txXfrm>
        <a:off x="4050334" y="2786017"/>
        <a:ext cx="1576370" cy="686526"/>
      </dsp:txXfrm>
    </dsp:sp>
    <dsp:sp modelId="{D2E8AE55-AD07-D34C-ACF2-59E4B5D8E574}">
      <dsp:nvSpPr>
        <dsp:cNvPr id="0" name=""/>
        <dsp:cNvSpPr/>
      </dsp:nvSpPr>
      <dsp:spPr>
        <a:xfrm>
          <a:off x="5684015" y="2763520"/>
          <a:ext cx="1984388" cy="731520"/>
        </a:xfrm>
        <a:prstGeom prst="roundRect">
          <a:avLst>
            <a:gd name="adj" fmla="val 105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increased emergency hospital admissions, CVD risk, healthcare costs</a:t>
          </a:r>
        </a:p>
      </dsp:txBody>
      <dsp:txXfrm>
        <a:off x="5706512" y="2786017"/>
        <a:ext cx="1939394" cy="6865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335EB-C9BA-4A78-8B54-ED4064703A25}">
      <dsp:nvSpPr>
        <dsp:cNvPr id="0" name=""/>
        <dsp:cNvSpPr/>
      </dsp:nvSpPr>
      <dsp:spPr>
        <a:xfrm>
          <a:off x="5018906" y="2905439"/>
          <a:ext cx="113770" cy="492244"/>
        </a:xfrm>
        <a:custGeom>
          <a:avLst/>
          <a:gdLst/>
          <a:ahLst/>
          <a:cxnLst/>
          <a:rect l="0" t="0" r="0" b="0"/>
          <a:pathLst>
            <a:path>
              <a:moveTo>
                <a:pt x="0" y="0"/>
              </a:moveTo>
              <a:lnTo>
                <a:pt x="0" y="492244"/>
              </a:lnTo>
              <a:lnTo>
                <a:pt x="113770" y="492244"/>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9E0465-AFA8-49D7-9DEE-E819616BBB64}">
      <dsp:nvSpPr>
        <dsp:cNvPr id="0" name=""/>
        <dsp:cNvSpPr/>
      </dsp:nvSpPr>
      <dsp:spPr>
        <a:xfrm>
          <a:off x="4068452" y="1718582"/>
          <a:ext cx="950454" cy="180238"/>
        </a:xfrm>
        <a:custGeom>
          <a:avLst/>
          <a:gdLst/>
          <a:ahLst/>
          <a:cxnLst/>
          <a:rect l="0" t="0" r="0" b="0"/>
          <a:pathLst>
            <a:path>
              <a:moveTo>
                <a:pt x="0" y="0"/>
              </a:moveTo>
              <a:lnTo>
                <a:pt x="0" y="91458"/>
              </a:lnTo>
              <a:lnTo>
                <a:pt x="950454" y="91458"/>
              </a:lnTo>
              <a:lnTo>
                <a:pt x="950454" y="180238"/>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52373F-639B-46C7-A1DE-49E10C7E2222}">
      <dsp:nvSpPr>
        <dsp:cNvPr id="0" name=""/>
        <dsp:cNvSpPr/>
      </dsp:nvSpPr>
      <dsp:spPr>
        <a:xfrm>
          <a:off x="6876323" y="2985408"/>
          <a:ext cx="146472" cy="681000"/>
        </a:xfrm>
        <a:custGeom>
          <a:avLst/>
          <a:gdLst/>
          <a:ahLst/>
          <a:cxnLst/>
          <a:rect l="0" t="0" r="0" b="0"/>
          <a:pathLst>
            <a:path>
              <a:moveTo>
                <a:pt x="146472" y="0"/>
              </a:moveTo>
              <a:lnTo>
                <a:pt x="146472" y="681000"/>
              </a:lnTo>
              <a:lnTo>
                <a:pt x="0" y="68100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184C93-B910-4A84-A36C-93B63FEFAFE4}">
      <dsp:nvSpPr>
        <dsp:cNvPr id="0" name=""/>
        <dsp:cNvSpPr/>
      </dsp:nvSpPr>
      <dsp:spPr>
        <a:xfrm>
          <a:off x="4068452" y="1718582"/>
          <a:ext cx="2954344" cy="262093"/>
        </a:xfrm>
        <a:custGeom>
          <a:avLst/>
          <a:gdLst/>
          <a:ahLst/>
          <a:cxnLst/>
          <a:rect l="0" t="0" r="0" b="0"/>
          <a:pathLst>
            <a:path>
              <a:moveTo>
                <a:pt x="0" y="0"/>
              </a:moveTo>
              <a:lnTo>
                <a:pt x="0" y="173313"/>
              </a:lnTo>
              <a:lnTo>
                <a:pt x="2954344" y="173313"/>
              </a:lnTo>
              <a:lnTo>
                <a:pt x="2954344" y="26209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DEAC4C-4175-4D84-9211-C40439ABDE50}">
      <dsp:nvSpPr>
        <dsp:cNvPr id="0" name=""/>
        <dsp:cNvSpPr/>
      </dsp:nvSpPr>
      <dsp:spPr>
        <a:xfrm>
          <a:off x="2522634" y="3239267"/>
          <a:ext cx="142665" cy="579688"/>
        </a:xfrm>
        <a:custGeom>
          <a:avLst/>
          <a:gdLst/>
          <a:ahLst/>
          <a:cxnLst/>
          <a:rect l="0" t="0" r="0" b="0"/>
          <a:pathLst>
            <a:path>
              <a:moveTo>
                <a:pt x="142665" y="0"/>
              </a:moveTo>
              <a:lnTo>
                <a:pt x="142665" y="579688"/>
              </a:lnTo>
              <a:lnTo>
                <a:pt x="0" y="579688"/>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FF9889-D061-4805-B192-1D939C51A8E5}">
      <dsp:nvSpPr>
        <dsp:cNvPr id="0" name=""/>
        <dsp:cNvSpPr/>
      </dsp:nvSpPr>
      <dsp:spPr>
        <a:xfrm>
          <a:off x="2665299" y="1718582"/>
          <a:ext cx="1403152" cy="187111"/>
        </a:xfrm>
        <a:custGeom>
          <a:avLst/>
          <a:gdLst/>
          <a:ahLst/>
          <a:cxnLst/>
          <a:rect l="0" t="0" r="0" b="0"/>
          <a:pathLst>
            <a:path>
              <a:moveTo>
                <a:pt x="1403152" y="0"/>
              </a:moveTo>
              <a:lnTo>
                <a:pt x="1403152" y="98331"/>
              </a:lnTo>
              <a:lnTo>
                <a:pt x="0" y="98331"/>
              </a:lnTo>
              <a:lnTo>
                <a:pt x="0" y="187111"/>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595CA-3E45-4B8C-AADB-509AA88C8767}">
      <dsp:nvSpPr>
        <dsp:cNvPr id="0" name=""/>
        <dsp:cNvSpPr/>
      </dsp:nvSpPr>
      <dsp:spPr>
        <a:xfrm>
          <a:off x="724827" y="2929208"/>
          <a:ext cx="183276" cy="465476"/>
        </a:xfrm>
        <a:custGeom>
          <a:avLst/>
          <a:gdLst/>
          <a:ahLst/>
          <a:cxnLst/>
          <a:rect l="0" t="0" r="0" b="0"/>
          <a:pathLst>
            <a:path>
              <a:moveTo>
                <a:pt x="0" y="0"/>
              </a:moveTo>
              <a:lnTo>
                <a:pt x="0" y="465476"/>
              </a:lnTo>
              <a:lnTo>
                <a:pt x="183276" y="465476"/>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01ECB3-3403-4620-ACD1-F38ECE148B3C}">
      <dsp:nvSpPr>
        <dsp:cNvPr id="0" name=""/>
        <dsp:cNvSpPr/>
      </dsp:nvSpPr>
      <dsp:spPr>
        <a:xfrm>
          <a:off x="724827" y="1718582"/>
          <a:ext cx="3343624" cy="177560"/>
        </a:xfrm>
        <a:custGeom>
          <a:avLst/>
          <a:gdLst/>
          <a:ahLst/>
          <a:cxnLst/>
          <a:rect l="0" t="0" r="0" b="0"/>
          <a:pathLst>
            <a:path>
              <a:moveTo>
                <a:pt x="3343624" y="0"/>
              </a:moveTo>
              <a:lnTo>
                <a:pt x="3343624" y="88780"/>
              </a:lnTo>
              <a:lnTo>
                <a:pt x="0" y="88780"/>
              </a:lnTo>
              <a:lnTo>
                <a:pt x="0" y="17756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46083B-7C9B-472C-8A7B-645EDDED1C87}">
      <dsp:nvSpPr>
        <dsp:cNvPr id="0" name=""/>
        <dsp:cNvSpPr/>
      </dsp:nvSpPr>
      <dsp:spPr>
        <a:xfrm>
          <a:off x="3330143" y="710099"/>
          <a:ext cx="1476616" cy="100848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4E2EDD-1FA1-4725-B99C-A756B9217F83}">
      <dsp:nvSpPr>
        <dsp:cNvPr id="0" name=""/>
        <dsp:cNvSpPr/>
      </dsp:nvSpPr>
      <dsp:spPr>
        <a:xfrm>
          <a:off x="3330143" y="710099"/>
          <a:ext cx="1476616" cy="100848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584C2D-3E5E-4E4E-A19E-2E1F65D853B0}">
      <dsp:nvSpPr>
        <dsp:cNvPr id="0" name=""/>
        <dsp:cNvSpPr/>
      </dsp:nvSpPr>
      <dsp:spPr>
        <a:xfrm>
          <a:off x="2591835" y="891626"/>
          <a:ext cx="2953232" cy="6454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Severe hypertension * &gt;180/120</a:t>
          </a:r>
        </a:p>
      </dsp:txBody>
      <dsp:txXfrm>
        <a:off x="2591835" y="891626"/>
        <a:ext cx="2953232" cy="645429"/>
      </dsp:txXfrm>
    </dsp:sp>
    <dsp:sp modelId="{BC4BA462-ED40-423C-AF0B-3B813414D06F}">
      <dsp:nvSpPr>
        <dsp:cNvPr id="0" name=""/>
        <dsp:cNvSpPr/>
      </dsp:nvSpPr>
      <dsp:spPr>
        <a:xfrm>
          <a:off x="364731" y="1896142"/>
          <a:ext cx="720192" cy="1033066"/>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DFE818-008C-4DF7-8D0C-7998D64D8143}">
      <dsp:nvSpPr>
        <dsp:cNvPr id="0" name=""/>
        <dsp:cNvSpPr/>
      </dsp:nvSpPr>
      <dsp:spPr>
        <a:xfrm>
          <a:off x="364731" y="1896142"/>
          <a:ext cx="720192" cy="1033066"/>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0A6507-9106-4FA2-9A02-C6EB507846D6}">
      <dsp:nvSpPr>
        <dsp:cNvPr id="0" name=""/>
        <dsp:cNvSpPr/>
      </dsp:nvSpPr>
      <dsp:spPr>
        <a:xfrm>
          <a:off x="4635" y="2082094"/>
          <a:ext cx="1440385" cy="66116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0000"/>
              </a:solidFill>
            </a:rPr>
            <a:t>No symptoms or signs</a:t>
          </a:r>
        </a:p>
      </dsp:txBody>
      <dsp:txXfrm>
        <a:off x="4635" y="2082094"/>
        <a:ext cx="1440385" cy="661162"/>
      </dsp:txXfrm>
    </dsp:sp>
    <dsp:sp modelId="{B871E1D5-ACC2-4A99-9342-195D676FC7A6}">
      <dsp:nvSpPr>
        <dsp:cNvPr id="0" name=""/>
        <dsp:cNvSpPr/>
      </dsp:nvSpPr>
      <dsp:spPr>
        <a:xfrm>
          <a:off x="857373" y="3318588"/>
          <a:ext cx="422762" cy="42276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6638CF-A66F-47AF-97F6-1737F95D48BF}">
      <dsp:nvSpPr>
        <dsp:cNvPr id="0" name=""/>
        <dsp:cNvSpPr/>
      </dsp:nvSpPr>
      <dsp:spPr>
        <a:xfrm>
          <a:off x="857373" y="3318588"/>
          <a:ext cx="422762" cy="42276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0C02F5-C106-4FEF-9900-3E9755192C55}">
      <dsp:nvSpPr>
        <dsp:cNvPr id="0" name=""/>
        <dsp:cNvSpPr/>
      </dsp:nvSpPr>
      <dsp:spPr>
        <a:xfrm>
          <a:off x="645991" y="3394685"/>
          <a:ext cx="845524" cy="2705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rgbClr val="FF0000"/>
              </a:solidFill>
            </a:rPr>
            <a:t>Assess TOD</a:t>
          </a:r>
        </a:p>
      </dsp:txBody>
      <dsp:txXfrm>
        <a:off x="645991" y="3394685"/>
        <a:ext cx="845524" cy="270567"/>
      </dsp:txXfrm>
    </dsp:sp>
    <dsp:sp modelId="{42CFD4B3-88F4-494C-B9B0-77FDABA3011C}">
      <dsp:nvSpPr>
        <dsp:cNvPr id="0" name=""/>
        <dsp:cNvSpPr/>
      </dsp:nvSpPr>
      <dsp:spPr>
        <a:xfrm>
          <a:off x="2238225" y="1905693"/>
          <a:ext cx="854149" cy="1333574"/>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A1480D-2FA6-4D4C-8E10-C2AE25A3386D}">
      <dsp:nvSpPr>
        <dsp:cNvPr id="0" name=""/>
        <dsp:cNvSpPr/>
      </dsp:nvSpPr>
      <dsp:spPr>
        <a:xfrm>
          <a:off x="2238225" y="1905693"/>
          <a:ext cx="854149" cy="1333574"/>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C5F758-B1F4-440C-83F7-500C8857EAA1}">
      <dsp:nvSpPr>
        <dsp:cNvPr id="0" name=""/>
        <dsp:cNvSpPr/>
      </dsp:nvSpPr>
      <dsp:spPr>
        <a:xfrm>
          <a:off x="1811150" y="2145736"/>
          <a:ext cx="1708298" cy="8534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rgbClr val="00B050"/>
              </a:solidFill>
            </a:rPr>
            <a:t>Retinal </a:t>
          </a:r>
          <a:r>
            <a:rPr lang="en-US" sz="1600" b="0" kern="1200" dirty="0" err="1">
              <a:solidFill>
                <a:srgbClr val="00B050"/>
              </a:solidFill>
            </a:rPr>
            <a:t>haemorrhage</a:t>
          </a:r>
          <a:r>
            <a:rPr lang="en-US" sz="1600" b="0" kern="1200" dirty="0">
              <a:solidFill>
                <a:srgbClr val="00B050"/>
              </a:solidFill>
            </a:rPr>
            <a:t> or papilloedema</a:t>
          </a:r>
        </a:p>
        <a:p>
          <a:pPr marL="0" lvl="0" indent="0" algn="ctr" defTabSz="711200">
            <a:lnSpc>
              <a:spcPct val="90000"/>
            </a:lnSpc>
            <a:spcBef>
              <a:spcPct val="0"/>
            </a:spcBef>
            <a:spcAft>
              <a:spcPct val="35000"/>
            </a:spcAft>
            <a:buNone/>
          </a:pPr>
          <a:r>
            <a:rPr lang="en-US" sz="1200" kern="1200" dirty="0">
              <a:solidFill>
                <a:srgbClr val="00B050"/>
              </a:solidFill>
            </a:rPr>
            <a:t>(Accelerated or malignant  hypertension)</a:t>
          </a:r>
        </a:p>
      </dsp:txBody>
      <dsp:txXfrm>
        <a:off x="1811150" y="2145736"/>
        <a:ext cx="1708298" cy="853487"/>
      </dsp:txXfrm>
    </dsp:sp>
    <dsp:sp modelId="{D9B2CBC8-302F-49AD-9453-618657D4C4CC}">
      <dsp:nvSpPr>
        <dsp:cNvPr id="0" name=""/>
        <dsp:cNvSpPr/>
      </dsp:nvSpPr>
      <dsp:spPr>
        <a:xfrm>
          <a:off x="1955766" y="3619459"/>
          <a:ext cx="644167" cy="631915"/>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BBB7B2-18E9-4FE0-8FB1-90C5D9A7E6E7}">
      <dsp:nvSpPr>
        <dsp:cNvPr id="0" name=""/>
        <dsp:cNvSpPr/>
      </dsp:nvSpPr>
      <dsp:spPr>
        <a:xfrm>
          <a:off x="1955766" y="3619459"/>
          <a:ext cx="644167" cy="631915"/>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5D61E-6438-4BB1-8727-9000DF6553B3}">
      <dsp:nvSpPr>
        <dsp:cNvPr id="0" name=""/>
        <dsp:cNvSpPr/>
      </dsp:nvSpPr>
      <dsp:spPr>
        <a:xfrm>
          <a:off x="1633683" y="3733203"/>
          <a:ext cx="1288334" cy="4044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rgbClr val="00B050"/>
            </a:solidFill>
          </a:endParaRPr>
        </a:p>
      </dsp:txBody>
      <dsp:txXfrm>
        <a:off x="1633683" y="3733203"/>
        <a:ext cx="1288334" cy="404426"/>
      </dsp:txXfrm>
    </dsp:sp>
    <dsp:sp modelId="{A6474AC2-62D2-441A-A26C-45182CEF35FD}">
      <dsp:nvSpPr>
        <dsp:cNvPr id="0" name=""/>
        <dsp:cNvSpPr/>
      </dsp:nvSpPr>
      <dsp:spPr>
        <a:xfrm>
          <a:off x="6551369" y="1980675"/>
          <a:ext cx="942853" cy="100473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A12452-AFFE-4363-A356-E2EF7B90C9E0}">
      <dsp:nvSpPr>
        <dsp:cNvPr id="0" name=""/>
        <dsp:cNvSpPr/>
      </dsp:nvSpPr>
      <dsp:spPr>
        <a:xfrm>
          <a:off x="6551369" y="1980675"/>
          <a:ext cx="942853" cy="100473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B93DCE-A1E2-4562-BA99-20C117AC41E7}">
      <dsp:nvSpPr>
        <dsp:cNvPr id="0" name=""/>
        <dsp:cNvSpPr/>
      </dsp:nvSpPr>
      <dsp:spPr>
        <a:xfrm>
          <a:off x="6079943" y="2161527"/>
          <a:ext cx="1885706" cy="64302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rgbClr val="00B050"/>
              </a:solidFill>
            </a:rPr>
            <a:t>Life-threatening symptoms</a:t>
          </a:r>
        </a:p>
        <a:p>
          <a:pPr marL="0" lvl="0" indent="0" algn="ctr" defTabSz="711200">
            <a:lnSpc>
              <a:spcPct val="90000"/>
            </a:lnSpc>
            <a:spcBef>
              <a:spcPct val="0"/>
            </a:spcBef>
            <a:spcAft>
              <a:spcPct val="35000"/>
            </a:spcAft>
            <a:buNone/>
          </a:pPr>
          <a:r>
            <a:rPr lang="en-US" sz="1300" kern="1200" dirty="0">
              <a:solidFill>
                <a:srgbClr val="00B050"/>
              </a:solidFill>
            </a:rPr>
            <a:t>(confusion, chest pain, HF, AKI)</a:t>
          </a:r>
        </a:p>
      </dsp:txBody>
      <dsp:txXfrm>
        <a:off x="6079943" y="2161527"/>
        <a:ext cx="1885706" cy="643029"/>
      </dsp:txXfrm>
    </dsp:sp>
    <dsp:sp modelId="{DE9FC504-99A4-46A4-9425-D90DFC7A6F83}">
      <dsp:nvSpPr>
        <dsp:cNvPr id="0" name=""/>
        <dsp:cNvSpPr/>
      </dsp:nvSpPr>
      <dsp:spPr>
        <a:xfrm>
          <a:off x="6239667" y="3417270"/>
          <a:ext cx="723473" cy="716053"/>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FCB8F-23CC-463C-885D-6ABAA5968B72}">
      <dsp:nvSpPr>
        <dsp:cNvPr id="0" name=""/>
        <dsp:cNvSpPr/>
      </dsp:nvSpPr>
      <dsp:spPr>
        <a:xfrm>
          <a:off x="6239667" y="3417270"/>
          <a:ext cx="723473" cy="716053"/>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B78E50-53D2-402F-B022-9674A563F5A2}">
      <dsp:nvSpPr>
        <dsp:cNvPr id="0" name=""/>
        <dsp:cNvSpPr/>
      </dsp:nvSpPr>
      <dsp:spPr>
        <a:xfrm>
          <a:off x="5877930" y="3546160"/>
          <a:ext cx="1446946" cy="45827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rgbClr val="00B050"/>
            </a:solidFill>
          </a:endParaRPr>
        </a:p>
      </dsp:txBody>
      <dsp:txXfrm>
        <a:off x="5877930" y="3546160"/>
        <a:ext cx="1446946" cy="458274"/>
      </dsp:txXfrm>
    </dsp:sp>
    <dsp:sp modelId="{1FBB80C2-6531-45B9-9FB7-0CB474565667}">
      <dsp:nvSpPr>
        <dsp:cNvPr id="0" name=""/>
        <dsp:cNvSpPr/>
      </dsp:nvSpPr>
      <dsp:spPr>
        <a:xfrm>
          <a:off x="4583459" y="1898820"/>
          <a:ext cx="870894" cy="1006618"/>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6CA9CC-CC0D-4640-9651-EC1CB0F8BEB9}">
      <dsp:nvSpPr>
        <dsp:cNvPr id="0" name=""/>
        <dsp:cNvSpPr/>
      </dsp:nvSpPr>
      <dsp:spPr>
        <a:xfrm>
          <a:off x="4583459" y="1898820"/>
          <a:ext cx="870894" cy="1006618"/>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A9B4DC-9937-41E1-B725-0189427CCB9D}">
      <dsp:nvSpPr>
        <dsp:cNvPr id="0" name=""/>
        <dsp:cNvSpPr/>
      </dsp:nvSpPr>
      <dsp:spPr>
        <a:xfrm>
          <a:off x="4148012" y="2080012"/>
          <a:ext cx="1741789" cy="64423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rgbClr val="00B050"/>
              </a:solidFill>
            </a:rPr>
            <a:t>Suspected </a:t>
          </a:r>
          <a:r>
            <a:rPr lang="en-US" sz="1600" b="0" kern="1200" dirty="0" err="1">
              <a:solidFill>
                <a:srgbClr val="00B050"/>
              </a:solidFill>
            </a:rPr>
            <a:t>phaeo</a:t>
          </a:r>
          <a:endParaRPr lang="en-US" sz="1600" b="0" kern="1200" dirty="0">
            <a:solidFill>
              <a:srgbClr val="00B050"/>
            </a:solidFill>
          </a:endParaRPr>
        </a:p>
        <a:p>
          <a:pPr marL="0" lvl="0" indent="0" algn="ctr" defTabSz="711200">
            <a:lnSpc>
              <a:spcPct val="90000"/>
            </a:lnSpc>
            <a:spcBef>
              <a:spcPct val="0"/>
            </a:spcBef>
            <a:spcAft>
              <a:spcPct val="35000"/>
            </a:spcAft>
            <a:buNone/>
          </a:pPr>
          <a:r>
            <a:rPr lang="en-US" sz="1200" kern="1200" dirty="0">
              <a:solidFill>
                <a:srgbClr val="00B050"/>
              </a:solidFill>
            </a:rPr>
            <a:t>(headache, palpitations, pallor, sweating </a:t>
          </a:r>
          <a:r>
            <a:rPr lang="en-US" sz="1200" kern="1200" dirty="0" err="1">
              <a:solidFill>
                <a:srgbClr val="00B050"/>
              </a:solidFill>
            </a:rPr>
            <a:t>etc</a:t>
          </a:r>
          <a:r>
            <a:rPr lang="en-US" sz="1200" kern="1200" dirty="0">
              <a:solidFill>
                <a:srgbClr val="00B050"/>
              </a:solidFill>
            </a:rPr>
            <a:t>)</a:t>
          </a:r>
        </a:p>
      </dsp:txBody>
      <dsp:txXfrm>
        <a:off x="4148012" y="2080012"/>
        <a:ext cx="1741789" cy="644235"/>
      </dsp:txXfrm>
    </dsp:sp>
    <dsp:sp modelId="{39943010-2384-4AFB-86CC-004BFE1233E3}">
      <dsp:nvSpPr>
        <dsp:cNvPr id="0" name=""/>
        <dsp:cNvSpPr/>
      </dsp:nvSpPr>
      <dsp:spPr>
        <a:xfrm>
          <a:off x="5050550" y="3202731"/>
          <a:ext cx="684393" cy="624212"/>
        </a:xfrm>
        <a:prstGeom prst="arc">
          <a:avLst>
            <a:gd name="adj1" fmla="val 13200000"/>
            <a:gd name="adj2" fmla="val 192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11534D-EA14-4AE9-A866-28143CD6758E}">
      <dsp:nvSpPr>
        <dsp:cNvPr id="0" name=""/>
        <dsp:cNvSpPr/>
      </dsp:nvSpPr>
      <dsp:spPr>
        <a:xfrm>
          <a:off x="5050550" y="3202731"/>
          <a:ext cx="684393" cy="624212"/>
        </a:xfrm>
        <a:prstGeom prst="arc">
          <a:avLst>
            <a:gd name="adj1" fmla="val 2400000"/>
            <a:gd name="adj2" fmla="val 8400000"/>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154C8-C1AF-4995-BE6C-9FBDBB9AB75C}">
      <dsp:nvSpPr>
        <dsp:cNvPr id="0" name=""/>
        <dsp:cNvSpPr/>
      </dsp:nvSpPr>
      <dsp:spPr>
        <a:xfrm>
          <a:off x="4708354" y="3315089"/>
          <a:ext cx="1368786" cy="39949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rgbClr val="00B050"/>
            </a:solidFill>
          </a:endParaRPr>
        </a:p>
      </dsp:txBody>
      <dsp:txXfrm>
        <a:off x="4708354" y="3315089"/>
        <a:ext cx="1368786" cy="39949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0.05064</cdr:x>
      <cdr:y>0.51677</cdr:y>
    </cdr:from>
    <cdr:to>
      <cdr:x>0.98714</cdr:x>
      <cdr:y>0.51677</cdr:y>
    </cdr:to>
    <cdr:sp macro="" textlink="">
      <cdr:nvSpPr>
        <cdr:cNvPr id="1025" name="Straight Connector 2"/>
        <cdr:cNvSpPr>
          <a:spLocks xmlns:a="http://schemas.openxmlformats.org/drawingml/2006/main" noChangeShapeType="1"/>
        </cdr:cNvSpPr>
      </cdr:nvSpPr>
      <cdr:spPr bwMode="auto">
        <a:xfrm xmlns:a="http://schemas.openxmlformats.org/drawingml/2006/main">
          <a:off x="406450" y="2233860"/>
          <a:ext cx="7516723" cy="0"/>
        </a:xfrm>
        <a:prstGeom xmlns:a="http://schemas.openxmlformats.org/drawingml/2006/main" prst="line">
          <a:avLst/>
        </a:prstGeom>
        <a:noFill xmlns:a="http://schemas.openxmlformats.org/drawingml/2006/main"/>
        <a:ln xmlns:a="http://schemas.openxmlformats.org/drawingml/2006/main" w="25400">
          <a:solidFill>
            <a:srgbClr val="C0504D"/>
          </a:solidFill>
          <a:round/>
          <a:headEnd/>
          <a:tailEnd/>
        </a:ln>
        <a:effectLst xmlns:a="http://schemas.openxmlformats.org/drawingml/2006/main">
          <a:outerShdw blurRad="63500" dist="20000" dir="5400000" rotWithShape="0">
            <a:srgbClr val="000000">
              <a:alpha val="37999"/>
            </a:srgbClr>
          </a:outerShdw>
        </a:effectLst>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0.05064</cdr:x>
      <cdr:y>0.78329</cdr:y>
    </cdr:from>
    <cdr:to>
      <cdr:x>0.98689</cdr:x>
      <cdr:y>0.79054</cdr:y>
    </cdr:to>
    <cdr:sp macro="" textlink="">
      <cdr:nvSpPr>
        <cdr:cNvPr id="1026" name="Straight Connector 4"/>
        <cdr:cNvSpPr>
          <a:spLocks xmlns:a="http://schemas.openxmlformats.org/drawingml/2006/main" noChangeShapeType="1"/>
        </cdr:cNvSpPr>
      </cdr:nvSpPr>
      <cdr:spPr bwMode="auto">
        <a:xfrm xmlns:a="http://schemas.openxmlformats.org/drawingml/2006/main">
          <a:off x="406450" y="3385988"/>
          <a:ext cx="7514717" cy="31340"/>
        </a:xfrm>
        <a:prstGeom xmlns:a="http://schemas.openxmlformats.org/drawingml/2006/main" prst="line">
          <a:avLst/>
        </a:prstGeom>
        <a:noFill xmlns:a="http://schemas.openxmlformats.org/drawingml/2006/main"/>
        <a:ln xmlns:a="http://schemas.openxmlformats.org/drawingml/2006/main" w="25400">
          <a:solidFill>
            <a:srgbClr val="C0504D"/>
          </a:solidFill>
          <a:round/>
          <a:headEnd/>
          <a:tailEnd/>
        </a:ln>
        <a:effectLst xmlns:a="http://schemas.openxmlformats.org/drawingml/2006/main">
          <a:outerShdw blurRad="63500" dist="20000" dir="5400000" rotWithShape="0">
            <a:srgbClr val="000000">
              <a:alpha val="37999"/>
            </a:srgbClr>
          </a:outerShdw>
        </a:effectLst>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0.05846</cdr:x>
      <cdr:y>0.68522</cdr:y>
    </cdr:from>
    <cdr:to>
      <cdr:x>0.14393</cdr:x>
      <cdr:y>0.79157</cdr:y>
    </cdr:to>
    <cdr:sp macro="" textlink="">
      <cdr:nvSpPr>
        <cdr:cNvPr id="4" name="TextBox 3"/>
        <cdr:cNvSpPr txBox="1"/>
      </cdr:nvSpPr>
      <cdr:spPr>
        <a:xfrm xmlns:a="http://schemas.openxmlformats.org/drawingml/2006/main">
          <a:off x="487820" y="2221544"/>
          <a:ext cx="713156" cy="3447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000" b="1" dirty="0">
              <a:latin typeface="Calibri" pitchFamily="34" charset="0"/>
            </a:rPr>
            <a:t>A&amp;E</a:t>
          </a:r>
        </a:p>
        <a:p xmlns:a="http://schemas.openxmlformats.org/drawingml/2006/main">
          <a:r>
            <a:rPr lang="en-GB" sz="1000" dirty="0">
              <a:latin typeface="Calibri" pitchFamily="34" charset="0"/>
            </a:rPr>
            <a:t>headache</a:t>
          </a:r>
        </a:p>
      </cdr:txBody>
    </cdr:sp>
  </cdr:relSizeAnchor>
  <cdr:relSizeAnchor xmlns:cdr="http://schemas.openxmlformats.org/drawingml/2006/chartDrawing">
    <cdr:from>
      <cdr:x>0.30852</cdr:x>
      <cdr:y>0.81139</cdr:y>
    </cdr:from>
    <cdr:to>
      <cdr:x>0.44091</cdr:x>
      <cdr:y>0.86021</cdr:y>
    </cdr:to>
    <cdr:sp macro="" textlink="">
      <cdr:nvSpPr>
        <cdr:cNvPr id="5" name="TextBox 4"/>
        <cdr:cNvSpPr txBox="1"/>
      </cdr:nvSpPr>
      <cdr:spPr>
        <a:xfrm xmlns:a="http://schemas.openxmlformats.org/drawingml/2006/main">
          <a:off x="2574286" y="2630569"/>
          <a:ext cx="1104652" cy="1582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000" dirty="0">
              <a:latin typeface="Calibri" pitchFamily="34" charset="0"/>
            </a:rPr>
            <a:t>REF BP Clinic</a:t>
          </a:r>
        </a:p>
      </cdr:txBody>
    </cdr:sp>
  </cdr:relSizeAnchor>
  <cdr:relSizeAnchor xmlns:cdr="http://schemas.openxmlformats.org/drawingml/2006/chartDrawing">
    <cdr:from>
      <cdr:x>0.7842</cdr:x>
      <cdr:y>0.82625</cdr:y>
    </cdr:from>
    <cdr:to>
      <cdr:x>0.89001</cdr:x>
      <cdr:y>0.87479</cdr:y>
    </cdr:to>
    <cdr:sp macro="" textlink="">
      <cdr:nvSpPr>
        <cdr:cNvPr id="6" name="TextBox 1"/>
        <cdr:cNvSpPr txBox="1"/>
      </cdr:nvSpPr>
      <cdr:spPr>
        <a:xfrm xmlns:a="http://schemas.openxmlformats.org/drawingml/2006/main">
          <a:off x="6543340" y="2678767"/>
          <a:ext cx="882871" cy="1573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latin typeface="Calibri" pitchFamily="34" charset="0"/>
            </a:rPr>
            <a:t>Admission</a:t>
          </a:r>
        </a:p>
      </cdr:txBody>
    </cdr:sp>
  </cdr:relSizeAnchor>
  <cdr:relSizeAnchor xmlns:cdr="http://schemas.openxmlformats.org/drawingml/2006/chartDrawing">
    <cdr:from>
      <cdr:x>0.11866</cdr:x>
      <cdr:y>0.62012</cdr:y>
    </cdr:from>
    <cdr:to>
      <cdr:x>0.20438</cdr:x>
      <cdr:y>0.72647</cdr:y>
    </cdr:to>
    <cdr:sp macro="" textlink="">
      <cdr:nvSpPr>
        <cdr:cNvPr id="7" name="TextBox 1"/>
        <cdr:cNvSpPr txBox="1"/>
      </cdr:nvSpPr>
      <cdr:spPr>
        <a:xfrm xmlns:a="http://schemas.openxmlformats.org/drawingml/2006/main">
          <a:off x="920274" y="2666579"/>
          <a:ext cx="690032" cy="4597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latin typeface="Calibri" pitchFamily="34" charset="0"/>
            </a:rPr>
            <a:t>A&amp;E</a:t>
          </a:r>
        </a:p>
        <a:p xmlns:a="http://schemas.openxmlformats.org/drawingml/2006/main">
          <a:r>
            <a:rPr lang="en-GB" sz="1000" dirty="0">
              <a:latin typeface="Calibri" pitchFamily="34" charset="0"/>
            </a:rPr>
            <a:t>chest pain</a:t>
          </a:r>
        </a:p>
      </cdr:txBody>
    </cdr:sp>
  </cdr:relSizeAnchor>
  <cdr:relSizeAnchor xmlns:cdr="http://schemas.openxmlformats.org/drawingml/2006/chartDrawing">
    <cdr:from>
      <cdr:x>0.19336</cdr:x>
      <cdr:y>0.5699</cdr:y>
    </cdr:from>
    <cdr:to>
      <cdr:x>0.27833</cdr:x>
      <cdr:y>0.67649</cdr:y>
    </cdr:to>
    <cdr:sp macro="" textlink="">
      <cdr:nvSpPr>
        <cdr:cNvPr id="13" name="TextBox 1"/>
        <cdr:cNvSpPr txBox="1"/>
      </cdr:nvSpPr>
      <cdr:spPr>
        <a:xfrm xmlns:a="http://schemas.openxmlformats.org/drawingml/2006/main">
          <a:off x="1521916" y="2450555"/>
          <a:ext cx="690032" cy="45971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000" b="1" dirty="0">
              <a:latin typeface="Calibri" pitchFamily="34" charset="0"/>
            </a:rPr>
            <a:t>A&amp;E</a:t>
          </a:r>
        </a:p>
        <a:p xmlns:a="http://schemas.openxmlformats.org/drawingml/2006/main">
          <a:r>
            <a:rPr lang="en-GB" sz="1000" dirty="0">
              <a:latin typeface="Calibri" pitchFamily="34" charset="0"/>
            </a:rPr>
            <a:t>chest pain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2946443" cy="496254"/>
          </a:xfrm>
          <a:prstGeom prst="rect">
            <a:avLst/>
          </a:prstGeom>
        </p:spPr>
        <p:txBody>
          <a:bodyPr vert="horz" lIns="90563" tIns="45282" rIns="90563" bIns="45282" rtlCol="0"/>
          <a:lstStyle>
            <a:lvl1pPr algn="l">
              <a:defRPr sz="1200"/>
            </a:lvl1pPr>
          </a:lstStyle>
          <a:p>
            <a:endParaRPr lang="en-GB"/>
          </a:p>
        </p:txBody>
      </p:sp>
      <p:sp>
        <p:nvSpPr>
          <p:cNvPr id="3" name="Date Placeholder 2"/>
          <p:cNvSpPr>
            <a:spLocks noGrp="1"/>
          </p:cNvSpPr>
          <p:nvPr>
            <p:ph type="dt" sz="quarter" idx="1"/>
          </p:nvPr>
        </p:nvSpPr>
        <p:spPr>
          <a:xfrm>
            <a:off x="3849664" y="2"/>
            <a:ext cx="2946443" cy="496254"/>
          </a:xfrm>
          <a:prstGeom prst="rect">
            <a:avLst/>
          </a:prstGeom>
        </p:spPr>
        <p:txBody>
          <a:bodyPr vert="horz" lIns="90563" tIns="45282" rIns="90563" bIns="45282" rtlCol="0"/>
          <a:lstStyle>
            <a:lvl1pPr algn="r">
              <a:defRPr sz="1200"/>
            </a:lvl1pPr>
          </a:lstStyle>
          <a:p>
            <a:fld id="{5775FB4D-F3A6-4149-87D9-5D7EB2CC2ECA}" type="datetimeFigureOut">
              <a:rPr lang="en-GB" smtClean="0"/>
              <a:t>25/11/2025</a:t>
            </a:fld>
            <a:endParaRPr lang="en-GB"/>
          </a:p>
        </p:txBody>
      </p:sp>
      <p:sp>
        <p:nvSpPr>
          <p:cNvPr id="4" name="Footer Placeholder 3"/>
          <p:cNvSpPr>
            <a:spLocks noGrp="1"/>
          </p:cNvSpPr>
          <p:nvPr>
            <p:ph type="ftr" sz="quarter" idx="2"/>
          </p:nvPr>
        </p:nvSpPr>
        <p:spPr>
          <a:xfrm>
            <a:off x="3" y="9428810"/>
            <a:ext cx="2946443" cy="496253"/>
          </a:xfrm>
          <a:prstGeom prst="rect">
            <a:avLst/>
          </a:prstGeom>
        </p:spPr>
        <p:txBody>
          <a:bodyPr vert="horz" lIns="90563" tIns="45282" rIns="90563" bIns="45282" rtlCol="0" anchor="b"/>
          <a:lstStyle>
            <a:lvl1pPr algn="l">
              <a:defRPr sz="1200"/>
            </a:lvl1pPr>
          </a:lstStyle>
          <a:p>
            <a:endParaRPr lang="en-GB"/>
          </a:p>
        </p:txBody>
      </p:sp>
      <p:sp>
        <p:nvSpPr>
          <p:cNvPr id="5" name="Slide Number Placeholder 4"/>
          <p:cNvSpPr>
            <a:spLocks noGrp="1"/>
          </p:cNvSpPr>
          <p:nvPr>
            <p:ph type="sldNum" sz="quarter" idx="3"/>
          </p:nvPr>
        </p:nvSpPr>
        <p:spPr>
          <a:xfrm>
            <a:off x="3849664" y="9428810"/>
            <a:ext cx="2946443" cy="496253"/>
          </a:xfrm>
          <a:prstGeom prst="rect">
            <a:avLst/>
          </a:prstGeom>
        </p:spPr>
        <p:txBody>
          <a:bodyPr vert="horz" lIns="90563" tIns="45282" rIns="90563" bIns="45282" rtlCol="0" anchor="b"/>
          <a:lstStyle>
            <a:lvl1pPr algn="r">
              <a:defRPr sz="1200"/>
            </a:lvl1pPr>
          </a:lstStyle>
          <a:p>
            <a:fld id="{AB789472-897A-4F72-8CD9-BB4C5F48E0F5}" type="slidenum">
              <a:rPr lang="en-GB" smtClean="0"/>
              <a:t>‹#›</a:t>
            </a:fld>
            <a:endParaRPr lang="en-GB"/>
          </a:p>
        </p:txBody>
      </p:sp>
    </p:spTree>
    <p:extLst>
      <p:ext uri="{BB962C8B-B14F-4D97-AF65-F5344CB8AC3E}">
        <p14:creationId xmlns:p14="http://schemas.microsoft.com/office/powerpoint/2010/main" val="235269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5553" tIns="47777" rIns="95553" bIns="47777" rtlCol="0"/>
          <a:lstStyle>
            <a:lvl1pPr algn="l">
              <a:defRPr sz="1300"/>
            </a:lvl1pPr>
          </a:lstStyle>
          <a:p>
            <a:endParaRPr lang="en-US"/>
          </a:p>
        </p:txBody>
      </p:sp>
      <p:sp>
        <p:nvSpPr>
          <p:cNvPr id="3" name="Date Placeholder 2"/>
          <p:cNvSpPr>
            <a:spLocks noGrp="1"/>
          </p:cNvSpPr>
          <p:nvPr>
            <p:ph type="dt" idx="1"/>
          </p:nvPr>
        </p:nvSpPr>
        <p:spPr>
          <a:xfrm>
            <a:off x="3850445" y="0"/>
            <a:ext cx="2945659" cy="496332"/>
          </a:xfrm>
          <a:prstGeom prst="rect">
            <a:avLst/>
          </a:prstGeom>
        </p:spPr>
        <p:txBody>
          <a:bodyPr vert="horz" lIns="95553" tIns="47777" rIns="95553" bIns="47777" rtlCol="0"/>
          <a:lstStyle>
            <a:lvl1pPr algn="r">
              <a:defRPr sz="1300"/>
            </a:lvl1pPr>
          </a:lstStyle>
          <a:p>
            <a:fld id="{2528358F-16C2-6147-98BD-96DD2515F139}" type="datetimeFigureOut">
              <a:rPr lang="en-US" smtClean="0"/>
              <a:t>11/25/2025</a:t>
            </a:fld>
            <a:endParaRPr lang="en-US"/>
          </a:p>
        </p:txBody>
      </p:sp>
      <p:sp>
        <p:nvSpPr>
          <p:cNvPr id="4" name="Slide Image Placeholder 3"/>
          <p:cNvSpPr>
            <a:spLocks noGrp="1" noRot="1" noChangeAspect="1"/>
          </p:cNvSpPr>
          <p:nvPr>
            <p:ph type="sldImg" idx="2"/>
          </p:nvPr>
        </p:nvSpPr>
        <p:spPr>
          <a:xfrm>
            <a:off x="919163" y="744538"/>
            <a:ext cx="4960937" cy="3721100"/>
          </a:xfrm>
          <a:prstGeom prst="rect">
            <a:avLst/>
          </a:prstGeom>
          <a:noFill/>
          <a:ln w="12700">
            <a:solidFill>
              <a:prstClr val="black"/>
            </a:solidFill>
          </a:ln>
        </p:spPr>
        <p:txBody>
          <a:bodyPr vert="horz" lIns="95553" tIns="47777" rIns="95553" bIns="47777" rtlCol="0" anchor="ctr"/>
          <a:lstStyle/>
          <a:p>
            <a:endParaRPr lang="en-US"/>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5553" tIns="47777" rIns="95553" bIns="4777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9428584"/>
            <a:ext cx="2945659" cy="496332"/>
          </a:xfrm>
          <a:prstGeom prst="rect">
            <a:avLst/>
          </a:prstGeom>
        </p:spPr>
        <p:txBody>
          <a:bodyPr vert="horz" lIns="95553" tIns="47777" rIns="95553" bIns="47777" rtlCol="0" anchor="b"/>
          <a:lstStyle>
            <a:lvl1pPr algn="l">
              <a:defRPr sz="1300"/>
            </a:lvl1pPr>
          </a:lstStyle>
          <a:p>
            <a:endParaRPr lang="en-US"/>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5553" tIns="47777" rIns="95553" bIns="47777" rtlCol="0" anchor="b"/>
          <a:lstStyle>
            <a:lvl1pPr algn="r">
              <a:defRPr sz="1300"/>
            </a:lvl1pPr>
          </a:lstStyle>
          <a:p>
            <a:fld id="{6E4B9EEA-D412-C940-961D-7D82C1A174AB}" type="slidenum">
              <a:rPr lang="en-US" smtClean="0"/>
              <a:t>‹#›</a:t>
            </a:fld>
            <a:endParaRPr lang="en-US"/>
          </a:p>
        </p:txBody>
      </p:sp>
    </p:spTree>
    <p:extLst>
      <p:ext uri="{BB962C8B-B14F-4D97-AF65-F5344CB8AC3E}">
        <p14:creationId xmlns:p14="http://schemas.microsoft.com/office/powerpoint/2010/main" val="13372800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nf.nice.org.uk/treatment-summary/acute-porphyrias.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4B9EEA-D412-C940-961D-7D82C1A174AB}" type="slidenum">
              <a:rPr lang="en-US" smtClean="0"/>
              <a:t>1</a:t>
            </a:fld>
            <a:endParaRPr lang="en-US"/>
          </a:p>
        </p:txBody>
      </p:sp>
    </p:spTree>
    <p:extLst>
      <p:ext uri="{BB962C8B-B14F-4D97-AF65-F5344CB8AC3E}">
        <p14:creationId xmlns:p14="http://schemas.microsoft.com/office/powerpoint/2010/main" val="86661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a:solidFill>
                  <a:schemeClr val="tx1"/>
                </a:solidFill>
                <a:latin typeface="Arial" charset="0"/>
                <a:ea typeface="MS PGothic" charset="0"/>
                <a:cs typeface="MS PGothic" charset="0"/>
              </a:defRPr>
            </a:lvl1pPr>
            <a:lvl2pPr marL="742950" indent="-285750" defTabSz="915988" eaLnBrk="0" hangingPunct="0">
              <a:defRPr sz="2400">
                <a:solidFill>
                  <a:schemeClr val="tx1"/>
                </a:solidFill>
                <a:latin typeface="Arial" charset="0"/>
                <a:ea typeface="MS PGothic" charset="0"/>
                <a:cs typeface="MS PGothic" charset="0"/>
              </a:defRPr>
            </a:lvl2pPr>
            <a:lvl3pPr marL="1143000" indent="-228600" defTabSz="915988" eaLnBrk="0" hangingPunct="0">
              <a:defRPr sz="2400">
                <a:solidFill>
                  <a:schemeClr val="tx1"/>
                </a:solidFill>
                <a:latin typeface="Arial" charset="0"/>
                <a:ea typeface="MS PGothic" charset="0"/>
                <a:cs typeface="MS PGothic" charset="0"/>
              </a:defRPr>
            </a:lvl3pPr>
            <a:lvl4pPr marL="1600200" indent="-228600" defTabSz="915988" eaLnBrk="0" hangingPunct="0">
              <a:defRPr sz="2400">
                <a:solidFill>
                  <a:schemeClr val="tx1"/>
                </a:solidFill>
                <a:latin typeface="Arial" charset="0"/>
                <a:ea typeface="MS PGothic" charset="0"/>
                <a:cs typeface="MS PGothic" charset="0"/>
              </a:defRPr>
            </a:lvl4pPr>
            <a:lvl5pPr marL="2057400" indent="-228600" defTabSz="915988" eaLnBrk="0" hangingPunct="0">
              <a:defRPr sz="2400">
                <a:solidFill>
                  <a:schemeClr val="tx1"/>
                </a:solidFill>
                <a:latin typeface="Arial" charset="0"/>
                <a:ea typeface="MS PGothic" charset="0"/>
                <a:cs typeface="MS PGothic" charset="0"/>
              </a:defRPr>
            </a:lvl5pPr>
            <a:lvl6pPr marL="2514600" indent="-228600" defTabSz="915988"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5988"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5988"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5988"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55D4D539-600F-7D47-B1AC-430DA0110F1E}" type="slidenum">
              <a:rPr lang="en-GB" sz="1200"/>
              <a:pPr eaLnBrk="1" hangingPunct="1"/>
              <a:t>24</a:t>
            </a:fld>
            <a:endParaRPr lang="en-GB" sz="1200"/>
          </a:p>
        </p:txBody>
      </p:sp>
      <p:sp>
        <p:nvSpPr>
          <p:cNvPr id="60418" name="Rectangle 2"/>
          <p:cNvSpPr>
            <a:spLocks noGrp="1" noRot="1" noChangeAspect="1" noChangeArrowheads="1" noTextEdit="1"/>
          </p:cNvSpPr>
          <p:nvPr>
            <p:ph type="sldImg"/>
          </p:nvPr>
        </p:nvSpPr>
        <p:spPr>
          <a:xfrm>
            <a:off x="919163" y="744538"/>
            <a:ext cx="4959350" cy="3721100"/>
          </a:xfrm>
          <a:ln/>
        </p:spPr>
      </p:sp>
      <p:sp>
        <p:nvSpPr>
          <p:cNvPr id="60419" name="Rectangle 3"/>
          <p:cNvSpPr>
            <a:spLocks noGrp="1" noChangeArrowheads="1"/>
          </p:cNvSpPr>
          <p:nvPr>
            <p:ph type="body" idx="1"/>
          </p:nvPr>
        </p:nvSpPr>
        <p:spPr>
          <a:xfrm>
            <a:off x="569913" y="4738689"/>
            <a:ext cx="5657850" cy="42608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ea typeface="MS PGothic" charset="0"/>
              </a:rPr>
              <a:t>Major clinical trials have demonstrated that patients typically needed treatment with multiple antihypertensive agents to get to, and stay at, BP goal.</a:t>
            </a:r>
          </a:p>
          <a:p>
            <a:pPr eaLnBrk="1" hangingPunct="1">
              <a:spcBef>
                <a:spcPct val="0"/>
              </a:spcBef>
            </a:pPr>
            <a:endParaRPr lang="en-US" dirty="0">
              <a:ea typeface="MS PGothic" charset="0"/>
            </a:endParaRPr>
          </a:p>
          <a:p>
            <a:pPr eaLnBrk="1" hangingPunct="1">
              <a:spcBef>
                <a:spcPct val="0"/>
              </a:spcBef>
            </a:pPr>
            <a:r>
              <a:rPr lang="en-US" dirty="0">
                <a:ea typeface="MS PGothic" charset="0"/>
              </a:rPr>
              <a:t>The number of antihypertensive agents required for BP control in many patients typically averages 2</a:t>
            </a:r>
            <a:r>
              <a:rPr lang="en-US" dirty="0">
                <a:ea typeface="MS PGothic" charset="0"/>
                <a:sym typeface="Symbol" charset="0"/>
              </a:rPr>
              <a:t></a:t>
            </a:r>
            <a:r>
              <a:rPr lang="en-US" dirty="0">
                <a:ea typeface="MS PGothic" charset="0"/>
              </a:rPr>
              <a:t>4, with co-morbid conditions (such as kidney disease or diabetes mellitus) imposing greater drug requirement.</a:t>
            </a:r>
            <a:r>
              <a:rPr lang="en-US" baseline="30000" dirty="0">
                <a:ea typeface="MS PGothic" charset="0"/>
              </a:rPr>
              <a:t>1</a:t>
            </a:r>
          </a:p>
          <a:p>
            <a:pPr eaLnBrk="1" hangingPunct="1">
              <a:spcBef>
                <a:spcPct val="0"/>
              </a:spcBef>
            </a:pPr>
            <a:endParaRPr lang="en-US" dirty="0">
              <a:ea typeface="MS PGothic" charset="0"/>
            </a:endParaRPr>
          </a:p>
          <a:p>
            <a:pPr eaLnBrk="1" hangingPunct="1">
              <a:spcBef>
                <a:spcPct val="0"/>
              </a:spcBef>
            </a:pPr>
            <a:r>
              <a:rPr lang="en-US" dirty="0">
                <a:ea typeface="MS PGothic" charset="0"/>
              </a:rPr>
              <a:t>For example, in the Hypertension Optimal Treatment (HOT) study, an average of 3.3 drugs were required to attain a diastolic BP goal of &lt;80 mmHg, and in the Anglo-Scandinavian Cardiac Outcomes Trial-Blood Pressure Lowering Arm (ASCOT-BPLA), most patients were taking at least two antihypertensive agents by the end of the trial.</a:t>
            </a:r>
            <a:r>
              <a:rPr lang="en-US" baseline="30000" dirty="0">
                <a:ea typeface="MS PGothic" charset="0"/>
              </a:rPr>
              <a:t>1,2</a:t>
            </a:r>
            <a:endParaRPr lang="en-US" baseline="30000" dirty="0">
              <a:ea typeface="MS PGothic" charset="0"/>
              <a:sym typeface="Symbol" charset="0"/>
            </a:endParaRPr>
          </a:p>
          <a:p>
            <a:pPr eaLnBrk="1" hangingPunct="1">
              <a:spcBef>
                <a:spcPct val="0"/>
              </a:spcBef>
            </a:pPr>
            <a:endParaRPr lang="en-US" baseline="30000" dirty="0">
              <a:ea typeface="MS PGothic" charset="0"/>
              <a:sym typeface="Symbol" charset="0"/>
            </a:endParaRPr>
          </a:p>
          <a:p>
            <a:pPr eaLnBrk="1" hangingPunct="1">
              <a:spcBef>
                <a:spcPct val="0"/>
              </a:spcBef>
            </a:pPr>
            <a:endParaRPr lang="en-US" dirty="0">
              <a:ea typeface="MS PGothic" charset="0"/>
            </a:endParaRPr>
          </a:p>
        </p:txBody>
      </p:sp>
    </p:spTree>
    <p:extLst>
      <p:ext uri="{BB962C8B-B14F-4D97-AF65-F5344CB8AC3E}">
        <p14:creationId xmlns:p14="http://schemas.microsoft.com/office/powerpoint/2010/main" val="14247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3D24A6-D2C7-6842-8C10-C6565258AD98}" type="slidenum">
              <a:rPr lang="en-US" smtClean="0"/>
              <a:t>25</a:t>
            </a:fld>
            <a:endParaRPr lang="en-US"/>
          </a:p>
        </p:txBody>
      </p:sp>
    </p:spTree>
    <p:extLst>
      <p:ext uri="{BB962C8B-B14F-4D97-AF65-F5344CB8AC3E}">
        <p14:creationId xmlns:p14="http://schemas.microsoft.com/office/powerpoint/2010/main" val="3642768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3D24A6-D2C7-6842-8C10-C6565258AD98}" type="slidenum">
              <a:rPr lang="en-US" smtClean="0"/>
              <a:t>26</a:t>
            </a:fld>
            <a:endParaRPr lang="en-US"/>
          </a:p>
        </p:txBody>
      </p:sp>
    </p:spTree>
    <p:extLst>
      <p:ext uri="{BB962C8B-B14F-4D97-AF65-F5344CB8AC3E}">
        <p14:creationId xmlns:p14="http://schemas.microsoft.com/office/powerpoint/2010/main" val="2276535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3D24A6-D2C7-6842-8C10-C6565258AD98}" type="slidenum">
              <a:rPr lang="en-US" smtClean="0"/>
              <a:t>27</a:t>
            </a:fld>
            <a:endParaRPr lang="en-US"/>
          </a:p>
        </p:txBody>
      </p:sp>
    </p:spTree>
    <p:extLst>
      <p:ext uri="{BB962C8B-B14F-4D97-AF65-F5344CB8AC3E}">
        <p14:creationId xmlns:p14="http://schemas.microsoft.com/office/powerpoint/2010/main" val="2480538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76E81CB-20B3-2746-8BE6-C7FBD4CDCE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id="{9CAEE4BA-8407-9547-9D07-3780B053FF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367505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D70E1D9-36F8-9745-8B1B-8A7653C417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E194BB0A-5E81-9246-BEDD-9A01C6622A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309403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0937" cy="37211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34967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919163" y="744538"/>
            <a:ext cx="4960937" cy="3721100"/>
          </a:xfrm>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should take</a:t>
            </a:r>
            <a:r>
              <a:rPr lang="en-GB" baseline="0" dirty="0"/>
              <a:t> that the NICE guidelines for the detection and management of hypertension in adults only refers (or applies) to people with hypertension with or without diabetes BUT without evidence of CVD, whereas the European Guidelines would cover also those patients with pre-existing CVD.</a:t>
            </a:r>
          </a:p>
          <a:p>
            <a:endParaRPr lang="en-GB" baseline="0" dirty="0"/>
          </a:p>
          <a:p>
            <a:r>
              <a:rPr lang="en-GB" b="1" baseline="0" dirty="0"/>
              <a:t>NEXT</a:t>
            </a:r>
            <a:endParaRPr lang="en-GB" b="1" dirty="0"/>
          </a:p>
        </p:txBody>
      </p:sp>
      <p:sp>
        <p:nvSpPr>
          <p:cNvPr id="4" name="Slide Number Placeholder 3"/>
          <p:cNvSpPr>
            <a:spLocks noGrp="1"/>
          </p:cNvSpPr>
          <p:nvPr>
            <p:ph type="sldNum" sz="quarter" idx="10"/>
          </p:nvPr>
        </p:nvSpPr>
        <p:spPr/>
        <p:txBody>
          <a:bodyPr/>
          <a:lstStyle/>
          <a:p>
            <a:fld id="{6E4B9EEA-D412-C940-961D-7D82C1A174AB}" type="slidenum">
              <a:rPr lang="en-US" smtClean="0"/>
              <a:t>36</a:t>
            </a:fld>
            <a:endParaRPr lang="en-US"/>
          </a:p>
        </p:txBody>
      </p:sp>
    </p:spTree>
    <p:extLst>
      <p:ext uri="{BB962C8B-B14F-4D97-AF65-F5344CB8AC3E}">
        <p14:creationId xmlns:p14="http://schemas.microsoft.com/office/powerpoint/2010/main" val="3450607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Based on their expertise and experience of current practice, […] </a:t>
            </a:r>
            <a:r>
              <a:rPr lang="en-GB" sz="1200" b="1" i="0" u="none" strike="noStrike" kern="1200" baseline="0" dirty="0">
                <a:solidFill>
                  <a:schemeClr val="tx1"/>
                </a:solidFill>
                <a:latin typeface="+mn-lt"/>
                <a:ea typeface="+mn-ea"/>
                <a:cs typeface="+mn-cs"/>
              </a:rPr>
              <a:t>there were both benefits and harms </a:t>
            </a:r>
            <a:r>
              <a:rPr lang="en-GB" sz="1200" b="0" i="0" u="none" strike="noStrike" kern="1200" baseline="0" dirty="0">
                <a:solidFill>
                  <a:schemeClr val="tx1"/>
                </a:solidFill>
                <a:latin typeface="+mn-lt"/>
                <a:ea typeface="+mn-ea"/>
                <a:cs typeface="+mn-cs"/>
              </a:rPr>
              <a:t>associated with a lower clinic systolic blood pressure target of 120 mmHg compared with 140 mmHg in people with primary hypertension without type 2 diabetes. Although the evidence suggested some benefit in reducing mortality and cardiovascular events, the lower blood pressure target was associated with a greater risk of harms, such as injury from falls and acute kidney injury. The committee agreed that the long-term implications of these adverse events were unclear and that further research is needed. </a:t>
            </a:r>
            <a:r>
              <a:rPr lang="en-GB" sz="1200" b="1" i="0" u="none" strike="noStrike" kern="1200" baseline="0" dirty="0">
                <a:solidFill>
                  <a:schemeClr val="tx1"/>
                </a:solidFill>
                <a:latin typeface="+mn-lt"/>
                <a:ea typeface="+mn-ea"/>
                <a:cs typeface="+mn-cs"/>
              </a:rPr>
              <a:t>This evidence came from the SPRINT trial</a:t>
            </a:r>
            <a:r>
              <a:rPr lang="en-GB" sz="1200" b="0" i="0" u="none" strike="noStrike" kern="1200" baseline="0" dirty="0">
                <a:solidFill>
                  <a:schemeClr val="tx1"/>
                </a:solidFill>
                <a:latin typeface="+mn-lt"/>
                <a:ea typeface="+mn-ea"/>
                <a:cs typeface="+mn-cs"/>
              </a:rPr>
              <a:t>.</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Evidence from a smaller study also showed some benefit of lowering clinic systolic blood pressure targets to </a:t>
            </a:r>
            <a:r>
              <a:rPr lang="en-GB" sz="1200" b="1" i="0" u="none" strike="noStrike" kern="1200" baseline="0" dirty="0">
                <a:solidFill>
                  <a:schemeClr val="tx1"/>
                </a:solidFill>
                <a:latin typeface="+mn-lt"/>
                <a:ea typeface="+mn-ea"/>
                <a:cs typeface="+mn-cs"/>
              </a:rPr>
              <a:t>130 mmHg</a:t>
            </a:r>
            <a:r>
              <a:rPr lang="en-GB" sz="1200" b="0" i="0" u="none" strike="noStrike" kern="1200" baseline="0" dirty="0">
                <a:solidFill>
                  <a:schemeClr val="tx1"/>
                </a:solidFill>
                <a:latin typeface="+mn-lt"/>
                <a:ea typeface="+mn-ea"/>
                <a:cs typeface="+mn-cs"/>
              </a:rPr>
              <a:t>. However, the committee noted that the study was based on people already receiving treatment and that it lacked information on adverse events.</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contrast with the reservations expressed, this slides clearly shows that in numerous RCTs more aggressive strategy of blood pressure control improves all vital outcomes.</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NEXT</a:t>
            </a:r>
            <a:endParaRPr lang="en-GB" b="1" dirty="0"/>
          </a:p>
        </p:txBody>
      </p:sp>
      <p:sp>
        <p:nvSpPr>
          <p:cNvPr id="4" name="Slide Number Placeholder 3"/>
          <p:cNvSpPr>
            <a:spLocks noGrp="1"/>
          </p:cNvSpPr>
          <p:nvPr>
            <p:ph type="sldNum" sz="quarter" idx="10"/>
          </p:nvPr>
        </p:nvSpPr>
        <p:spPr/>
        <p:txBody>
          <a:bodyPr/>
          <a:lstStyle/>
          <a:p>
            <a:fld id="{6E4B9EEA-D412-C940-961D-7D82C1A174AB}" type="slidenum">
              <a:rPr lang="en-US" smtClean="0"/>
              <a:t>37</a:t>
            </a:fld>
            <a:endParaRPr lang="en-US"/>
          </a:p>
        </p:txBody>
      </p:sp>
    </p:spTree>
    <p:extLst>
      <p:ext uri="{BB962C8B-B14F-4D97-AF65-F5344CB8AC3E}">
        <p14:creationId xmlns:p14="http://schemas.microsoft.com/office/powerpoint/2010/main" val="7680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Hypertension may damage all blood vessels of the body, large, medium and small, and therefore, the subsequent reduction in blood flow and oxygen supply will damage all organs provided by such vessels. Target organs, therefore, are typically the heart, the brain, the kidneys, the eye and the other large vessels outside these organs.</a:t>
            </a: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D8C2C68-FB06-4042-AA53-B016DCE1E1C2}" type="slidenum">
              <a:rPr lang="en-US" smtClean="0"/>
              <a:t>4</a:t>
            </a:fld>
            <a:endParaRPr lang="en-US"/>
          </a:p>
        </p:txBody>
      </p:sp>
    </p:spTree>
    <p:extLst>
      <p:ext uri="{BB962C8B-B14F-4D97-AF65-F5344CB8AC3E}">
        <p14:creationId xmlns:p14="http://schemas.microsoft.com/office/powerpoint/2010/main" val="367341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indication from BIHS</a:t>
            </a:r>
            <a:r>
              <a:rPr lang="en-GB" baseline="0" dirty="0"/>
              <a:t> and other bodies has been to establish evidence-based (aspirational) blood pressure targets (let’s say SBP&lt;130mmHg) and ‘practical’ targets (let’s say SBP&lt;140mmHg). This approach – also applied to other areas like setting targets for salt reduction – is based on the principle of </a:t>
            </a:r>
            <a:r>
              <a:rPr lang="en-GB" b="1" baseline="0" dirty="0"/>
              <a:t>setting an optimal range</a:t>
            </a:r>
            <a:r>
              <a:rPr lang="en-GB" baseline="0" dirty="0"/>
              <a:t>. Aiming for a </a:t>
            </a:r>
            <a:r>
              <a:rPr lang="en-GB" b="1" baseline="0" dirty="0"/>
              <a:t>lower target </a:t>
            </a:r>
            <a:r>
              <a:rPr lang="en-GB" baseline="0" dirty="0"/>
              <a:t>will allow more individuals to achieve the </a:t>
            </a:r>
            <a:r>
              <a:rPr lang="en-GB" b="1" baseline="0" dirty="0"/>
              <a:t>higher target </a:t>
            </a:r>
            <a:r>
              <a:rPr lang="en-GB" baseline="0" dirty="0"/>
              <a:t>and to fall into the </a:t>
            </a:r>
            <a:r>
              <a:rPr lang="en-GB" b="1" baseline="0" dirty="0"/>
              <a:t>‘optimal target range’.</a:t>
            </a:r>
          </a:p>
          <a:p>
            <a:endParaRPr lang="en-GB" b="1" baseline="0" dirty="0"/>
          </a:p>
          <a:p>
            <a:r>
              <a:rPr lang="en-GB" b="1" baseline="0" dirty="0"/>
              <a:t>NEXT</a:t>
            </a:r>
            <a:endParaRPr lang="en-GB" b="1" dirty="0"/>
          </a:p>
        </p:txBody>
      </p:sp>
      <p:sp>
        <p:nvSpPr>
          <p:cNvPr id="4" name="Slide Number Placeholder 3"/>
          <p:cNvSpPr>
            <a:spLocks noGrp="1"/>
          </p:cNvSpPr>
          <p:nvPr>
            <p:ph type="sldNum" sz="quarter" idx="10"/>
          </p:nvPr>
        </p:nvSpPr>
        <p:spPr/>
        <p:txBody>
          <a:bodyPr/>
          <a:lstStyle/>
          <a:p>
            <a:fld id="{6E4B9EEA-D412-C940-961D-7D82C1A174AB}" type="slidenum">
              <a:rPr lang="en-US" smtClean="0"/>
              <a:t>38</a:t>
            </a:fld>
            <a:endParaRPr lang="en-US"/>
          </a:p>
        </p:txBody>
      </p:sp>
    </p:spTree>
    <p:extLst>
      <p:ext uri="{BB962C8B-B14F-4D97-AF65-F5344CB8AC3E}">
        <p14:creationId xmlns:p14="http://schemas.microsoft.com/office/powerpoint/2010/main" val="3110034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slides presents</a:t>
            </a:r>
            <a:r>
              <a:rPr lang="en-GB" baseline="0" dirty="0"/>
              <a:t> you the main results of a meta-analysis of the effect and safety of dual combination therapy as initial treatment for hypertension. This was published only a few months ago, but the individual trials had been available during the NICE assessment process.</a:t>
            </a:r>
          </a:p>
          <a:p>
            <a:endParaRPr lang="en-GB" baseline="0" dirty="0"/>
          </a:p>
          <a:p>
            <a:r>
              <a:rPr lang="en-GB" baseline="0" dirty="0"/>
              <a:t>The analysis shows – as predicted from the effects on blood pressure lowering – that starting with low-dose dual therapy is more efficacious in achieving blood pressure targets </a:t>
            </a:r>
          </a:p>
          <a:p>
            <a:endParaRPr lang="en-GB" b="1" baseline="0" dirty="0"/>
          </a:p>
          <a:p>
            <a:r>
              <a:rPr lang="en-GB" b="1" baseline="0" dirty="0"/>
              <a:t>PRESS</a:t>
            </a:r>
            <a:r>
              <a:rPr lang="en-GB" baseline="0" dirty="0"/>
              <a:t> without increasing adverse events</a:t>
            </a:r>
          </a:p>
          <a:p>
            <a:endParaRPr lang="en-GB" baseline="0" dirty="0"/>
          </a:p>
          <a:p>
            <a:r>
              <a:rPr lang="en-GB" sz="1200" b="0" i="0" u="none" strike="noStrike" kern="1200" baseline="0" dirty="0">
                <a:solidFill>
                  <a:schemeClr val="tx1"/>
                </a:solidFill>
                <a:latin typeface="+mn-lt"/>
                <a:ea typeface="+mn-ea"/>
                <a:cs typeface="+mn-cs"/>
              </a:rPr>
              <a:t>However, the NICE Committee said that (quote): “Some </a:t>
            </a:r>
            <a:r>
              <a:rPr lang="en-GB" sz="1200" b="1" i="0" u="none" strike="noStrike" kern="1200" baseline="0" dirty="0">
                <a:solidFill>
                  <a:schemeClr val="tx1"/>
                </a:solidFill>
                <a:latin typeface="+mn-lt"/>
                <a:ea typeface="+mn-ea"/>
                <a:cs typeface="+mn-cs"/>
              </a:rPr>
              <a:t>limited evidence </a:t>
            </a:r>
            <a:r>
              <a:rPr lang="en-GB" sz="1200" b="0" i="0" u="none" strike="noStrike" kern="1200" baseline="0" dirty="0">
                <a:solidFill>
                  <a:schemeClr val="tx1"/>
                </a:solidFill>
                <a:latin typeface="+mn-lt"/>
                <a:ea typeface="+mn-ea"/>
                <a:cs typeface="+mn-cs"/>
              </a:rPr>
              <a:t>from a single study showed that initial dual therapy may reduce cardiovascular events in people with hypertension and type 2 diabetes, but the committee members were disappointed that more comprehensive data were not available. In the </a:t>
            </a:r>
            <a:r>
              <a:rPr lang="en-GB" sz="1200" b="1" i="0" u="none" strike="noStrike" kern="1200" baseline="0" dirty="0">
                <a:solidFill>
                  <a:schemeClr val="tx1"/>
                </a:solidFill>
                <a:latin typeface="+mn-lt"/>
                <a:ea typeface="+mn-ea"/>
                <a:cs typeface="+mn-cs"/>
              </a:rPr>
              <a:t>absence of compelling </a:t>
            </a:r>
            <a:r>
              <a:rPr lang="en-GB" sz="1200" b="0" i="0" u="none" strike="noStrike" kern="1200" baseline="0" dirty="0">
                <a:solidFill>
                  <a:schemeClr val="tx1"/>
                </a:solidFill>
                <a:latin typeface="+mn-lt"/>
                <a:ea typeface="+mn-ea"/>
                <a:cs typeface="+mn-cs"/>
              </a:rPr>
              <a:t>new evidence on step 1 dual therapy, the committee agreed that the previous recommendations for step 1 treatment should be retained, because they were based on robust clinical and </a:t>
            </a:r>
            <a:r>
              <a:rPr lang="en-GB" sz="1200" b="1" i="0" u="none" strike="noStrike" kern="1200" baseline="0" dirty="0">
                <a:solidFill>
                  <a:schemeClr val="tx1"/>
                </a:solidFill>
                <a:latin typeface="+mn-lt"/>
                <a:ea typeface="+mn-ea"/>
                <a:cs typeface="+mn-cs"/>
              </a:rPr>
              <a:t>cost-effectiveness evidence</a:t>
            </a:r>
            <a:r>
              <a:rPr lang="en-GB" sz="1200" b="0" i="0" u="none" strike="noStrike" kern="1200" baseline="0" dirty="0">
                <a:solidFill>
                  <a:schemeClr val="tx1"/>
                </a:solidFill>
                <a:latin typeface="+mn-lt"/>
                <a:ea typeface="+mn-ea"/>
                <a:cs typeface="+mn-cs"/>
              </a:rPr>
              <a:t>”.</a:t>
            </a:r>
            <a:endParaRPr lang="en-GB" baseline="0" dirty="0"/>
          </a:p>
          <a:p>
            <a:endParaRPr lang="en-GB" baseline="0" dirty="0"/>
          </a:p>
          <a:p>
            <a:r>
              <a:rPr lang="en-GB" b="1" baseline="0" dirty="0"/>
              <a:t>NEXT</a:t>
            </a:r>
            <a:endParaRPr lang="en-GB" b="1" dirty="0"/>
          </a:p>
        </p:txBody>
      </p:sp>
      <p:sp>
        <p:nvSpPr>
          <p:cNvPr id="4" name="Slide Number Placeholder 3"/>
          <p:cNvSpPr>
            <a:spLocks noGrp="1"/>
          </p:cNvSpPr>
          <p:nvPr>
            <p:ph type="sldNum" sz="quarter" idx="10"/>
          </p:nvPr>
        </p:nvSpPr>
        <p:spPr/>
        <p:txBody>
          <a:bodyPr/>
          <a:lstStyle/>
          <a:p>
            <a:fld id="{6E4B9EEA-D412-C940-961D-7D82C1A174AB}" type="slidenum">
              <a:rPr lang="en-US" smtClean="0"/>
              <a:t>39</a:t>
            </a:fld>
            <a:endParaRPr lang="en-US"/>
          </a:p>
        </p:txBody>
      </p:sp>
    </p:spTree>
    <p:extLst>
      <p:ext uri="{BB962C8B-B14F-4D97-AF65-F5344CB8AC3E}">
        <p14:creationId xmlns:p14="http://schemas.microsoft.com/office/powerpoint/2010/main" val="204485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data support the European</a:t>
            </a:r>
            <a:r>
              <a:rPr lang="en-GB" baseline="0" dirty="0"/>
              <a:t> recommendations</a:t>
            </a:r>
          </a:p>
          <a:p>
            <a:endParaRPr lang="en-GB" baseline="0" dirty="0"/>
          </a:p>
          <a:p>
            <a:r>
              <a:rPr lang="en-GB" b="1" baseline="0" dirty="0"/>
              <a:t>NEXT</a:t>
            </a:r>
            <a:endParaRPr lang="en-GB" b="1" dirty="0"/>
          </a:p>
        </p:txBody>
      </p:sp>
      <p:sp>
        <p:nvSpPr>
          <p:cNvPr id="4" name="Slide Number Placeholder 3"/>
          <p:cNvSpPr>
            <a:spLocks noGrp="1"/>
          </p:cNvSpPr>
          <p:nvPr>
            <p:ph type="sldNum" sz="quarter" idx="10"/>
          </p:nvPr>
        </p:nvSpPr>
        <p:spPr/>
        <p:txBody>
          <a:bodyPr/>
          <a:lstStyle/>
          <a:p>
            <a:fld id="{6E4B9EEA-D412-C940-961D-7D82C1A174AB}" type="slidenum">
              <a:rPr lang="en-US" smtClean="0"/>
              <a:t>40</a:t>
            </a:fld>
            <a:endParaRPr lang="en-US"/>
          </a:p>
        </p:txBody>
      </p:sp>
    </p:spTree>
    <p:extLst>
      <p:ext uri="{BB962C8B-B14F-4D97-AF65-F5344CB8AC3E}">
        <p14:creationId xmlns:p14="http://schemas.microsoft.com/office/powerpoint/2010/main" val="3423577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Clinical inertia was initially defined in 2001 by Phillips. </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The term applies to the management of risk factors, when therapeutic targets are clearly defined and the benefits to reach those targets are well established. </a:t>
            </a: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Clinical inertia appears whenever the health-care provider does not initiate or intensify therapy appropriately when therapeutic goals are not reached.</a:t>
            </a:r>
            <a:endParaRPr lang="en-GB"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With the exact same definition, </a:t>
            </a:r>
            <a:r>
              <a:rPr lang="en-US" sz="1400" kern="1200" dirty="0" err="1">
                <a:solidFill>
                  <a:schemeClr val="tx1"/>
                </a:solidFill>
                <a:effectLst/>
                <a:latin typeface="Arial" panose="020B0604020202020204" pitchFamily="34" charset="0"/>
                <a:ea typeface="+mn-ea"/>
                <a:cs typeface="Arial" panose="020B0604020202020204" pitchFamily="34" charset="0"/>
              </a:rPr>
              <a:t>Okonofua</a:t>
            </a:r>
            <a:r>
              <a:rPr lang="en-US" sz="1400" kern="1200" dirty="0">
                <a:solidFill>
                  <a:schemeClr val="tx1"/>
                </a:solidFill>
                <a:effectLst/>
                <a:latin typeface="Arial" panose="020B0604020202020204" pitchFamily="34" charset="0"/>
                <a:ea typeface="+mn-ea"/>
                <a:cs typeface="Arial" panose="020B0604020202020204" pitchFamily="34" charset="0"/>
              </a:rPr>
              <a:t> et al. introduced the terms “therapeutic inertia” in 2006. </a:t>
            </a:r>
            <a:endParaRPr lang="en-GB" sz="1400" kern="1200" dirty="0">
              <a:solidFill>
                <a:schemeClr val="tx1"/>
              </a:solidFill>
              <a:effectLst/>
              <a:latin typeface="Arial" panose="020B0604020202020204" pitchFamily="34" charset="0"/>
              <a:ea typeface="+mn-ea"/>
              <a:cs typeface="Arial" panose="020B0604020202020204" pitchFamily="34" charset="0"/>
            </a:endParaRPr>
          </a:p>
          <a:p>
            <a:endParaRPr lang="en-US" sz="1400" kern="1200" dirty="0">
              <a:solidFill>
                <a:schemeClr val="tx1"/>
              </a:solidFill>
              <a:effectLst/>
              <a:latin typeface="Arial" panose="020B0604020202020204" pitchFamily="34" charset="0"/>
              <a:ea typeface="+mn-ea"/>
              <a:cs typeface="Arial" panose="020B0604020202020204" pitchFamily="34" charset="0"/>
            </a:endParaRPr>
          </a:p>
          <a:p>
            <a:r>
              <a:rPr lang="en-US" sz="1400" kern="1200" dirty="0">
                <a:solidFill>
                  <a:schemeClr val="tx1"/>
                </a:solidFill>
                <a:effectLst/>
                <a:latin typeface="Arial" panose="020B0604020202020204" pitchFamily="34" charset="0"/>
                <a:ea typeface="+mn-ea"/>
                <a:cs typeface="Arial" panose="020B0604020202020204" pitchFamily="34" charset="0"/>
              </a:rPr>
              <a:t>Other terms have since been used to describe this fact. However, the recent use of these terms is imprecise, and conceptual models in theory and evidence have been proposed, as I shall describe soon.</a:t>
            </a:r>
            <a:endParaRPr lang="en-GB" sz="14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6E4B9EEA-D412-C940-961D-7D82C1A174AB}" type="slidenum">
              <a:rPr lang="en-US" smtClean="0"/>
              <a:t>41</a:t>
            </a:fld>
            <a:endParaRPr lang="en-US"/>
          </a:p>
        </p:txBody>
      </p:sp>
    </p:spTree>
    <p:extLst>
      <p:ext uri="{BB962C8B-B14F-4D97-AF65-F5344CB8AC3E}">
        <p14:creationId xmlns:p14="http://schemas.microsoft.com/office/powerpoint/2010/main" val="1031343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200" dirty="0">
                <a:solidFill>
                  <a:schemeClr val="tx1"/>
                </a:solidFill>
                <a:effectLst/>
                <a:latin typeface="Arial" panose="020B0604020202020204" pitchFamily="34" charset="0"/>
                <a:ea typeface="+mn-ea"/>
                <a:cs typeface="Arial" panose="020B0604020202020204" pitchFamily="34" charset="0"/>
              </a:rPr>
              <a:t>In a prospective study carried out in 125,635 patients (40-85 </a:t>
            </a:r>
            <a:r>
              <a:rPr lang="en-GB" sz="1400" kern="1200" dirty="0" err="1">
                <a:solidFill>
                  <a:schemeClr val="tx1"/>
                </a:solidFill>
                <a:effectLst/>
                <a:latin typeface="Arial" panose="020B0604020202020204" pitchFamily="34" charset="0"/>
                <a:ea typeface="+mn-ea"/>
                <a:cs typeface="Arial" panose="020B0604020202020204" pitchFamily="34" charset="0"/>
              </a:rPr>
              <a:t>yrs</a:t>
            </a:r>
            <a:r>
              <a:rPr lang="en-GB" sz="1400" kern="1200" dirty="0">
                <a:solidFill>
                  <a:schemeClr val="tx1"/>
                </a:solidFill>
                <a:effectLst/>
                <a:latin typeface="Arial" panose="020B0604020202020204" pitchFamily="34" charset="0"/>
                <a:ea typeface="+mn-ea"/>
                <a:cs typeface="Arial" panose="020B0604020202020204" pitchFamily="34" charset="0"/>
              </a:rPr>
              <a:t>) in Northern Italy, therapeutic inertia as a contributor to failure to achieve BP control in hypertension was studied by comparing the proportion of BP control and the risk of death in two groups, one that started treatment with one drug (n=100,982) and one in whom a 2-drug fixed-dose or free combination was used (n=24,653). Follow-up was up to 3 years. </a:t>
            </a:r>
          </a:p>
          <a:p>
            <a:endParaRPr lang="en-GB" sz="1400" kern="1200" dirty="0">
              <a:solidFill>
                <a:schemeClr val="tx1"/>
              </a:solidFill>
              <a:effectLst/>
              <a:latin typeface="Arial" panose="020B0604020202020204" pitchFamily="34" charset="0"/>
              <a:ea typeface="+mn-ea"/>
              <a:cs typeface="Arial" panose="020B0604020202020204" pitchFamily="34" charset="0"/>
            </a:endParaRPr>
          </a:p>
          <a:p>
            <a:r>
              <a:rPr lang="en-GB" sz="1400" kern="1200" dirty="0">
                <a:solidFill>
                  <a:schemeClr val="tx1"/>
                </a:solidFill>
                <a:effectLst/>
                <a:latin typeface="Arial" panose="020B0604020202020204" pitchFamily="34" charset="0"/>
                <a:ea typeface="+mn-ea"/>
                <a:cs typeface="Arial" panose="020B0604020202020204" pitchFamily="34" charset="0"/>
              </a:rPr>
              <a:t>Patients on initial combination therapy showed a significant and marked increase in the propensity of being on combination treatment than patients under initial monotherapy, when allowing for confounders (</a:t>
            </a:r>
            <a:r>
              <a:rPr lang="en-GB" sz="1400" b="1" kern="1200" dirty="0">
                <a:solidFill>
                  <a:schemeClr val="tx1"/>
                </a:solidFill>
                <a:effectLst/>
                <a:latin typeface="Arial" panose="020B0604020202020204" pitchFamily="34" charset="0"/>
                <a:ea typeface="+mn-ea"/>
                <a:cs typeface="Arial" panose="020B0604020202020204" pitchFamily="34" charset="0"/>
              </a:rPr>
              <a:t>left</a:t>
            </a:r>
            <a:r>
              <a:rPr lang="en-GB" sz="1400" kern="1200" dirty="0">
                <a:solidFill>
                  <a:schemeClr val="tx1"/>
                </a:solidFill>
                <a:effectLst/>
                <a:latin typeface="Arial" panose="020B0604020202020204" pitchFamily="34" charset="0"/>
                <a:ea typeface="+mn-ea"/>
                <a:cs typeface="Arial" panose="020B0604020202020204" pitchFamily="34" charset="0"/>
              </a:rPr>
              <a:t>). </a:t>
            </a:r>
          </a:p>
          <a:p>
            <a:endParaRPr lang="en-GB" sz="1400" kern="1200" dirty="0">
              <a:solidFill>
                <a:schemeClr val="tx1"/>
              </a:solidFill>
              <a:effectLst/>
              <a:latin typeface="Arial" panose="020B0604020202020204" pitchFamily="34" charset="0"/>
              <a:ea typeface="+mn-ea"/>
              <a:cs typeface="Arial" panose="020B0604020202020204" pitchFamily="34" charset="0"/>
            </a:endParaRPr>
          </a:p>
          <a:p>
            <a:r>
              <a:rPr lang="en-GB" sz="1400" kern="1200" dirty="0">
                <a:solidFill>
                  <a:schemeClr val="tx1"/>
                </a:solidFill>
                <a:effectLst/>
                <a:latin typeface="Arial" panose="020B0604020202020204" pitchFamily="34" charset="0"/>
                <a:ea typeface="+mn-ea"/>
                <a:cs typeface="Arial" panose="020B0604020202020204" pitchFamily="34" charset="0"/>
              </a:rPr>
              <a:t>Compared to patients with initial monotherapy (</a:t>
            </a:r>
            <a:r>
              <a:rPr lang="en-GB" sz="1400" b="1" kern="1200" dirty="0">
                <a:solidFill>
                  <a:schemeClr val="tx1"/>
                </a:solidFill>
                <a:effectLst/>
                <a:latin typeface="Arial" panose="020B0604020202020204" pitchFamily="34" charset="0"/>
                <a:ea typeface="+mn-ea"/>
                <a:cs typeface="Arial" panose="020B0604020202020204" pitchFamily="34" charset="0"/>
              </a:rPr>
              <a:t>right</a:t>
            </a:r>
            <a:r>
              <a:rPr lang="en-GB" sz="1400" kern="1200" dirty="0">
                <a:solidFill>
                  <a:schemeClr val="tx1"/>
                </a:solidFill>
                <a:effectLst/>
                <a:latin typeface="Arial" panose="020B0604020202020204" pitchFamily="34" charset="0"/>
                <a:ea typeface="+mn-ea"/>
                <a:cs typeface="Arial" panose="020B0604020202020204" pitchFamily="34" charset="0"/>
              </a:rPr>
              <a:t>), patients prescribed an initial fixed-dose 2-drug combination (n=19 627) displayed a significant reduction in the risk of hospitalization for all considered outcomes. The risk reduction was largest for heart failure and smallest for cerebrovascular events, but for all events it was statistically significant.</a:t>
            </a:r>
          </a:p>
          <a:p>
            <a:r>
              <a:rPr lang="en-GB" sz="1200" kern="1200" dirty="0">
                <a:solidFill>
                  <a:schemeClr val="tx1"/>
                </a:solidFill>
                <a:effectLst/>
                <a:latin typeface="+mn-lt"/>
                <a:ea typeface="+mn-ea"/>
                <a:cs typeface="+mn-cs"/>
              </a:rPr>
              <a:t> </a:t>
            </a:r>
          </a:p>
          <a:p>
            <a:endParaRPr lang="en-GB"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E4B9EEA-D412-C940-961D-7D82C1A174AB}" type="slidenum">
              <a:rPr lang="en-US" smtClean="0"/>
              <a:t>42</a:t>
            </a:fld>
            <a:endParaRPr lang="en-US"/>
          </a:p>
        </p:txBody>
      </p:sp>
    </p:spTree>
    <p:extLst>
      <p:ext uri="{BB962C8B-B14F-4D97-AF65-F5344CB8AC3E}">
        <p14:creationId xmlns:p14="http://schemas.microsoft.com/office/powerpoint/2010/main" val="3737294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or therapeutic inertia is a complex multi-layered phenomenon, the cause of which reside in different domains of the doctor-patient interaction and not independent from the health-care systems and the organization in which such an interaction occurs.</a:t>
            </a:r>
          </a:p>
          <a:p>
            <a:endParaRPr lang="en-US" dirty="0"/>
          </a:p>
          <a:p>
            <a:r>
              <a:rPr lang="en-US" dirty="0"/>
              <a:t>I have only touched and illustrated some aspects, acknowledging that adherence and persistence are increasingly dominant aspects of some of the shortfalls detected in the quality of care for hypertension.</a:t>
            </a:r>
          </a:p>
          <a:p>
            <a:endParaRPr lang="en-US" dirty="0"/>
          </a:p>
          <a:p>
            <a:r>
              <a:rPr lang="en-US" dirty="0"/>
              <a:t>Some of the possible solutions are listed here. Most of these approaches clearly need to be combined in order to be effective, as they are part of different domains and therefore require a multisectoral interventions.</a:t>
            </a:r>
          </a:p>
          <a:p>
            <a:endParaRPr lang="en-US" dirty="0"/>
          </a:p>
        </p:txBody>
      </p:sp>
      <p:sp>
        <p:nvSpPr>
          <p:cNvPr id="4" name="Slide Number Placeholder 3"/>
          <p:cNvSpPr>
            <a:spLocks noGrp="1"/>
          </p:cNvSpPr>
          <p:nvPr>
            <p:ph type="sldNum" sz="quarter" idx="5"/>
          </p:nvPr>
        </p:nvSpPr>
        <p:spPr/>
        <p:txBody>
          <a:bodyPr/>
          <a:lstStyle/>
          <a:p>
            <a:fld id="{6E4B9EEA-D412-C940-961D-7D82C1A174AB}" type="slidenum">
              <a:rPr lang="en-US" smtClean="0"/>
              <a:t>44</a:t>
            </a:fld>
            <a:endParaRPr lang="en-US"/>
          </a:p>
        </p:txBody>
      </p:sp>
    </p:spTree>
    <p:extLst>
      <p:ext uri="{BB962C8B-B14F-4D97-AF65-F5344CB8AC3E}">
        <p14:creationId xmlns:p14="http://schemas.microsoft.com/office/powerpoint/2010/main" val="4124861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3D24A6-D2C7-6842-8C10-C6565258AD98}" type="slidenum">
              <a:rPr lang="en-US" smtClean="0"/>
              <a:t>45</a:t>
            </a:fld>
            <a:endParaRPr lang="en-US"/>
          </a:p>
        </p:txBody>
      </p:sp>
    </p:spTree>
    <p:extLst>
      <p:ext uri="{BB962C8B-B14F-4D97-AF65-F5344CB8AC3E}">
        <p14:creationId xmlns:p14="http://schemas.microsoft.com/office/powerpoint/2010/main" val="218290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D37370E-5243-46D0-84F3-1DB7ACC163C0}" type="slidenum">
              <a:rPr lang="en-US" altLang="en-US"/>
              <a:pPr/>
              <a:t>46</a:t>
            </a:fld>
            <a:endParaRPr lang="en-US" altLang="en-US"/>
          </a:p>
        </p:txBody>
      </p:sp>
      <p:sp>
        <p:nvSpPr>
          <p:cNvPr id="10241" name="Rectangle 1"/>
          <p:cNvSpPr txBox="1">
            <a:spLocks noGrp="1" noRot="1" noChangeAspect="1" noChangeArrowheads="1"/>
          </p:cNvSpPr>
          <p:nvPr>
            <p:ph type="sldImg"/>
          </p:nvPr>
        </p:nvSpPr>
        <p:spPr bwMode="auto">
          <a:xfrm>
            <a:off x="1122363" y="828675"/>
            <a:ext cx="5459412" cy="40957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2" name="Text Box 2"/>
          <p:cNvSpPr txBox="1">
            <a:spLocks noGrp="1" noChangeArrowheads="1"/>
          </p:cNvSpPr>
          <p:nvPr>
            <p:ph type="body" idx="1"/>
          </p:nvPr>
        </p:nvSpPr>
        <p:spPr bwMode="auto">
          <a:xfrm>
            <a:off x="771032" y="5185635"/>
            <a:ext cx="6161967" cy="175784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dirty="0">
                <a:latin typeface="arial" panose="020B0604020202020204" pitchFamily="34" charset="0"/>
                <a:ea typeface="IPAMincho" charset="0"/>
                <a:cs typeface="IPAMincho" charset="0"/>
              </a:rPr>
              <a:t>Home systolic and diastolic blood pressures comparing spironolactone with each of the other cycles</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dirty="0">
                <a:latin typeface="arial" panose="020B0604020202020204" pitchFamily="34" charset="0"/>
                <a:ea typeface="IPAMincho" charset="0"/>
                <a:cs typeface="IPAMincho" charset="0"/>
              </a:rPr>
              <a:t>The top and bottom of each column represents the unadjusted home systolic and diastolic blood pressures, respectively, averaged across the mid-cycle (low-dose) and end-of-cycle (high-dose) visits (6 weeks and 12 weeks) in which patients received the drug. Error bars represent 95% CI. Comparisons are as described under methods for the primary endpoint.</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dirty="0">
              <a:latin typeface="arial" panose="020B0604020202020204" pitchFamily="34" charset="0"/>
              <a:ea typeface="IPAMincho" charset="0"/>
              <a:cs typeface="IPAMincho"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dirty="0">
              <a:latin typeface="arial" panose="020B0604020202020204" pitchFamily="34" charset="0"/>
              <a:ea typeface="IPAMincho" charset="0"/>
              <a:cs typeface="IPAMincho" charset="0"/>
            </a:endParaRPr>
          </a:p>
        </p:txBody>
      </p:sp>
    </p:spTree>
    <p:extLst>
      <p:ext uri="{BB962C8B-B14F-4D97-AF65-F5344CB8AC3E}">
        <p14:creationId xmlns:p14="http://schemas.microsoft.com/office/powerpoint/2010/main" val="3541642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4B9EEA-D412-C940-961D-7D82C1A174AB}" type="slidenum">
              <a:rPr lang="en-US" smtClean="0"/>
              <a:t>47</a:t>
            </a:fld>
            <a:endParaRPr lang="en-US"/>
          </a:p>
        </p:txBody>
      </p:sp>
    </p:spTree>
    <p:extLst>
      <p:ext uri="{BB962C8B-B14F-4D97-AF65-F5344CB8AC3E}">
        <p14:creationId xmlns:p14="http://schemas.microsoft.com/office/powerpoint/2010/main" val="1197026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BNF Indications and dose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Moderate to severe hypertension (adjunct)</a:t>
            </a:r>
          </a:p>
          <a:p>
            <a:r>
              <a:rPr lang="en-GB" dirty="0">
                <a:effectLst/>
              </a:rPr>
              <a:t>By mouth</a:t>
            </a:r>
          </a:p>
          <a:p>
            <a:r>
              <a:rPr lang="en-GB" b="1" dirty="0">
                <a:effectLst/>
              </a:rPr>
              <a:t>For Adult</a:t>
            </a:r>
            <a:br>
              <a:rPr lang="en-GB" dirty="0">
                <a:effectLst/>
              </a:rPr>
            </a:br>
            <a:r>
              <a:rPr lang="en-GB" dirty="0">
                <a:effectLst/>
              </a:rPr>
              <a:t>Initially 25 mg twice daily, increased if necessary up to 50 mg twice daily.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Heart failure (with long acting nitrate) (initiated in hospital or under specialist supervision)</a:t>
            </a:r>
          </a:p>
          <a:p>
            <a:r>
              <a:rPr lang="en-GB" dirty="0">
                <a:effectLst/>
              </a:rPr>
              <a:t>By mouth</a:t>
            </a:r>
            <a:endParaRPr lang="en-GB" b="1" dirty="0">
              <a:effectLst/>
            </a:endParaRPr>
          </a:p>
          <a:p>
            <a:r>
              <a:rPr lang="en-GB" b="1" dirty="0">
                <a:effectLst/>
              </a:rPr>
              <a:t>For Adult</a:t>
            </a:r>
            <a:br>
              <a:rPr lang="en-GB" dirty="0">
                <a:effectLst/>
              </a:rPr>
            </a:br>
            <a:r>
              <a:rPr lang="en-GB" dirty="0">
                <a:effectLst/>
              </a:rPr>
              <a:t>Initially 25 mg 3–4 times a day, subsequent doses to be increased every 2 days if necessary; usual maintenance 50–75 mg 4 times a day.</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Hypertensive emergencies (including during pregnancy),</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Hypertension with renal complications</a:t>
            </a:r>
          </a:p>
          <a:p>
            <a:r>
              <a:rPr lang="en-GB" dirty="0">
                <a:effectLst/>
              </a:rPr>
              <a:t>By intravenous infusion</a:t>
            </a:r>
          </a:p>
          <a:p>
            <a:r>
              <a:rPr lang="en-GB" b="1" dirty="0">
                <a:effectLst/>
              </a:rPr>
              <a:t>For Adult</a:t>
            </a:r>
            <a:br>
              <a:rPr lang="en-GB" dirty="0">
                <a:effectLst/>
              </a:rPr>
            </a:br>
            <a:r>
              <a:rPr lang="en-GB" dirty="0">
                <a:effectLst/>
              </a:rPr>
              <a:t>Initially 200–300 micrograms/minute; usual maintenance 50–150 micrograms/minute.</a:t>
            </a:r>
          </a:p>
          <a:p>
            <a:r>
              <a:rPr lang="en-GB" dirty="0">
                <a:effectLst/>
              </a:rPr>
              <a:t>By slow intravenous injection</a:t>
            </a:r>
          </a:p>
          <a:p>
            <a:r>
              <a:rPr lang="en-GB" b="1" dirty="0">
                <a:effectLst/>
              </a:rPr>
              <a:t>For Adult</a:t>
            </a:r>
            <a:br>
              <a:rPr lang="en-GB" dirty="0">
                <a:effectLst/>
              </a:rPr>
            </a:br>
            <a:r>
              <a:rPr lang="en-GB" dirty="0">
                <a:effectLst/>
              </a:rPr>
              <a:t>5–10 mg, to be diluted with 10 mL sodium chloride 0.9%; dose may be repeated after 20–30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Contra-indications</a:t>
            </a:r>
          </a:p>
          <a:p>
            <a:r>
              <a:rPr lang="en-GB" sz="1200" u="none" strike="noStrike" kern="1200" dirty="0">
                <a:solidFill>
                  <a:schemeClr val="tx1"/>
                </a:solidFill>
                <a:effectLst/>
                <a:latin typeface="+mn-lt"/>
                <a:ea typeface="+mn-ea"/>
                <a:cs typeface="+mn-cs"/>
                <a:hlinkClick r:id="rId3"/>
              </a:rPr>
              <a:t>Acute porphyrias</a:t>
            </a:r>
            <a:r>
              <a:rPr lang="en-GB" dirty="0">
                <a:effectLst/>
              </a:rPr>
              <a:t> ; </a:t>
            </a:r>
            <a:r>
              <a:rPr lang="en-GB" dirty="0" err="1">
                <a:effectLst/>
              </a:rPr>
              <a:t>cor</a:t>
            </a:r>
            <a:r>
              <a:rPr lang="en-GB" dirty="0">
                <a:effectLst/>
              </a:rPr>
              <a:t> pulmonale; dissecting aortic aneurysm; high output heart failure; idiopathic systemic lupus erythematosus; myocardial insufficiency due to mechanical obstruction; severe tachycardia</a:t>
            </a:r>
          </a:p>
          <a:p>
            <a:r>
              <a:rPr lang="en-GB" sz="1200" b="1" kern="1200" dirty="0">
                <a:solidFill>
                  <a:schemeClr val="tx1"/>
                </a:solidFill>
                <a:effectLst/>
                <a:latin typeface="+mn-lt"/>
                <a:ea typeface="+mn-ea"/>
                <a:cs typeface="+mn-cs"/>
              </a:rPr>
              <a:t>Cautions</a:t>
            </a:r>
          </a:p>
          <a:p>
            <a:r>
              <a:rPr lang="en-GB" dirty="0">
                <a:effectLst/>
              </a:rPr>
              <a:t>Cerebrovascular disease; coronary artery disease (may provoke angina, avoid after myocardial infarction until stabilised); occasionally blood pressure reduction too rapid even with low parenteral doses</a:t>
            </a:r>
          </a:p>
          <a:p>
            <a:r>
              <a:rPr lang="en-GB" sz="1200" b="1" i="0" kern="1200" dirty="0">
                <a:solidFill>
                  <a:schemeClr val="tx1"/>
                </a:solidFill>
                <a:effectLst/>
                <a:latin typeface="+mn-lt"/>
                <a:ea typeface="+mn-ea"/>
                <a:cs typeface="+mn-cs"/>
              </a:rPr>
              <a:t>Side-effects</a:t>
            </a:r>
          </a:p>
          <a:p>
            <a:r>
              <a:rPr lang="en-GB" sz="1200" b="1" i="0" kern="1200" dirty="0">
                <a:solidFill>
                  <a:schemeClr val="tx1"/>
                </a:solidFill>
                <a:effectLst/>
                <a:latin typeface="+mn-lt"/>
                <a:ea typeface="+mn-ea"/>
                <a:cs typeface="+mn-cs"/>
              </a:rPr>
              <a:t>Common or very common</a:t>
            </a:r>
          </a:p>
          <a:p>
            <a:r>
              <a:rPr lang="en-GB" sz="1200" b="0" i="0" kern="1200" dirty="0">
                <a:solidFill>
                  <a:schemeClr val="tx1"/>
                </a:solidFill>
                <a:effectLst/>
                <a:latin typeface="+mn-lt"/>
                <a:ea typeface="+mn-ea"/>
                <a:cs typeface="+mn-cs"/>
              </a:rPr>
              <a:t>Angina pectoris; diarrhoea; dizziness; flushing; gastrointestinal disorders; headache; hypotension; joint disorders; lupus-like syndrome (after long-term therapy with over 100 mg daily (or less in women and in slow acetylator individuals)); myalgia; nasal congestion; nausea; palpitations; tachycardia; vomiting</a:t>
            </a:r>
          </a:p>
          <a:p>
            <a:r>
              <a:rPr lang="en-GB" sz="1200" b="1" i="0" kern="1200" dirty="0">
                <a:solidFill>
                  <a:schemeClr val="tx1"/>
                </a:solidFill>
                <a:effectLst/>
                <a:latin typeface="+mn-lt"/>
                <a:ea typeface="+mn-ea"/>
                <a:cs typeface="+mn-cs"/>
              </a:rPr>
              <a:t>Rare or very rare</a:t>
            </a:r>
          </a:p>
          <a:p>
            <a:r>
              <a:rPr lang="en-GB" sz="1200" b="0" i="0" kern="1200" dirty="0">
                <a:solidFill>
                  <a:schemeClr val="tx1"/>
                </a:solidFill>
                <a:effectLst/>
                <a:latin typeface="+mn-lt"/>
                <a:ea typeface="+mn-ea"/>
                <a:cs typeface="+mn-cs"/>
              </a:rPr>
              <a:t>Acute kidney injury; agranulocytosis; anaemia; anxiety; appetite decreased; conjunctivitis; depression; dyspnoea; eosinophilia; eye disorders; fever; glomerulonephritis; haematuria; haemolytic anaemia; hallucination; heart failure; hepatic disorders; leucocytosis; </a:t>
            </a:r>
            <a:r>
              <a:rPr lang="en-GB" sz="1200" b="0" i="0" kern="1200" dirty="0" err="1">
                <a:solidFill>
                  <a:schemeClr val="tx1"/>
                </a:solidFill>
                <a:effectLst/>
                <a:latin typeface="+mn-lt"/>
                <a:ea typeface="+mn-ea"/>
                <a:cs typeface="+mn-cs"/>
              </a:rPr>
              <a:t>leucopenia</a:t>
            </a:r>
            <a:r>
              <a:rPr lang="en-GB" sz="1200" b="0" i="0" kern="1200" dirty="0">
                <a:solidFill>
                  <a:schemeClr val="tx1"/>
                </a:solidFill>
                <a:effectLst/>
                <a:latin typeface="+mn-lt"/>
                <a:ea typeface="+mn-ea"/>
                <a:cs typeface="+mn-cs"/>
              </a:rPr>
              <a:t>; lymphadenopathy; malaise; nerve disorders; neutropenia; oedema; pancytopenia; paradoxical pressor response; paraesthesia; pleuritic pain; proteinuria; skin reactions; splenomegaly; thrombocytopenia; urinary retention; vasculitis; weight decreased</a:t>
            </a:r>
          </a:p>
          <a:p>
            <a:r>
              <a:rPr lang="en-GB" sz="1200" b="1" i="0" kern="1200" dirty="0">
                <a:solidFill>
                  <a:schemeClr val="tx1"/>
                </a:solidFill>
                <a:effectLst/>
                <a:latin typeface="+mn-lt"/>
                <a:ea typeface="+mn-ea"/>
                <a:cs typeface="+mn-cs"/>
              </a:rPr>
              <a:t>Side-effects, further information</a:t>
            </a:r>
          </a:p>
          <a:p>
            <a:r>
              <a:rPr lang="en-GB" sz="1200" b="0" i="0" kern="1200" dirty="0">
                <a:solidFill>
                  <a:schemeClr val="tx1"/>
                </a:solidFill>
                <a:effectLst/>
                <a:latin typeface="+mn-lt"/>
                <a:ea typeface="+mn-ea"/>
                <a:cs typeface="+mn-cs"/>
              </a:rPr>
              <a:t>The incidence of side-effects is lower if the dose is kept below 100mg daily, but systemic lupus erythematosus should be suspected if there is unexplained weight loss, arthritis, or any other unexplained ill health.</a:t>
            </a:r>
          </a:p>
          <a:p>
            <a:endParaRPr lang="en-US" dirty="0"/>
          </a:p>
        </p:txBody>
      </p:sp>
      <p:sp>
        <p:nvSpPr>
          <p:cNvPr id="4" name="Slide Number Placeholder 3"/>
          <p:cNvSpPr>
            <a:spLocks noGrp="1"/>
          </p:cNvSpPr>
          <p:nvPr>
            <p:ph type="sldNum" sz="quarter" idx="5"/>
          </p:nvPr>
        </p:nvSpPr>
        <p:spPr/>
        <p:txBody>
          <a:bodyPr/>
          <a:lstStyle/>
          <a:p>
            <a:fld id="{6E4B9EEA-D412-C940-961D-7D82C1A174AB}" type="slidenum">
              <a:rPr lang="en-US" smtClean="0"/>
              <a:t>48</a:t>
            </a:fld>
            <a:endParaRPr lang="en-US"/>
          </a:p>
        </p:txBody>
      </p:sp>
    </p:spTree>
    <p:extLst>
      <p:ext uri="{BB962C8B-B14F-4D97-AF65-F5344CB8AC3E}">
        <p14:creationId xmlns:p14="http://schemas.microsoft.com/office/powerpoint/2010/main" val="666962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B9EEA-D412-C940-961D-7D82C1A174AB}" type="slidenum">
              <a:rPr lang="en-US" smtClean="0"/>
              <a:t>5</a:t>
            </a:fld>
            <a:endParaRPr lang="en-US"/>
          </a:p>
        </p:txBody>
      </p:sp>
    </p:spTree>
    <p:extLst>
      <p:ext uri="{BB962C8B-B14F-4D97-AF65-F5344CB8AC3E}">
        <p14:creationId xmlns:p14="http://schemas.microsoft.com/office/powerpoint/2010/main" val="4260716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4B9EEA-D412-C940-961D-7D82C1A174AB}" type="slidenum">
              <a:rPr lang="en-US" smtClean="0"/>
              <a:t>50</a:t>
            </a:fld>
            <a:endParaRPr lang="en-US"/>
          </a:p>
        </p:txBody>
      </p:sp>
    </p:spTree>
    <p:extLst>
      <p:ext uri="{BB962C8B-B14F-4D97-AF65-F5344CB8AC3E}">
        <p14:creationId xmlns:p14="http://schemas.microsoft.com/office/powerpoint/2010/main" val="819298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txBox="1">
            <a:spLocks noGrp="1" noChangeArrowheads="1"/>
          </p:cNvSpPr>
          <p:nvPr/>
        </p:nvSpPr>
        <p:spPr bwMode="auto">
          <a:xfrm>
            <a:off x="3815881" y="10234664"/>
            <a:ext cx="2920428" cy="539858"/>
          </a:xfrm>
          <a:prstGeom prst="rect">
            <a:avLst/>
          </a:prstGeom>
          <a:noFill/>
          <a:ln w="9525">
            <a:noFill/>
            <a:miter lim="800000"/>
            <a:headEnd/>
            <a:tailEnd/>
          </a:ln>
        </p:spPr>
        <p:txBody>
          <a:bodyPr lIns="91399" tIns="45700" rIns="91399" bIns="45700" anchor="b"/>
          <a:lstStyle/>
          <a:p>
            <a:pPr algn="r"/>
            <a:fld id="{17DDEE2A-89DE-49F4-A6F6-58FC34A829AE}" type="slidenum">
              <a:rPr lang="en-US" sz="1200">
                <a:latin typeface="Times New Roman" pitchFamily="18" charset="0"/>
                <a:cs typeface="Arial" pitchFamily="34" charset="0"/>
              </a:rPr>
              <a:pPr algn="r"/>
              <a:t>53</a:t>
            </a:fld>
            <a:endParaRPr lang="en-US" sz="1200">
              <a:latin typeface="Times New Roman" pitchFamily="18" charset="0"/>
              <a:cs typeface="Arial" pitchFamily="34"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898594" y="5119944"/>
            <a:ext cx="4940694" cy="4848274"/>
          </a:xfrm>
          <a:noFill/>
          <a:ln/>
        </p:spPr>
        <p:txBody>
          <a:bodyPr lIns="91399" tIns="45700" rIns="91399"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Arial" pitchFamily="34" charset="0"/>
              <a:ea typeface="ＭＳ Ｐゴシック" charset="-128"/>
            </a:endParaRPr>
          </a:p>
        </p:txBody>
      </p:sp>
    </p:spTree>
    <p:extLst>
      <p:ext uri="{BB962C8B-B14F-4D97-AF65-F5344CB8AC3E}">
        <p14:creationId xmlns:p14="http://schemas.microsoft.com/office/powerpoint/2010/main" val="198424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4B9EEA-D412-C940-961D-7D82C1A174AB}" type="slidenum">
              <a:rPr lang="en-US" smtClean="0"/>
              <a:t>10</a:t>
            </a:fld>
            <a:endParaRPr lang="en-US"/>
          </a:p>
        </p:txBody>
      </p:sp>
    </p:spTree>
    <p:extLst>
      <p:ext uri="{BB962C8B-B14F-4D97-AF65-F5344CB8AC3E}">
        <p14:creationId xmlns:p14="http://schemas.microsoft.com/office/powerpoint/2010/main" val="1288685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food, coffee, exercise, Rx, cigarettes 30 min before BP</a:t>
            </a:r>
          </a:p>
          <a:p>
            <a:r>
              <a:rPr lang="en-US" dirty="0"/>
              <a:t>Empty bladder</a:t>
            </a:r>
          </a:p>
          <a:p>
            <a:r>
              <a:rPr lang="en-US" dirty="0"/>
              <a:t>Sit quietly for at least 5min – no chatting-talking </a:t>
            </a:r>
          </a:p>
          <a:p>
            <a:r>
              <a:rPr lang="en-US" dirty="0"/>
              <a:t>Sit with feet flat on ground, back and arm supported</a:t>
            </a:r>
          </a:p>
          <a:p>
            <a:r>
              <a:rPr lang="en-US" dirty="0"/>
              <a:t>Use validated devices and appropriate sized cuff on bare skin – no fabrics – palm up </a:t>
            </a:r>
          </a:p>
          <a:p>
            <a:endParaRPr lang="en-GB" dirty="0"/>
          </a:p>
        </p:txBody>
      </p:sp>
      <p:sp>
        <p:nvSpPr>
          <p:cNvPr id="4" name="Slide Number Placeholder 3"/>
          <p:cNvSpPr>
            <a:spLocks noGrp="1"/>
          </p:cNvSpPr>
          <p:nvPr>
            <p:ph type="sldNum" sz="quarter" idx="5"/>
          </p:nvPr>
        </p:nvSpPr>
        <p:spPr/>
        <p:txBody>
          <a:bodyPr/>
          <a:lstStyle/>
          <a:p>
            <a:fld id="{6E4B9EEA-D412-C940-961D-7D82C1A174AB}" type="slidenum">
              <a:rPr lang="en-US" smtClean="0"/>
              <a:t>12</a:t>
            </a:fld>
            <a:endParaRPr lang="en-US"/>
          </a:p>
        </p:txBody>
      </p:sp>
    </p:spTree>
    <p:extLst>
      <p:ext uri="{BB962C8B-B14F-4D97-AF65-F5344CB8AC3E}">
        <p14:creationId xmlns:p14="http://schemas.microsoft.com/office/powerpoint/2010/main" val="1291773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4B9EEA-D412-C940-961D-7D82C1A174AB}" type="slidenum">
              <a:rPr lang="en-US" smtClean="0"/>
              <a:t>16</a:t>
            </a:fld>
            <a:endParaRPr lang="en-US"/>
          </a:p>
        </p:txBody>
      </p:sp>
    </p:spTree>
    <p:extLst>
      <p:ext uri="{BB962C8B-B14F-4D97-AF65-F5344CB8AC3E}">
        <p14:creationId xmlns:p14="http://schemas.microsoft.com/office/powerpoint/2010/main" val="160532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E4B9EEA-D412-C940-961D-7D82C1A174AB}" type="slidenum">
              <a:rPr lang="en-US" smtClean="0"/>
              <a:t>19</a:t>
            </a:fld>
            <a:endParaRPr lang="en-US"/>
          </a:p>
        </p:txBody>
      </p:sp>
    </p:spTree>
    <p:extLst>
      <p:ext uri="{BB962C8B-B14F-4D97-AF65-F5344CB8AC3E}">
        <p14:creationId xmlns:p14="http://schemas.microsoft.com/office/powerpoint/2010/main" val="219773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3D24A6-D2C7-6842-8C10-C6565258AD98}" type="slidenum">
              <a:rPr lang="en-US" smtClean="0"/>
              <a:t>22</a:t>
            </a:fld>
            <a:endParaRPr lang="en-US"/>
          </a:p>
        </p:txBody>
      </p:sp>
    </p:spTree>
    <p:extLst>
      <p:ext uri="{BB962C8B-B14F-4D97-AF65-F5344CB8AC3E}">
        <p14:creationId xmlns:p14="http://schemas.microsoft.com/office/powerpoint/2010/main" val="87777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3D24A6-D2C7-6842-8C10-C6565258AD98}" type="slidenum">
              <a:rPr lang="en-US" smtClean="0"/>
              <a:t>23</a:t>
            </a:fld>
            <a:endParaRPr lang="en-US"/>
          </a:p>
        </p:txBody>
      </p:sp>
    </p:spTree>
    <p:extLst>
      <p:ext uri="{BB962C8B-B14F-4D97-AF65-F5344CB8AC3E}">
        <p14:creationId xmlns:p14="http://schemas.microsoft.com/office/powerpoint/2010/main" val="13215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0329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200" y="1451617"/>
            <a:ext cx="8519598" cy="4280763"/>
          </a:xfrm>
        </p:spPr>
        <p:txBody>
          <a:bodyPr>
            <a:noAutofit/>
          </a:bodyPr>
          <a:lstStyle>
            <a:lvl1pPr>
              <a:lnSpc>
                <a:spcPct val="80000"/>
              </a:lnSpc>
              <a:defRPr sz="1800"/>
            </a:lvl1pPr>
            <a:lvl2pPr>
              <a:lnSpc>
                <a:spcPct val="80000"/>
              </a:lnSpc>
              <a:defRPr sz="1500"/>
            </a:lvl2pPr>
            <a:lvl3pPr>
              <a:lnSpc>
                <a:spcPct val="80000"/>
              </a:lnSpc>
              <a:defRPr sz="1500"/>
            </a:lvl3pPr>
            <a:lvl4pPr>
              <a:lnSpc>
                <a:spcPct val="80000"/>
              </a:lnSpc>
              <a:defRPr sz="1500"/>
            </a:lvl4pPr>
            <a:lvl5pPr>
              <a:lnSpc>
                <a:spcPct val="80000"/>
              </a:lnSpc>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07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740352" y="6245225"/>
            <a:ext cx="946448" cy="476250"/>
          </a:xfrm>
          <a:prstGeom prst="rect">
            <a:avLst/>
          </a:prstGeom>
          <a:ln/>
        </p:spPr>
        <p:txBody>
          <a:bodyPr/>
          <a:lstStyle>
            <a:lvl1pPr>
              <a:defRPr/>
            </a:lvl1pPr>
          </a:lstStyle>
          <a:p>
            <a:pPr>
              <a:defRPr/>
            </a:pPr>
            <a:fld id="{0F2C1203-12CD-324D-9457-B84B0CAFD820}" type="slidenum">
              <a:rPr lang="en-GB"/>
              <a:pPr>
                <a:defRPr/>
              </a:pPr>
              <a:t>‹#›</a:t>
            </a:fld>
            <a:endParaRPr lang="en-GB"/>
          </a:p>
        </p:txBody>
      </p:sp>
    </p:spTree>
    <p:extLst>
      <p:ext uri="{BB962C8B-B14F-4D97-AF65-F5344CB8AC3E}">
        <p14:creationId xmlns:p14="http://schemas.microsoft.com/office/powerpoint/2010/main" val="201223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740352" y="6245225"/>
            <a:ext cx="946448" cy="476250"/>
          </a:xfrm>
          <a:prstGeom prst="rect">
            <a:avLst/>
          </a:prstGeom>
          <a:ln/>
        </p:spPr>
        <p:txBody>
          <a:bodyPr/>
          <a:lstStyle>
            <a:lvl1pPr>
              <a:defRPr/>
            </a:lvl1pPr>
          </a:lstStyle>
          <a:p>
            <a:pPr>
              <a:defRPr/>
            </a:pPr>
            <a:fld id="{D074DE22-56BD-E04A-B4BA-D4B2663450EA}" type="slidenum">
              <a:rPr lang="en-GB"/>
              <a:pPr>
                <a:defRPr/>
              </a:pPr>
              <a:t>‹#›</a:t>
            </a:fld>
            <a:endParaRPr lang="en-GB" dirty="0"/>
          </a:p>
        </p:txBody>
      </p:sp>
    </p:spTree>
    <p:extLst>
      <p:ext uri="{BB962C8B-B14F-4D97-AF65-F5344CB8AC3E}">
        <p14:creationId xmlns:p14="http://schemas.microsoft.com/office/powerpoint/2010/main" val="24575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740352" y="6245225"/>
            <a:ext cx="946448" cy="476250"/>
          </a:xfrm>
          <a:prstGeom prst="rect">
            <a:avLst/>
          </a:prstGeom>
          <a:ln/>
        </p:spPr>
        <p:txBody>
          <a:bodyPr/>
          <a:lstStyle>
            <a:lvl1pPr>
              <a:defRPr/>
            </a:lvl1pPr>
          </a:lstStyle>
          <a:p>
            <a:pPr>
              <a:defRPr/>
            </a:pPr>
            <a:fld id="{8A1F45E5-E7C1-A84C-8D2C-F741B8D5F469}" type="slidenum">
              <a:rPr lang="en-GB"/>
              <a:pPr>
                <a:defRPr/>
              </a:pPr>
              <a:t>‹#›</a:t>
            </a:fld>
            <a:endParaRPr lang="en-GB"/>
          </a:p>
        </p:txBody>
      </p:sp>
    </p:spTree>
    <p:extLst>
      <p:ext uri="{BB962C8B-B14F-4D97-AF65-F5344CB8AC3E}">
        <p14:creationId xmlns:p14="http://schemas.microsoft.com/office/powerpoint/2010/main" val="124652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DE30-5603-AA5C-32BE-0D570109E11E}"/>
              </a:ext>
            </a:extLst>
          </p:cNvPr>
          <p:cNvSpPr>
            <a:spLocks noGrp="1"/>
          </p:cNvSpPr>
          <p:nvPr>
            <p:ph type="title"/>
          </p:nvPr>
        </p:nvSpPr>
        <p:spPr>
          <a:xfrm>
            <a:off x="628650" y="365125"/>
            <a:ext cx="7886700" cy="1325563"/>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34114636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layout 28">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3657600" y="3163474"/>
            <a:ext cx="5486400" cy="3450141"/>
          </a:xfrm>
          <a:prstGeom prst="rect">
            <a:avLst/>
          </a:prstGeom>
          <a:noFill/>
          <a:ln w="0" cmpd="sng">
            <a:noFill/>
            <a:prstDash val="solid"/>
          </a:ln>
        </p:spPr>
        <p:txBody>
          <a:bodyPr vert="horz" lIns="0" tIns="0" rIns="0" bIns="0" anchor="t"/>
          <a:lstStyle>
            <a:lvl1pPr marL="45720" marR="0" indent="365760" algn="l">
              <a:lnSpc>
                <a:spcPts val="2300"/>
              </a:lnSpc>
              <a:spcBef>
                <a:spcPts val="110"/>
              </a:spcBef>
              <a:spcAft>
                <a:spcPts val="2525"/>
              </a:spcAft>
              <a:buFont typeface="Arial"/>
              <a:buAutoNum type="arabicPeriod"/>
              <a:defRPr/>
            </a:lvl1pPr>
          </a:lstStyle>
          <a:p>
            <a:pPr marL="45720" marR="457200" indent="0" algn="l">
              <a:lnSpc>
                <a:spcPts val="2300"/>
              </a:lnSpc>
              <a:spcAft>
                <a:spcPts val="0"/>
              </a:spcAft>
            </a:pPr>
            <a:r>
              <a:rPr lang="en-US" sz="1950" b="1" spc="0">
                <a:solidFill>
                  <a:srgbClr val="FFFF00"/>
                </a:solidFill>
                <a:latin typeface="Arial" panose="02020603050405020304" pitchFamily="2"/>
              </a:rPr>
              <a:t>Compared to a less agggressive strategy, a </a:t>
            </a:r>
            <a:r>
              <a:rPr lang="en-US" sz="1950" b="1" u="sng" spc="0">
                <a:solidFill>
                  <a:srgbClr val="FFFF00"/>
                </a:solidFill>
                <a:latin typeface="Arial" panose="02020603050405020304" pitchFamily="2"/>
              </a:rPr>
              <a:t>more</a:t>
            </a:r>
            <a:r>
              <a:rPr lang="en-US" sz="1950" b="1" spc="0">
                <a:solidFill>
                  <a:srgbClr val="FFFF00"/>
                </a:solidFill>
                <a:latin typeface="Arial" panose="02020603050405020304" pitchFamily="2"/>
              </a:rPr>
              <a:t> aggressive strategy reduced: </a:t>
            </a:r>
          </a:p>
          <a:p>
            <a:pPr marL="45720" marR="0" indent="365760" algn="l">
              <a:lnSpc>
                <a:spcPts val="2300"/>
              </a:lnSpc>
              <a:spcBef>
                <a:spcPts val="1320"/>
              </a:spcBef>
              <a:spcAft>
                <a:spcPts val="0"/>
              </a:spcAft>
              <a:buFont typeface="Arial"/>
              <a:buAutoNum type="arabicPeriod"/>
            </a:pPr>
            <a:r>
              <a:rPr lang="en-US" sz="1950" spc="-5">
                <a:solidFill>
                  <a:srgbClr val="FFFFFF"/>
                </a:solidFill>
                <a:latin typeface="Arial" panose="02020603050405020304" pitchFamily="2"/>
              </a:rPr>
              <a:t>Stroke:</a:t>
            </a:r>
            <a:r>
              <a:rPr lang="en-US" sz="1950" spc="-5">
                <a:solidFill>
                  <a:srgbClr val="FFFF00"/>
                </a:solidFill>
                <a:latin typeface="Arial" panose="02020603050405020304" pitchFamily="2"/>
              </a:rPr>
              <a:t> by 20% </a:t>
            </a:r>
          </a:p>
          <a:p>
            <a:pPr marL="45720" marR="0" indent="365760" algn="l">
              <a:lnSpc>
                <a:spcPts val="2300"/>
              </a:lnSpc>
              <a:spcBef>
                <a:spcPts val="110"/>
              </a:spcBef>
              <a:spcAft>
                <a:spcPts val="0"/>
              </a:spcAft>
              <a:buFont typeface="Arial"/>
              <a:buAutoNum type="arabicPeriod"/>
            </a:pPr>
            <a:r>
              <a:rPr lang="en-US" sz="1950" spc="5">
                <a:solidFill>
                  <a:srgbClr val="FFFFFF"/>
                </a:solidFill>
                <a:latin typeface="Arial" panose="02020603050405020304" pitchFamily="2"/>
              </a:rPr>
              <a:t>Myocardial infarction: by</a:t>
            </a:r>
            <a:r>
              <a:rPr lang="en-US" sz="1950" spc="5">
                <a:solidFill>
                  <a:srgbClr val="FFFF00"/>
                </a:solidFill>
                <a:latin typeface="Arial" panose="02020603050405020304" pitchFamily="2"/>
              </a:rPr>
              <a:t> 15% </a:t>
            </a:r>
          </a:p>
          <a:p>
            <a:pPr marL="45720" marR="0" indent="365760" algn="l">
              <a:lnSpc>
                <a:spcPts val="2300"/>
              </a:lnSpc>
              <a:spcBef>
                <a:spcPts val="110"/>
              </a:spcBef>
              <a:spcAft>
                <a:spcPts val="0"/>
              </a:spcAft>
              <a:buFont typeface="Arial"/>
              <a:buAutoNum type="arabicPeriod"/>
            </a:pPr>
            <a:r>
              <a:rPr lang="en-US" sz="1950" spc="0">
                <a:solidFill>
                  <a:srgbClr val="FFFFFF"/>
                </a:solidFill>
                <a:latin typeface="Arial" panose="02020603050405020304" pitchFamily="2"/>
              </a:rPr>
              <a:t>Heart failure: by</a:t>
            </a:r>
            <a:r>
              <a:rPr lang="en-US" sz="1950" spc="0">
                <a:solidFill>
                  <a:srgbClr val="FFFF00"/>
                </a:solidFill>
                <a:latin typeface="Arial" panose="02020603050405020304" pitchFamily="2"/>
              </a:rPr>
              <a:t> 25% </a:t>
            </a:r>
          </a:p>
          <a:p>
            <a:pPr marL="45720" marR="0" indent="365760" algn="l">
              <a:lnSpc>
                <a:spcPts val="2300"/>
              </a:lnSpc>
              <a:spcBef>
                <a:spcPts val="110"/>
              </a:spcBef>
              <a:spcAft>
                <a:spcPts val="0"/>
              </a:spcAft>
              <a:buFont typeface="Arial"/>
              <a:buAutoNum type="arabicPeriod"/>
            </a:pPr>
            <a:r>
              <a:rPr lang="en-US" sz="1950" spc="5">
                <a:solidFill>
                  <a:srgbClr val="FFFFFF"/>
                </a:solidFill>
                <a:latin typeface="Arial" panose="02020603050405020304" pitchFamily="2"/>
              </a:rPr>
              <a:t>Cardiovascular death: by</a:t>
            </a:r>
            <a:r>
              <a:rPr lang="en-US" sz="1950" spc="5">
                <a:solidFill>
                  <a:srgbClr val="FFFF00"/>
                </a:solidFill>
                <a:latin typeface="Arial" panose="02020603050405020304" pitchFamily="2"/>
              </a:rPr>
              <a:t> 18% </a:t>
            </a:r>
          </a:p>
          <a:p>
            <a:pPr marL="45720" marR="0" indent="365760" algn="l">
              <a:lnSpc>
                <a:spcPts val="2300"/>
              </a:lnSpc>
              <a:spcBef>
                <a:spcPts val="110"/>
              </a:spcBef>
              <a:spcAft>
                <a:spcPts val="2525"/>
              </a:spcAft>
              <a:buFont typeface="Arial"/>
              <a:buAutoNum type="arabicPeriod"/>
            </a:pPr>
            <a:r>
              <a:rPr lang="en-US" sz="1950" spc="0">
                <a:solidFill>
                  <a:srgbClr val="FFFFFF"/>
                </a:solidFill>
                <a:latin typeface="Arial" panose="02020603050405020304" pitchFamily="2"/>
              </a:rPr>
              <a:t>All-cause death: by</a:t>
            </a:r>
            <a:r>
              <a:rPr lang="en-US" sz="1950" spc="0">
                <a:solidFill>
                  <a:srgbClr val="FFFF00"/>
                </a:solidFill>
                <a:latin typeface="Arial" panose="02020603050405020304" pitchFamily="2"/>
              </a:rPr>
              <a:t> 11% </a:t>
            </a:r>
          </a:p>
        </p:txBody>
      </p:sp>
      <p:sp>
        <p:nvSpPr>
          <p:cNvPr id="7" name="Text Placeholder 6"/>
          <p:cNvSpPr>
            <a:spLocks noGrp="1"/>
          </p:cNvSpPr>
          <p:nvPr>
            <p:ph type="body" idx="10"/>
          </p:nvPr>
        </p:nvSpPr>
        <p:spPr>
          <a:xfrm>
            <a:off x="5172710" y="6613616"/>
            <a:ext cx="3822700" cy="202104"/>
          </a:xfrm>
          <a:prstGeom prst="rect">
            <a:avLst/>
          </a:prstGeom>
          <a:noFill/>
          <a:ln w="0" cmpd="sng">
            <a:noFill/>
            <a:prstDash val="solid"/>
          </a:ln>
        </p:spPr>
        <p:txBody>
          <a:bodyPr vert="horz" lIns="0" tIns="635" rIns="0" bIns="0" anchor="t"/>
          <a:lstStyle>
            <a:lvl1pPr marL="0" marR="0" indent="0" algn="l">
              <a:lnSpc>
                <a:spcPts val="1100"/>
              </a:lnSpc>
              <a:spcAft>
                <a:spcPts val="20"/>
              </a:spcAft>
              <a:defRPr/>
            </a:lvl1pPr>
          </a:lstStyle>
          <a:p>
            <a:pPr marL="0" marR="0" indent="0" algn="l">
              <a:lnSpc>
                <a:spcPts val="1100"/>
              </a:lnSpc>
              <a:spcAft>
                <a:spcPts val="20"/>
              </a:spcAft>
            </a:pPr>
            <a:r>
              <a:rPr lang="en-US" sz="1000" spc="-10">
                <a:solidFill>
                  <a:srgbClr val="FFFFFF"/>
                </a:solidFill>
                <a:latin typeface="Arial" panose="02020603050405020304" pitchFamily="2"/>
              </a:rPr>
              <a:t>Verdecchia P, Angeli F, Gentile G, Reboldi GP – Hypertension 2016 </a:t>
            </a:r>
          </a:p>
        </p:txBody>
      </p:sp>
    </p:spTree>
    <p:extLst>
      <p:ext uri="{BB962C8B-B14F-4D97-AF65-F5344CB8AC3E}">
        <p14:creationId xmlns:p14="http://schemas.microsoft.com/office/powerpoint/2010/main" val="393344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yout 9">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97790" y="6503779"/>
            <a:ext cx="2286000" cy="250536"/>
          </a:xfrm>
          <a:prstGeom prst="rect">
            <a:avLst/>
          </a:prstGeom>
          <a:noFill/>
          <a:ln w="0" cmpd="sng">
            <a:noFill/>
            <a:prstDash val="solid"/>
          </a:ln>
        </p:spPr>
        <p:txBody>
          <a:bodyPr vert="horz" lIns="0" tIns="1270" rIns="0" bIns="0" anchor="t"/>
          <a:lstStyle>
            <a:lvl1pPr marL="0" marR="0" indent="0" algn="l">
              <a:lnSpc>
                <a:spcPts val="1300"/>
              </a:lnSpc>
              <a:spcAft>
                <a:spcPts val="110"/>
              </a:spcAft>
              <a:defRPr/>
            </a:lvl1pPr>
          </a:lstStyle>
          <a:p>
            <a:pPr marL="0" marR="0" indent="0" algn="l">
              <a:lnSpc>
                <a:spcPts val="1300"/>
              </a:lnSpc>
              <a:spcAft>
                <a:spcPts val="110"/>
              </a:spcAft>
            </a:pPr>
            <a:r>
              <a:rPr lang="en-US" sz="1200" spc="0">
                <a:solidFill>
                  <a:srgbClr val="000000"/>
                </a:solidFill>
                <a:latin typeface="Arial" panose="02020603050405020304" pitchFamily="2"/>
              </a:rPr>
              <a:t>Salam A, et al. J Hypertens 2019 </a:t>
            </a:r>
          </a:p>
        </p:txBody>
      </p:sp>
    </p:spTree>
    <p:extLst>
      <p:ext uri="{BB962C8B-B14F-4D97-AF65-F5344CB8AC3E}">
        <p14:creationId xmlns:p14="http://schemas.microsoft.com/office/powerpoint/2010/main" val="252013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5263515"/>
            <a:ext cx="9144000" cy="1594485"/>
          </a:xfrm>
          <a:prstGeom prst="rect">
            <a:avLst/>
          </a:prstGeom>
        </p:spPr>
      </p:pic>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9512" y="6052154"/>
            <a:ext cx="2508746" cy="590863"/>
          </a:xfrm>
          <a:prstGeom prst="rect">
            <a:avLst/>
          </a:prstGeom>
        </p:spPr>
      </p:pic>
    </p:spTree>
    <p:extLst>
      <p:ext uri="{BB962C8B-B14F-4D97-AF65-F5344CB8AC3E}">
        <p14:creationId xmlns:p14="http://schemas.microsoft.com/office/powerpoint/2010/main" val="1818788261"/>
      </p:ext>
    </p:extLst>
  </p:cSld>
  <p:clrMap bg1="lt1" tx1="dk1" bg2="lt2" tx2="dk2" accent1="accent1" accent2="accent2" accent3="accent3" accent4="accent4" accent5="accent5" accent6="accent6" hlink="hlink" folHlink="folHlink"/>
  <p:sldLayoutIdLst>
    <p:sldLayoutId id="2147483665" r:id="rId1"/>
    <p:sldLayoutId id="2147483686" r:id="rId2"/>
    <p:sldLayoutId id="2147483696" r:id="rId3"/>
    <p:sldLayoutId id="2147483699" r:id="rId4"/>
    <p:sldLayoutId id="2147483700" r:id="rId5"/>
    <p:sldLayoutId id="2147483701" r:id="rId6"/>
    <p:sldLayoutId id="2147483702" r:id="rId7"/>
    <p:sldLayoutId id="2147483703" r:id="rId8"/>
  </p:sldLayoutIdLst>
  <p:transition spd="slow">
    <p:push dir="u"/>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oventryrugbygpgateway.nhs.uk/pages/hypertensio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4.GIF"/><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8.tif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8.tiff"/></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20.tiff"/><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4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tiff"/></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tiff"/></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420B63-6559-0444-AC6E-B41C7DF1DADB}"/>
              </a:ext>
            </a:extLst>
          </p:cNvPr>
          <p:cNvSpPr txBox="1"/>
          <p:nvPr/>
        </p:nvSpPr>
        <p:spPr>
          <a:xfrm>
            <a:off x="323528" y="480154"/>
            <a:ext cx="849694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3600" b="1" dirty="0"/>
              <a:t>CVD Prevention – focus on hypertension</a:t>
            </a:r>
            <a:endParaRPr lang="en-US" sz="3600" b="1" dirty="0"/>
          </a:p>
        </p:txBody>
      </p:sp>
      <p:sp>
        <p:nvSpPr>
          <p:cNvPr id="7" name="TextBox 6">
            <a:extLst>
              <a:ext uri="{FF2B5EF4-FFF2-40B4-BE49-F238E27FC236}">
                <a16:creationId xmlns:a16="http://schemas.microsoft.com/office/drawing/2014/main" id="{2EB18A80-DA87-D248-877E-DA61C5DD8B9A}"/>
              </a:ext>
            </a:extLst>
          </p:cNvPr>
          <p:cNvSpPr txBox="1"/>
          <p:nvPr/>
        </p:nvSpPr>
        <p:spPr>
          <a:xfrm>
            <a:off x="746166" y="1412776"/>
            <a:ext cx="7651668" cy="1938992"/>
          </a:xfrm>
          <a:prstGeom prst="rect">
            <a:avLst/>
          </a:prstGeom>
          <a:noFill/>
        </p:spPr>
        <p:txBody>
          <a:bodyPr wrap="square" rtlCol="0">
            <a:spAutoFit/>
          </a:bodyPr>
          <a:lstStyle/>
          <a:p>
            <a:pPr algn="ctr"/>
            <a:r>
              <a:rPr lang="en-US" sz="2400" i="1" dirty="0"/>
              <a:t>Francesco P Cappuccio, </a:t>
            </a:r>
            <a:r>
              <a:rPr lang="en-US" sz="1600" i="1" dirty="0"/>
              <a:t>MD MSc DSc FRCP FFPH FBIHS FAOP FAHA FESC</a:t>
            </a:r>
          </a:p>
          <a:p>
            <a:pPr algn="ctr"/>
            <a:endParaRPr lang="en-US" sz="2400" i="1" dirty="0"/>
          </a:p>
          <a:p>
            <a:pPr algn="ctr"/>
            <a:r>
              <a:rPr lang="en-US" i="1" dirty="0"/>
              <a:t>Professor of Cardiovascular Medicine &amp; Epidemiology, University of Warwick</a:t>
            </a:r>
          </a:p>
          <a:p>
            <a:pPr algn="ctr"/>
            <a:r>
              <a:rPr lang="en-US" i="1" dirty="0"/>
              <a:t>Consultant Physician, UHCW NHS Trust, Coventry</a:t>
            </a:r>
          </a:p>
          <a:p>
            <a:pPr algn="ctr"/>
            <a:endParaRPr lang="en-US" i="1" dirty="0"/>
          </a:p>
          <a:p>
            <a:pPr algn="ctr"/>
            <a:r>
              <a:rPr lang="en-US" i="1" dirty="0"/>
              <a:t>Past-President: British and Irish Hypertension Society (2017-19)</a:t>
            </a:r>
          </a:p>
        </p:txBody>
      </p:sp>
      <p:sp>
        <p:nvSpPr>
          <p:cNvPr id="2" name="TextBox 1">
            <a:extLst>
              <a:ext uri="{FF2B5EF4-FFF2-40B4-BE49-F238E27FC236}">
                <a16:creationId xmlns:a16="http://schemas.microsoft.com/office/drawing/2014/main" id="{1F1A5973-289C-2C7D-B81E-F633A0FB3F30}"/>
              </a:ext>
            </a:extLst>
          </p:cNvPr>
          <p:cNvSpPr txBox="1"/>
          <p:nvPr/>
        </p:nvSpPr>
        <p:spPr>
          <a:xfrm>
            <a:off x="1315371" y="5085184"/>
            <a:ext cx="6513258" cy="646331"/>
          </a:xfrm>
          <a:prstGeom prst="rect">
            <a:avLst/>
          </a:prstGeom>
          <a:noFill/>
        </p:spPr>
        <p:txBody>
          <a:bodyPr wrap="none" rtlCol="0">
            <a:spAutoFit/>
          </a:bodyPr>
          <a:lstStyle/>
          <a:p>
            <a:pPr algn="ctr"/>
            <a:r>
              <a:rPr lang="en-GB" b="1" dirty="0"/>
              <a:t>GP Gateway: Hypertension</a:t>
            </a:r>
          </a:p>
          <a:p>
            <a:r>
              <a:rPr lang="en-GB" dirty="0">
                <a:hlinkClick r:id="rId3"/>
              </a:rPr>
              <a:t>https://www.coventryrugbygpgateway.nhs.uk/pages/hypertension/</a:t>
            </a:r>
            <a:r>
              <a:rPr lang="en-GB" dirty="0"/>
              <a:t> </a:t>
            </a:r>
          </a:p>
        </p:txBody>
      </p:sp>
      <p:sp>
        <p:nvSpPr>
          <p:cNvPr id="3" name="TextBox 2">
            <a:extLst>
              <a:ext uri="{FF2B5EF4-FFF2-40B4-BE49-F238E27FC236}">
                <a16:creationId xmlns:a16="http://schemas.microsoft.com/office/drawing/2014/main" id="{A63D9F59-02C6-6E9B-A58C-B5D5ED96D423}"/>
              </a:ext>
            </a:extLst>
          </p:cNvPr>
          <p:cNvSpPr txBox="1"/>
          <p:nvPr/>
        </p:nvSpPr>
        <p:spPr>
          <a:xfrm>
            <a:off x="1901768" y="4149080"/>
            <a:ext cx="5228997" cy="461665"/>
          </a:xfrm>
          <a:prstGeom prst="rect">
            <a:avLst/>
          </a:prstGeom>
          <a:noFill/>
        </p:spPr>
        <p:txBody>
          <a:bodyPr wrap="none" rtlCol="0">
            <a:spAutoFit/>
          </a:bodyPr>
          <a:lstStyle/>
          <a:p>
            <a:pPr algn="ctr"/>
            <a:r>
              <a:rPr lang="en-GB" sz="2400" b="1" dirty="0"/>
              <a:t>NO CONFLICT OF INTEREST TO DECLARE</a:t>
            </a:r>
            <a:endParaRPr lang="en-GB" sz="2400" dirty="0"/>
          </a:p>
        </p:txBody>
      </p:sp>
      <p:grpSp>
        <p:nvGrpSpPr>
          <p:cNvPr id="10" name="Group 9">
            <a:extLst>
              <a:ext uri="{FF2B5EF4-FFF2-40B4-BE49-F238E27FC236}">
                <a16:creationId xmlns:a16="http://schemas.microsoft.com/office/drawing/2014/main" id="{EE3FCDA7-9831-D68C-EDEF-6BA6082DFE48}"/>
              </a:ext>
            </a:extLst>
          </p:cNvPr>
          <p:cNvGrpSpPr/>
          <p:nvPr/>
        </p:nvGrpSpPr>
        <p:grpSpPr>
          <a:xfrm>
            <a:off x="4103948" y="6102270"/>
            <a:ext cx="936104" cy="483782"/>
            <a:chOff x="1746250" y="2311400"/>
            <a:chExt cx="5676900" cy="3255739"/>
          </a:xfrm>
        </p:grpSpPr>
        <p:pic>
          <p:nvPicPr>
            <p:cNvPr id="5" name="Picture 4" descr="A group of women looking at a book&#10;&#10;AI-generated content may be incorrect.">
              <a:extLst>
                <a:ext uri="{FF2B5EF4-FFF2-40B4-BE49-F238E27FC236}">
                  <a16:creationId xmlns:a16="http://schemas.microsoft.com/office/drawing/2014/main" id="{9A003431-487C-A42E-C419-475CFB59C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250" y="2311400"/>
              <a:ext cx="5651500" cy="2235200"/>
            </a:xfrm>
            <a:prstGeom prst="rect">
              <a:avLst/>
            </a:prstGeom>
          </p:spPr>
        </p:pic>
        <p:pic>
          <p:nvPicPr>
            <p:cNvPr id="9" name="Picture 8" descr="A blue rectangle with white text&#10;&#10;AI-generated content may be incorrect.">
              <a:extLst>
                <a:ext uri="{FF2B5EF4-FFF2-40B4-BE49-F238E27FC236}">
                  <a16:creationId xmlns:a16="http://schemas.microsoft.com/office/drawing/2014/main" id="{C8F3555F-9F4D-049A-8303-8A05BF1842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250" y="4474939"/>
              <a:ext cx="5676900" cy="1092200"/>
            </a:xfrm>
            <a:prstGeom prst="rect">
              <a:avLst/>
            </a:prstGeom>
          </p:spPr>
        </p:pic>
      </p:grpSp>
    </p:spTree>
    <p:extLst>
      <p:ext uri="{BB962C8B-B14F-4D97-AF65-F5344CB8AC3E}">
        <p14:creationId xmlns:p14="http://schemas.microsoft.com/office/powerpoint/2010/main" val="2157314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1936" y="980728"/>
            <a:ext cx="8136904" cy="4608512"/>
          </a:xfrm>
        </p:spPr>
        <p:txBody>
          <a:bodyPr/>
          <a:lstStyle/>
          <a:p>
            <a:pPr marL="0" indent="0" algn="ctr">
              <a:lnSpc>
                <a:spcPct val="100000"/>
              </a:lnSpc>
              <a:buNone/>
            </a:pPr>
            <a:r>
              <a:rPr lang="en-GB" sz="2400" dirty="0"/>
              <a:t>What is </a:t>
            </a:r>
            <a:r>
              <a:rPr lang="en-GB" sz="2400" u="sng" dirty="0"/>
              <a:t>new or updated </a:t>
            </a:r>
            <a:r>
              <a:rPr lang="en-GB" sz="2400" dirty="0"/>
              <a:t>?</a:t>
            </a:r>
          </a:p>
          <a:p>
            <a:pPr marL="457200" indent="-457200">
              <a:lnSpc>
                <a:spcPct val="100000"/>
              </a:lnSpc>
              <a:buFont typeface="+mj-lt"/>
              <a:buAutoNum type="arabicPeriod"/>
            </a:pPr>
            <a:r>
              <a:rPr lang="en-GB" sz="2400" dirty="0"/>
              <a:t>diagnosing hypertension</a:t>
            </a:r>
          </a:p>
          <a:p>
            <a:pPr marL="457200" indent="-457200">
              <a:lnSpc>
                <a:spcPct val="100000"/>
              </a:lnSpc>
              <a:buFont typeface="+mj-lt"/>
              <a:buAutoNum type="arabicPeriod"/>
            </a:pPr>
            <a:r>
              <a:rPr lang="en-GB" sz="2400" dirty="0"/>
              <a:t>starting antihypertensive drug treatment</a:t>
            </a:r>
          </a:p>
          <a:p>
            <a:pPr marL="457200" indent="-457200">
              <a:lnSpc>
                <a:spcPct val="100000"/>
              </a:lnSpc>
              <a:buFont typeface="+mj-lt"/>
              <a:buAutoNum type="arabicPeriod"/>
            </a:pPr>
            <a:r>
              <a:rPr lang="en-GB" sz="2400" dirty="0"/>
              <a:t>monitoring treatment and blood pressure targets</a:t>
            </a:r>
          </a:p>
          <a:p>
            <a:pPr marL="457200" indent="-457200">
              <a:lnSpc>
                <a:spcPct val="100000"/>
              </a:lnSpc>
              <a:buFont typeface="+mj-lt"/>
              <a:buAutoNum type="arabicPeriod"/>
            </a:pPr>
            <a:r>
              <a:rPr lang="en-GB" sz="2400" dirty="0"/>
              <a:t>choosing antihypertensive drug treatment (steps 1 to 4)</a:t>
            </a:r>
          </a:p>
          <a:p>
            <a:pPr marL="457200" indent="-457200">
              <a:lnSpc>
                <a:spcPct val="100000"/>
              </a:lnSpc>
              <a:buFont typeface="+mj-lt"/>
              <a:buAutoNum type="arabicPeriod"/>
            </a:pPr>
            <a:r>
              <a:rPr lang="en-GB" sz="2400" dirty="0"/>
              <a:t>who to refer for same-day specialist review</a:t>
            </a:r>
          </a:p>
          <a:p>
            <a:pPr marL="0" indent="0">
              <a:lnSpc>
                <a:spcPct val="100000"/>
              </a:lnSpc>
              <a:buNone/>
            </a:pPr>
            <a:endParaRPr lang="en-GB" sz="2400" dirty="0"/>
          </a:p>
          <a:p>
            <a:pPr marL="0" indent="0" algn="ctr">
              <a:lnSpc>
                <a:spcPct val="100000"/>
              </a:lnSpc>
              <a:buNone/>
            </a:pPr>
            <a:r>
              <a:rPr lang="en-GB" sz="2400" dirty="0"/>
              <a:t>What is </a:t>
            </a:r>
            <a:r>
              <a:rPr lang="en-GB" sz="2400" u="sng" dirty="0"/>
              <a:t>unchanged</a:t>
            </a:r>
            <a:r>
              <a:rPr lang="en-GB" sz="2400" dirty="0"/>
              <a:t> ?</a:t>
            </a:r>
          </a:p>
          <a:p>
            <a:pPr>
              <a:lnSpc>
                <a:spcPct val="100000"/>
              </a:lnSpc>
            </a:pPr>
            <a:r>
              <a:rPr lang="en-GB" sz="2400" dirty="0"/>
              <a:t>measuring blood pressure</a:t>
            </a:r>
          </a:p>
          <a:p>
            <a:pPr>
              <a:lnSpc>
                <a:spcPct val="100000"/>
              </a:lnSpc>
            </a:pPr>
            <a:r>
              <a:rPr lang="en-GB" sz="2400" dirty="0"/>
              <a:t>assessing cardiovascular risk and target organ damage</a:t>
            </a:r>
          </a:p>
          <a:p>
            <a:pPr>
              <a:lnSpc>
                <a:spcPct val="100000"/>
              </a:lnSpc>
            </a:pPr>
            <a:r>
              <a:rPr lang="en-GB" sz="2400" dirty="0"/>
              <a:t>lifestyle interventions</a:t>
            </a:r>
          </a:p>
          <a:p>
            <a:endParaRPr lang="en-GB" dirty="0"/>
          </a:p>
        </p:txBody>
      </p:sp>
      <p:sp>
        <p:nvSpPr>
          <p:cNvPr id="3" name="TextBox 2">
            <a:extLst>
              <a:ext uri="{FF2B5EF4-FFF2-40B4-BE49-F238E27FC236}">
                <a16:creationId xmlns:a16="http://schemas.microsoft.com/office/drawing/2014/main" id="{E3420B63-6559-0444-AC6E-B41C7DF1DADB}"/>
              </a:ext>
            </a:extLst>
          </p:cNvPr>
          <p:cNvSpPr txBox="1"/>
          <p:nvPr/>
        </p:nvSpPr>
        <p:spPr>
          <a:xfrm>
            <a:off x="531936" y="228905"/>
            <a:ext cx="813690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dirty="0"/>
              <a:t>Synopsis</a:t>
            </a:r>
          </a:p>
        </p:txBody>
      </p:sp>
      <p:pic>
        <p:nvPicPr>
          <p:cNvPr id="4" name="Picture 3">
            <a:extLst>
              <a:ext uri="{FF2B5EF4-FFF2-40B4-BE49-F238E27FC236}">
                <a16:creationId xmlns:a16="http://schemas.microsoft.com/office/drawing/2014/main" id="{EFD50F14-D567-0E47-9A68-91CD90EE7D21}"/>
              </a:ext>
            </a:extLst>
          </p:cNvPr>
          <p:cNvPicPr>
            <a:picLocks noChangeAspect="1"/>
          </p:cNvPicPr>
          <p:nvPr/>
        </p:nvPicPr>
        <p:blipFill>
          <a:blip r:embed="rId3"/>
          <a:stretch>
            <a:fillRect/>
          </a:stretch>
        </p:blipFill>
        <p:spPr>
          <a:xfrm>
            <a:off x="6928940" y="954759"/>
            <a:ext cx="1739900" cy="1168400"/>
          </a:xfrm>
          <a:prstGeom prst="rect">
            <a:avLst/>
          </a:prstGeom>
        </p:spPr>
      </p:pic>
      <p:pic>
        <p:nvPicPr>
          <p:cNvPr id="5" name="Picture 4"/>
          <p:cNvPicPr>
            <a:picLocks noChangeAspect="1"/>
          </p:cNvPicPr>
          <p:nvPr/>
        </p:nvPicPr>
        <p:blipFill>
          <a:blip r:embed="rId4"/>
          <a:stretch>
            <a:fillRect/>
          </a:stretch>
        </p:blipFill>
        <p:spPr>
          <a:xfrm>
            <a:off x="531936" y="188640"/>
            <a:ext cx="1951832" cy="1156393"/>
          </a:xfrm>
          <a:prstGeom prst="rect">
            <a:avLst/>
          </a:prstGeom>
        </p:spPr>
      </p:pic>
    </p:spTree>
    <p:extLst>
      <p:ext uri="{BB962C8B-B14F-4D97-AF65-F5344CB8AC3E}">
        <p14:creationId xmlns:p14="http://schemas.microsoft.com/office/powerpoint/2010/main" val="2949073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BDA78-23B3-BD49-8EC1-E18799070C4A}"/>
              </a:ext>
            </a:extLst>
          </p:cNvPr>
          <p:cNvPicPr>
            <a:picLocks noChangeAspect="1"/>
          </p:cNvPicPr>
          <p:nvPr/>
        </p:nvPicPr>
        <p:blipFill>
          <a:blip r:embed="rId2"/>
          <a:stretch>
            <a:fillRect/>
          </a:stretch>
        </p:blipFill>
        <p:spPr>
          <a:xfrm>
            <a:off x="6756048" y="980728"/>
            <a:ext cx="1901105" cy="2339822"/>
          </a:xfrm>
          <a:prstGeom prst="rect">
            <a:avLst/>
          </a:prstGeom>
        </p:spPr>
      </p:pic>
      <p:sp>
        <p:nvSpPr>
          <p:cNvPr id="2" name="Content Placeholder 1"/>
          <p:cNvSpPr>
            <a:spLocks noGrp="1"/>
          </p:cNvSpPr>
          <p:nvPr>
            <p:ph idx="1"/>
          </p:nvPr>
        </p:nvSpPr>
        <p:spPr>
          <a:xfrm>
            <a:off x="311841" y="980728"/>
            <a:ext cx="8345312" cy="4535628"/>
          </a:xfrm>
        </p:spPr>
        <p:txBody>
          <a:bodyPr/>
          <a:lstStyle/>
          <a:p>
            <a:pPr>
              <a:lnSpc>
                <a:spcPct val="100000"/>
              </a:lnSpc>
            </a:pPr>
            <a:r>
              <a:rPr lang="en-GB" sz="2800" dirty="0"/>
              <a:t>NG136, 2019 may not apply to adults with </a:t>
            </a:r>
          </a:p>
          <a:p>
            <a:pPr lvl="1">
              <a:lnSpc>
                <a:spcPct val="100000"/>
              </a:lnSpc>
            </a:pPr>
            <a:r>
              <a:rPr lang="en-GB" sz="2000" dirty="0"/>
              <a:t>CKD </a:t>
            </a:r>
          </a:p>
          <a:p>
            <a:pPr lvl="1">
              <a:lnSpc>
                <a:spcPct val="100000"/>
              </a:lnSpc>
            </a:pPr>
            <a:r>
              <a:rPr lang="en-GB" sz="2000" dirty="0"/>
              <a:t>Type 1 diabetes </a:t>
            </a:r>
          </a:p>
          <a:p>
            <a:pPr lvl="1">
              <a:lnSpc>
                <a:spcPct val="100000"/>
              </a:lnSpc>
            </a:pPr>
            <a:r>
              <a:rPr lang="en-GB" sz="2000" dirty="0"/>
              <a:t>Pregnancy </a:t>
            </a:r>
          </a:p>
          <a:p>
            <a:pPr lvl="1">
              <a:lnSpc>
                <a:spcPct val="100000"/>
              </a:lnSpc>
            </a:pPr>
            <a:r>
              <a:rPr lang="en-GB" sz="2000" dirty="0"/>
              <a:t>Pre-existing cardiovascular disease</a:t>
            </a:r>
          </a:p>
          <a:p>
            <a:pPr lvl="1">
              <a:lnSpc>
                <a:spcPct val="100000"/>
              </a:lnSpc>
            </a:pPr>
            <a:endParaRPr lang="en-GB" dirty="0"/>
          </a:p>
          <a:p>
            <a:pPr>
              <a:lnSpc>
                <a:spcPct val="100000"/>
              </a:lnSpc>
            </a:pPr>
            <a:r>
              <a:rPr lang="en-GB" sz="2800" dirty="0"/>
              <a:t>Need to cross-referencing to specific NICE guidelines</a:t>
            </a:r>
          </a:p>
          <a:p>
            <a:pPr lvl="1">
              <a:lnSpc>
                <a:spcPct val="100000"/>
              </a:lnSpc>
            </a:pPr>
            <a:r>
              <a:rPr lang="en-GB" sz="2000" dirty="0"/>
              <a:t>CKD in adults: assessment and management (CG182, 2014)</a:t>
            </a:r>
          </a:p>
          <a:p>
            <a:pPr lvl="1">
              <a:lnSpc>
                <a:spcPct val="100000"/>
              </a:lnSpc>
            </a:pPr>
            <a:r>
              <a:rPr lang="en-GB" sz="2000" dirty="0"/>
              <a:t>Type 1 diabetes in adults: diagnosis and management (NG17, 2015)</a:t>
            </a:r>
          </a:p>
          <a:p>
            <a:pPr lvl="1">
              <a:lnSpc>
                <a:spcPct val="100000"/>
              </a:lnSpc>
            </a:pPr>
            <a:r>
              <a:rPr lang="en-GB" sz="2000" dirty="0"/>
              <a:t>Hypertension in pregnancy: diagnosis and management (NG133, 2019)</a:t>
            </a:r>
          </a:p>
          <a:p>
            <a:pPr lvl="1">
              <a:lnSpc>
                <a:spcPct val="100000"/>
              </a:lnSpc>
            </a:pPr>
            <a:r>
              <a:rPr lang="en-GB" sz="2000" dirty="0"/>
              <a:t>Multimorbidity: clinical assessment and management (NG56, 2016)</a:t>
            </a:r>
          </a:p>
          <a:p>
            <a:pPr>
              <a:lnSpc>
                <a:spcPct val="100000"/>
              </a:lnSpc>
            </a:pPr>
            <a:endParaRPr lang="en-GB" dirty="0"/>
          </a:p>
          <a:p>
            <a:pPr>
              <a:lnSpc>
                <a:spcPct val="100000"/>
              </a:lnSpc>
            </a:pPr>
            <a:endParaRPr lang="en-GB" dirty="0"/>
          </a:p>
          <a:p>
            <a:pPr>
              <a:lnSpc>
                <a:spcPct val="100000"/>
              </a:lnSpc>
            </a:pPr>
            <a:endParaRPr lang="en-GB" dirty="0"/>
          </a:p>
          <a:p>
            <a:endParaRPr lang="en-GB" dirty="0"/>
          </a:p>
        </p:txBody>
      </p:sp>
      <p:sp>
        <p:nvSpPr>
          <p:cNvPr id="3" name="TextBox 2">
            <a:extLst>
              <a:ext uri="{FF2B5EF4-FFF2-40B4-BE49-F238E27FC236}">
                <a16:creationId xmlns:a16="http://schemas.microsoft.com/office/drawing/2014/main" id="{E3420B63-6559-0444-AC6E-B41C7DF1DADB}"/>
              </a:ext>
            </a:extLst>
          </p:cNvPr>
          <p:cNvSpPr txBox="1"/>
          <p:nvPr/>
        </p:nvSpPr>
        <p:spPr>
          <a:xfrm>
            <a:off x="311841" y="334397"/>
            <a:ext cx="834531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dirty="0"/>
              <a:t>Important warning!</a:t>
            </a:r>
          </a:p>
        </p:txBody>
      </p:sp>
      <p:pic>
        <p:nvPicPr>
          <p:cNvPr id="5" name="Picture 4">
            <a:extLst>
              <a:ext uri="{FF2B5EF4-FFF2-40B4-BE49-F238E27FC236}">
                <a16:creationId xmlns:a16="http://schemas.microsoft.com/office/drawing/2014/main" id="{12A4C2A0-6642-5547-A66F-281238BEF93B}"/>
              </a:ext>
            </a:extLst>
          </p:cNvPr>
          <p:cNvPicPr>
            <a:picLocks noChangeAspect="1"/>
          </p:cNvPicPr>
          <p:nvPr/>
        </p:nvPicPr>
        <p:blipFill>
          <a:blip r:embed="rId3"/>
          <a:stretch>
            <a:fillRect/>
          </a:stretch>
        </p:blipFill>
        <p:spPr>
          <a:xfrm>
            <a:off x="166619" y="4437112"/>
            <a:ext cx="640456" cy="430087"/>
          </a:xfrm>
          <a:prstGeom prst="rect">
            <a:avLst/>
          </a:prstGeom>
        </p:spPr>
      </p:pic>
    </p:spTree>
    <p:extLst>
      <p:ext uri="{BB962C8B-B14F-4D97-AF65-F5344CB8AC3E}">
        <p14:creationId xmlns:p14="http://schemas.microsoft.com/office/powerpoint/2010/main" val="116801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information&#10;&#10;AI-generated content may be incorrect.">
            <a:extLst>
              <a:ext uri="{FF2B5EF4-FFF2-40B4-BE49-F238E27FC236}">
                <a16:creationId xmlns:a16="http://schemas.microsoft.com/office/drawing/2014/main" id="{756EC6F6-806F-6E1E-6296-501C48A49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340032"/>
            <a:ext cx="6014570" cy="4525963"/>
          </a:xfrm>
          <a:prstGeom prst="rect">
            <a:avLst/>
          </a:prstGeom>
          <a:noFill/>
        </p:spPr>
      </p:pic>
      <p:sp>
        <p:nvSpPr>
          <p:cNvPr id="5" name="TextBox 4">
            <a:extLst>
              <a:ext uri="{FF2B5EF4-FFF2-40B4-BE49-F238E27FC236}">
                <a16:creationId xmlns:a16="http://schemas.microsoft.com/office/drawing/2014/main" id="{A42292FA-3A54-5B3F-1766-23FD1369D5F5}"/>
              </a:ext>
            </a:extLst>
          </p:cNvPr>
          <p:cNvSpPr txBox="1"/>
          <p:nvPr/>
        </p:nvSpPr>
        <p:spPr>
          <a:xfrm>
            <a:off x="531936" y="188640"/>
            <a:ext cx="813690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t>Diagnosing hypertension</a:t>
            </a:r>
          </a:p>
        </p:txBody>
      </p:sp>
      <p:sp>
        <p:nvSpPr>
          <p:cNvPr id="6" name="TextBox 5">
            <a:extLst>
              <a:ext uri="{FF2B5EF4-FFF2-40B4-BE49-F238E27FC236}">
                <a16:creationId xmlns:a16="http://schemas.microsoft.com/office/drawing/2014/main" id="{E1A0F93D-8607-D3D9-E2AE-A05BF1A477D2}"/>
              </a:ext>
            </a:extLst>
          </p:cNvPr>
          <p:cNvSpPr txBox="1"/>
          <p:nvPr/>
        </p:nvSpPr>
        <p:spPr>
          <a:xfrm>
            <a:off x="531935" y="884047"/>
            <a:ext cx="8136903"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800" dirty="0"/>
              <a:t>Accurate BP measurement paramount!</a:t>
            </a:r>
          </a:p>
        </p:txBody>
      </p:sp>
      <p:pic>
        <p:nvPicPr>
          <p:cNvPr id="7" name="Picture 2" descr="5ft x 3ft Red Flags and Banners Pennant ...">
            <a:extLst>
              <a:ext uri="{FF2B5EF4-FFF2-40B4-BE49-F238E27FC236}">
                <a16:creationId xmlns:a16="http://schemas.microsoft.com/office/drawing/2014/main" id="{F97E3102-0833-E9C2-7CC6-C19BB5F264C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2771" y="2907196"/>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62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20B63-6559-0444-AC6E-B41C7DF1DADB}"/>
              </a:ext>
            </a:extLst>
          </p:cNvPr>
          <p:cNvSpPr txBox="1"/>
          <p:nvPr/>
        </p:nvSpPr>
        <p:spPr>
          <a:xfrm>
            <a:off x="531936" y="188640"/>
            <a:ext cx="813690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t>Diagnosing hypertension</a:t>
            </a:r>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576" y="908720"/>
            <a:ext cx="7846847" cy="4933414"/>
          </a:xfrm>
        </p:spPr>
      </p:pic>
      <p:graphicFrame>
        <p:nvGraphicFramePr>
          <p:cNvPr id="8" name="Table 7"/>
          <p:cNvGraphicFramePr>
            <a:graphicFrameLocks noGrp="1"/>
          </p:cNvGraphicFramePr>
          <p:nvPr/>
        </p:nvGraphicFramePr>
        <p:xfrm>
          <a:off x="503547" y="1628800"/>
          <a:ext cx="8136903" cy="3017520"/>
        </p:xfrm>
        <a:graphic>
          <a:graphicData uri="http://schemas.openxmlformats.org/drawingml/2006/table">
            <a:tbl>
              <a:tblPr firstRow="1" bandRow="1">
                <a:tableStyleId>{21E4AEA4-8DFA-4A89-87EB-49C32662AFE0}</a:tableStyleId>
              </a:tblPr>
              <a:tblGrid>
                <a:gridCol w="1476165">
                  <a:extLst>
                    <a:ext uri="{9D8B030D-6E8A-4147-A177-3AD203B41FA5}">
                      <a16:colId xmlns:a16="http://schemas.microsoft.com/office/drawing/2014/main" val="1689522289"/>
                    </a:ext>
                  </a:extLst>
                </a:gridCol>
                <a:gridCol w="3744416">
                  <a:extLst>
                    <a:ext uri="{9D8B030D-6E8A-4147-A177-3AD203B41FA5}">
                      <a16:colId xmlns:a16="http://schemas.microsoft.com/office/drawing/2014/main" val="2771914128"/>
                    </a:ext>
                  </a:extLst>
                </a:gridCol>
                <a:gridCol w="2916322">
                  <a:extLst>
                    <a:ext uri="{9D8B030D-6E8A-4147-A177-3AD203B41FA5}">
                      <a16:colId xmlns:a16="http://schemas.microsoft.com/office/drawing/2014/main" val="1661082703"/>
                    </a:ext>
                  </a:extLst>
                </a:gridCol>
              </a:tblGrid>
              <a:tr h="370840">
                <a:tc>
                  <a:txBody>
                    <a:bodyPr/>
                    <a:lstStyle/>
                    <a:p>
                      <a:endParaRPr lang="en-GB" sz="2800" dirty="0"/>
                    </a:p>
                  </a:txBody>
                  <a:tcPr/>
                </a:tc>
                <a:tc>
                  <a:txBody>
                    <a:bodyPr/>
                    <a:lstStyle/>
                    <a:p>
                      <a:pPr algn="ctr"/>
                      <a:r>
                        <a:rPr lang="en-GB" sz="2800" b="0" dirty="0"/>
                        <a:t>Office BP (mmHg)</a:t>
                      </a:r>
                    </a:p>
                  </a:txBody>
                  <a:tcPr/>
                </a:tc>
                <a:tc>
                  <a:txBody>
                    <a:bodyPr/>
                    <a:lstStyle/>
                    <a:p>
                      <a:pPr algn="ctr"/>
                      <a:r>
                        <a:rPr lang="en-GB" sz="2800" b="0" dirty="0"/>
                        <a:t>ABPM or HBPM (mmHg)</a:t>
                      </a:r>
                    </a:p>
                  </a:txBody>
                  <a:tcPr/>
                </a:tc>
                <a:extLst>
                  <a:ext uri="{0D108BD9-81ED-4DB2-BD59-A6C34878D82A}">
                    <a16:rowId xmlns:a16="http://schemas.microsoft.com/office/drawing/2014/main" val="1359134786"/>
                  </a:ext>
                </a:extLst>
              </a:tr>
              <a:tr h="370840">
                <a:tc>
                  <a:txBody>
                    <a:bodyPr/>
                    <a:lstStyle/>
                    <a:p>
                      <a:r>
                        <a:rPr lang="en-GB" sz="2800" dirty="0"/>
                        <a:t>Normal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t>&lt; 140/90</a:t>
                      </a:r>
                    </a:p>
                  </a:txBody>
                  <a:tcPr/>
                </a:tc>
                <a:tc>
                  <a:txBody>
                    <a:bodyPr/>
                    <a:lstStyle/>
                    <a:p>
                      <a:pPr algn="ctr"/>
                      <a:r>
                        <a:rPr lang="en-GB" sz="2800" dirty="0"/>
                        <a:t>&lt; 135/85</a:t>
                      </a:r>
                    </a:p>
                  </a:txBody>
                  <a:tcPr/>
                </a:tc>
                <a:extLst>
                  <a:ext uri="{0D108BD9-81ED-4DB2-BD59-A6C34878D82A}">
                    <a16:rowId xmlns:a16="http://schemas.microsoft.com/office/drawing/2014/main" val="511349880"/>
                  </a:ext>
                </a:extLst>
              </a:tr>
              <a:tr h="370840">
                <a:tc>
                  <a:txBody>
                    <a:bodyPr/>
                    <a:lstStyle/>
                    <a:p>
                      <a:r>
                        <a:rPr lang="en-GB" sz="2800" dirty="0"/>
                        <a:t>Stage 1</a:t>
                      </a:r>
                    </a:p>
                  </a:txBody>
                  <a:tcPr/>
                </a:tc>
                <a:tc>
                  <a:txBody>
                    <a:bodyPr/>
                    <a:lstStyle/>
                    <a:p>
                      <a:pPr algn="ctr"/>
                      <a:r>
                        <a:rPr lang="en-GB" sz="2800" dirty="0"/>
                        <a:t>140/90 to 159/99</a:t>
                      </a:r>
                    </a:p>
                  </a:txBody>
                  <a:tcPr/>
                </a:tc>
                <a:tc>
                  <a:txBody>
                    <a:bodyPr/>
                    <a:lstStyle/>
                    <a:p>
                      <a:pPr algn="ctr"/>
                      <a:r>
                        <a:rPr lang="en-GB" sz="2800" dirty="0"/>
                        <a:t>135/85 to 149/94</a:t>
                      </a:r>
                    </a:p>
                  </a:txBody>
                  <a:tcPr/>
                </a:tc>
                <a:extLst>
                  <a:ext uri="{0D108BD9-81ED-4DB2-BD59-A6C34878D82A}">
                    <a16:rowId xmlns:a16="http://schemas.microsoft.com/office/drawing/2014/main" val="2371662514"/>
                  </a:ext>
                </a:extLst>
              </a:tr>
              <a:tr h="370840">
                <a:tc>
                  <a:txBody>
                    <a:bodyPr/>
                    <a:lstStyle/>
                    <a:p>
                      <a:r>
                        <a:rPr lang="en-GB" sz="2800" dirty="0"/>
                        <a:t>Stage 2</a:t>
                      </a:r>
                    </a:p>
                  </a:txBody>
                  <a:tcPr/>
                </a:tc>
                <a:tc>
                  <a:txBody>
                    <a:bodyPr/>
                    <a:lstStyle/>
                    <a:p>
                      <a:pPr algn="ctr"/>
                      <a:r>
                        <a:rPr lang="en-GB" sz="2800" dirty="0"/>
                        <a:t>160</a:t>
                      </a:r>
                      <a:r>
                        <a:rPr lang="en-GB" sz="2800" baseline="0" dirty="0"/>
                        <a:t>/100 to 179/119</a:t>
                      </a:r>
                      <a:endParaRPr lang="en-GB" sz="2800" dirty="0"/>
                    </a:p>
                  </a:txBody>
                  <a:tcPr/>
                </a:tc>
                <a:tc>
                  <a:txBody>
                    <a:bodyPr/>
                    <a:lstStyle/>
                    <a:p>
                      <a:pPr algn="ctr"/>
                      <a:r>
                        <a:rPr lang="en-GB" sz="2800" u="sng" dirty="0"/>
                        <a:t>&gt;</a:t>
                      </a:r>
                      <a:r>
                        <a:rPr lang="en-GB" sz="2800" dirty="0"/>
                        <a:t> 150/95</a:t>
                      </a:r>
                    </a:p>
                  </a:txBody>
                  <a:tcPr/>
                </a:tc>
                <a:extLst>
                  <a:ext uri="{0D108BD9-81ED-4DB2-BD59-A6C34878D82A}">
                    <a16:rowId xmlns:a16="http://schemas.microsoft.com/office/drawing/2014/main" val="2059798120"/>
                  </a:ext>
                </a:extLst>
              </a:tr>
              <a:tr h="370840">
                <a:tc>
                  <a:txBody>
                    <a:bodyPr/>
                    <a:lstStyle/>
                    <a:p>
                      <a:r>
                        <a:rPr lang="en-GB" sz="2800" dirty="0"/>
                        <a:t>Stage 3</a:t>
                      </a:r>
                    </a:p>
                  </a:txBody>
                  <a:tcPr/>
                </a:tc>
                <a:tc>
                  <a:txBody>
                    <a:bodyPr/>
                    <a:lstStyle/>
                    <a:p>
                      <a:pPr algn="ctr"/>
                      <a:r>
                        <a:rPr lang="en-GB" sz="2800" u="none" dirty="0"/>
                        <a:t>SBP </a:t>
                      </a:r>
                      <a:r>
                        <a:rPr lang="en-GB" sz="2800" u="sng" dirty="0"/>
                        <a:t>&gt;</a:t>
                      </a:r>
                      <a:r>
                        <a:rPr lang="en-GB" sz="2800" dirty="0"/>
                        <a:t>180 or DBP </a:t>
                      </a:r>
                      <a:r>
                        <a:rPr lang="en-GB" sz="2800" u="sng" dirty="0"/>
                        <a:t>&gt;</a:t>
                      </a:r>
                      <a:r>
                        <a:rPr lang="en-GB" sz="2800" dirty="0"/>
                        <a:t>120</a:t>
                      </a:r>
                    </a:p>
                  </a:txBody>
                  <a:tcPr/>
                </a:tc>
                <a:tc>
                  <a:txBody>
                    <a:bodyPr/>
                    <a:lstStyle/>
                    <a:p>
                      <a:pPr algn="ctr"/>
                      <a:r>
                        <a:rPr lang="en-GB" sz="2800" dirty="0"/>
                        <a:t>-</a:t>
                      </a:r>
                    </a:p>
                  </a:txBody>
                  <a:tcPr/>
                </a:tc>
                <a:extLst>
                  <a:ext uri="{0D108BD9-81ED-4DB2-BD59-A6C34878D82A}">
                    <a16:rowId xmlns:a16="http://schemas.microsoft.com/office/drawing/2014/main" val="2211982374"/>
                  </a:ext>
                </a:extLst>
              </a:tr>
            </a:tbl>
          </a:graphicData>
        </a:graphic>
      </p:graphicFrame>
      <p:pic>
        <p:nvPicPr>
          <p:cNvPr id="5" name="Picture 2" descr="5ft x 3ft Red Flags and Banners Pennant ...">
            <a:extLst>
              <a:ext uri="{FF2B5EF4-FFF2-40B4-BE49-F238E27FC236}">
                <a16:creationId xmlns:a16="http://schemas.microsoft.com/office/drawing/2014/main" id="{8F5A96C2-5A7A-87BB-A7D9-3127BD7B7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666281"/>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115888"/>
            <a:ext cx="8229600" cy="649287"/>
          </a:xfrm>
        </p:spPr>
        <p:style>
          <a:lnRef idx="0">
            <a:schemeClr val="accent2"/>
          </a:lnRef>
          <a:fillRef idx="3">
            <a:schemeClr val="accent2"/>
          </a:fillRef>
          <a:effectRef idx="3">
            <a:schemeClr val="accent2"/>
          </a:effectRef>
          <a:fontRef idx="minor">
            <a:schemeClr val="lt1"/>
          </a:fontRef>
        </p:style>
        <p:txBody>
          <a:bodyPr/>
          <a:lstStyle/>
          <a:p>
            <a:r>
              <a:rPr lang="en-US" altLang="en-US" sz="3600" b="1" dirty="0">
                <a:solidFill>
                  <a:schemeClr val="bg1"/>
                </a:solidFill>
                <a:ea typeface="ＭＳ Ｐゴシック" panose="020B0600070205080204" pitchFamily="34" charset="-128"/>
              </a:rPr>
              <a:t>Hypertension</a:t>
            </a:r>
          </a:p>
        </p:txBody>
      </p:sp>
      <p:pic>
        <p:nvPicPr>
          <p:cNvPr id="47106" name="Picture 5" descr="AandD_Doctor_Pro_Full%20Trend"/>
          <p:cNvPicPr>
            <a:picLocks noChangeAspect="1" noChangeArrowheads="1"/>
          </p:cNvPicPr>
          <p:nvPr/>
        </p:nvPicPr>
        <p:blipFill>
          <a:blip r:embed="rId3">
            <a:lum bright="24000"/>
            <a:extLst>
              <a:ext uri="{28A0092B-C50C-407E-A947-70E740481C1C}">
                <a14:useLocalDpi xmlns:a14="http://schemas.microsoft.com/office/drawing/2010/main" val="0"/>
              </a:ext>
            </a:extLst>
          </a:blip>
          <a:srcRect l="5751" t="32162" b="3479"/>
          <a:stretch>
            <a:fillRect/>
          </a:stretch>
        </p:blipFill>
        <p:spPr bwMode="auto">
          <a:xfrm>
            <a:off x="396081" y="1196752"/>
            <a:ext cx="8351838"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Callout 2 (Accent Bar) 1"/>
          <p:cNvSpPr>
            <a:spLocks/>
          </p:cNvSpPr>
          <p:nvPr/>
        </p:nvSpPr>
        <p:spPr bwMode="auto">
          <a:xfrm>
            <a:off x="2411412" y="1598613"/>
            <a:ext cx="1224483" cy="306387"/>
          </a:xfrm>
          <a:prstGeom prst="accentCallout2">
            <a:avLst>
              <a:gd name="adj1" fmla="val 18750"/>
              <a:gd name="adj2" fmla="val -8333"/>
              <a:gd name="adj3" fmla="val 18750"/>
              <a:gd name="adj4" fmla="val -16667"/>
              <a:gd name="adj5" fmla="val 203713"/>
              <a:gd name="adj6" fmla="val -40787"/>
            </a:avLst>
          </a:prstGeom>
          <a:gradFill rotWithShape="1">
            <a:gsLst>
              <a:gs pos="0">
                <a:srgbClr val="FFFFFF"/>
              </a:gs>
              <a:gs pos="35000">
                <a:srgbClr val="FFFFFF"/>
              </a:gs>
              <a:gs pos="100000">
                <a:srgbClr val="FFFFFF"/>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r>
              <a:rPr lang="en-GB" sz="1400" b="1" dirty="0">
                <a:solidFill>
                  <a:srgbClr val="FF0000"/>
                </a:solidFill>
                <a:latin typeface="+mn-lt"/>
                <a:ea typeface="+mn-ea"/>
              </a:rPr>
              <a:t>Hypertension</a:t>
            </a:r>
          </a:p>
        </p:txBody>
      </p:sp>
      <p:sp>
        <p:nvSpPr>
          <p:cNvPr id="5" name="Line Callout 2 (Accent Bar) 4"/>
          <p:cNvSpPr>
            <a:spLocks/>
          </p:cNvSpPr>
          <p:nvPr/>
        </p:nvSpPr>
        <p:spPr bwMode="auto">
          <a:xfrm>
            <a:off x="4660900" y="2133600"/>
            <a:ext cx="1135236" cy="431304"/>
          </a:xfrm>
          <a:prstGeom prst="accentCallout2">
            <a:avLst>
              <a:gd name="adj1" fmla="val 18750"/>
              <a:gd name="adj2" fmla="val -8333"/>
              <a:gd name="adj3" fmla="val 18750"/>
              <a:gd name="adj4" fmla="val -16667"/>
              <a:gd name="adj5" fmla="val 203713"/>
              <a:gd name="adj6" fmla="val -40787"/>
            </a:avLst>
          </a:prstGeom>
          <a:gradFill rotWithShape="1">
            <a:gsLst>
              <a:gs pos="0">
                <a:srgbClr val="FFFFFF"/>
              </a:gs>
              <a:gs pos="35000">
                <a:srgbClr val="FFFFFF"/>
              </a:gs>
              <a:gs pos="100000">
                <a:srgbClr val="FFFFFF"/>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r>
              <a:rPr lang="en-GB" sz="1400" b="1" dirty="0">
                <a:solidFill>
                  <a:srgbClr val="00B050"/>
                </a:solidFill>
                <a:latin typeface="+mn-lt"/>
                <a:ea typeface="+mn-ea"/>
              </a:rPr>
              <a:t>Nocturnal</a:t>
            </a:r>
          </a:p>
          <a:p>
            <a:pPr algn="ctr">
              <a:defRPr/>
            </a:pPr>
            <a:r>
              <a:rPr lang="en-GB" sz="1400" b="1" dirty="0">
                <a:solidFill>
                  <a:srgbClr val="00B050"/>
                </a:solidFill>
                <a:latin typeface="+mn-lt"/>
                <a:ea typeface="+mn-ea"/>
              </a:rPr>
              <a:t>dip</a:t>
            </a:r>
          </a:p>
        </p:txBody>
      </p:sp>
      <p:sp>
        <p:nvSpPr>
          <p:cNvPr id="6" name="Line Callout 2 (Accent Bar) 5"/>
          <p:cNvSpPr>
            <a:spLocks/>
          </p:cNvSpPr>
          <p:nvPr/>
        </p:nvSpPr>
        <p:spPr bwMode="auto">
          <a:xfrm>
            <a:off x="7236296" y="1905000"/>
            <a:ext cx="1224136" cy="381793"/>
          </a:xfrm>
          <a:prstGeom prst="accentCallout2">
            <a:avLst>
              <a:gd name="adj1" fmla="val 18750"/>
              <a:gd name="adj2" fmla="val -8333"/>
              <a:gd name="adj3" fmla="val 18750"/>
              <a:gd name="adj4" fmla="val -16667"/>
              <a:gd name="adj5" fmla="val 203713"/>
              <a:gd name="adj6" fmla="val -40787"/>
            </a:avLst>
          </a:prstGeom>
          <a:gradFill rotWithShape="1">
            <a:gsLst>
              <a:gs pos="0">
                <a:srgbClr val="FFFFFF"/>
              </a:gs>
              <a:gs pos="35000">
                <a:srgbClr val="FFFFFF"/>
              </a:gs>
              <a:gs pos="100000">
                <a:srgbClr val="FFFFFF"/>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r>
              <a:rPr lang="en-GB" sz="1400" b="1" dirty="0">
                <a:solidFill>
                  <a:srgbClr val="FF0000"/>
                </a:solidFill>
                <a:latin typeface="+mn-lt"/>
                <a:ea typeface="+mn-ea"/>
              </a:rPr>
              <a:t>Morning rise</a:t>
            </a:r>
          </a:p>
          <a:p>
            <a:pPr algn="ctr">
              <a:defRPr/>
            </a:pPr>
            <a:r>
              <a:rPr lang="en-GB" sz="1400" b="1" dirty="0">
                <a:solidFill>
                  <a:srgbClr val="FF0000"/>
                </a:solidFill>
                <a:latin typeface="+mn-lt"/>
                <a:ea typeface="+mn-ea"/>
              </a:rPr>
              <a:t>Hypertension</a:t>
            </a:r>
          </a:p>
        </p:txBody>
      </p:sp>
      <p:pic>
        <p:nvPicPr>
          <p:cNvPr id="8" name="Picture 7"/>
          <p:cNvPicPr>
            <a:picLocks noChangeAspect="1"/>
          </p:cNvPicPr>
          <p:nvPr/>
        </p:nvPicPr>
        <p:blipFill>
          <a:blip r:embed="rId4"/>
          <a:stretch>
            <a:fillRect/>
          </a:stretch>
        </p:blipFill>
        <p:spPr>
          <a:xfrm>
            <a:off x="440069" y="115889"/>
            <a:ext cx="1395627" cy="1334332"/>
          </a:xfrm>
          <a:prstGeom prst="rect">
            <a:avLst/>
          </a:prstGeom>
        </p:spPr>
      </p:pic>
    </p:spTree>
    <p:custDataLst>
      <p:tags r:id="rId1"/>
    </p:custDataLst>
    <p:extLst>
      <p:ext uri="{BB962C8B-B14F-4D97-AF65-F5344CB8AC3E}">
        <p14:creationId xmlns:p14="http://schemas.microsoft.com/office/powerpoint/2010/main" val="1201887702"/>
      </p:ext>
    </p:extLst>
  </p:cSld>
  <p:clrMapOvr>
    <a:masterClrMapping/>
  </p:clrMapOvr>
  <mc:AlternateContent xmlns:mc="http://schemas.openxmlformats.org/markup-compatibility/2006" xmlns:p14="http://schemas.microsoft.com/office/powerpoint/2010/main">
    <mc:Choice Requires="p14">
      <p:transition spd="slow" p14:dur="2000" advTm="95226"/>
    </mc:Choice>
    <mc:Fallback xmlns="">
      <p:transition spd="slow" advTm="9522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572791596"/>
              </p:ext>
            </p:extLst>
          </p:nvPr>
        </p:nvGraphicFramePr>
        <p:xfrm>
          <a:off x="448079" y="980729"/>
          <a:ext cx="8156369" cy="4824536"/>
        </p:xfrm>
        <a:graphic>
          <a:graphicData uri="http://schemas.openxmlformats.org/presentationml/2006/ole">
            <mc:AlternateContent xmlns:mc="http://schemas.openxmlformats.org/markup-compatibility/2006">
              <mc:Choice xmlns:v="urn:schemas-microsoft-com:vml" Requires="v">
                <p:oleObj name="Worksheet" r:id="rId2" imgW="4552879" imgH="2514639" progId="">
                  <p:embed/>
                </p:oleObj>
              </mc:Choice>
              <mc:Fallback>
                <p:oleObj name="Worksheet" r:id="rId2" imgW="4552879" imgH="2514639" progId="">
                  <p:embed/>
                  <p:pic>
                    <p:nvPicPr>
                      <p:cNvPr id="4098"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79" y="980729"/>
                        <a:ext cx="8156369" cy="4824536"/>
                      </a:xfrm>
                      <a:prstGeom prst="rect">
                        <a:avLst/>
                      </a:prstGeom>
                      <a:noFill/>
                    </p:spPr>
                  </p:pic>
                </p:oleObj>
              </mc:Fallback>
            </mc:AlternateContent>
          </a:graphicData>
        </a:graphic>
      </p:graphicFrame>
      <p:grpSp>
        <p:nvGrpSpPr>
          <p:cNvPr id="7" name="Group 6"/>
          <p:cNvGrpSpPr/>
          <p:nvPr/>
        </p:nvGrpSpPr>
        <p:grpSpPr>
          <a:xfrm>
            <a:off x="1610211" y="1509480"/>
            <a:ext cx="6480720" cy="2952328"/>
            <a:chOff x="1619672" y="1713409"/>
            <a:chExt cx="6480720" cy="2669557"/>
          </a:xfrm>
        </p:grpSpPr>
        <p:sp>
          <p:nvSpPr>
            <p:cNvPr id="4" name="Line 4"/>
            <p:cNvSpPr>
              <a:spLocks noChangeShapeType="1"/>
            </p:cNvSpPr>
            <p:nvPr/>
          </p:nvSpPr>
          <p:spPr bwMode="auto">
            <a:xfrm flipV="1">
              <a:off x="1619672" y="3356992"/>
              <a:ext cx="6480720" cy="20096"/>
            </a:xfrm>
            <a:prstGeom prst="line">
              <a:avLst/>
            </a:prstGeom>
            <a:noFill/>
            <a:ln w="28575">
              <a:solidFill>
                <a:srgbClr val="FF0000"/>
              </a:solidFill>
              <a:round/>
              <a:headEnd/>
              <a:tailEnd/>
            </a:ln>
          </p:spPr>
          <p:txBody>
            <a:bodyPr/>
            <a:lstStyle/>
            <a:p>
              <a:endParaRPr lang="en-GB" sz="1350"/>
            </a:p>
          </p:txBody>
        </p:sp>
        <p:sp>
          <p:nvSpPr>
            <p:cNvPr id="5" name="Line 5"/>
            <p:cNvSpPr>
              <a:spLocks noChangeShapeType="1"/>
            </p:cNvSpPr>
            <p:nvPr/>
          </p:nvSpPr>
          <p:spPr bwMode="auto">
            <a:xfrm flipH="1" flipV="1">
              <a:off x="4211960" y="1713409"/>
              <a:ext cx="0" cy="2669557"/>
            </a:xfrm>
            <a:prstGeom prst="line">
              <a:avLst/>
            </a:prstGeom>
            <a:noFill/>
            <a:ln w="28575">
              <a:solidFill>
                <a:srgbClr val="FF0000"/>
              </a:solidFill>
              <a:round/>
              <a:headEnd/>
              <a:tailEnd/>
            </a:ln>
          </p:spPr>
          <p:txBody>
            <a:bodyPr/>
            <a:lstStyle/>
            <a:p>
              <a:endParaRPr lang="en-GB" sz="1350"/>
            </a:p>
          </p:txBody>
        </p:sp>
      </p:grpSp>
      <p:sp>
        <p:nvSpPr>
          <p:cNvPr id="6" name="TextBox 5">
            <a:extLst>
              <a:ext uri="{FF2B5EF4-FFF2-40B4-BE49-F238E27FC236}">
                <a16:creationId xmlns:a16="http://schemas.microsoft.com/office/drawing/2014/main" id="{E3420B63-6559-0444-AC6E-B41C7DF1DADB}"/>
              </a:ext>
            </a:extLst>
          </p:cNvPr>
          <p:cNvSpPr txBox="1"/>
          <p:nvPr/>
        </p:nvSpPr>
        <p:spPr>
          <a:xfrm>
            <a:off x="281599" y="261517"/>
            <a:ext cx="848932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t>‘day-time’ Office BP vs ABPM</a:t>
            </a:r>
          </a:p>
        </p:txBody>
      </p:sp>
      <p:sp>
        <p:nvSpPr>
          <p:cNvPr id="8" name="Up Arrow Callout 7"/>
          <p:cNvSpPr/>
          <p:nvPr/>
        </p:nvSpPr>
        <p:spPr>
          <a:xfrm>
            <a:off x="1808904" y="4699233"/>
            <a:ext cx="1562472" cy="914400"/>
          </a:xfrm>
          <a:prstGeom prst="upArrow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b="1" dirty="0"/>
              <a:t>Normotensive</a:t>
            </a:r>
          </a:p>
        </p:txBody>
      </p:sp>
      <p:sp>
        <p:nvSpPr>
          <p:cNvPr id="9" name="Down Arrow Callout 8"/>
          <p:cNvSpPr/>
          <p:nvPr/>
        </p:nvSpPr>
        <p:spPr>
          <a:xfrm>
            <a:off x="5014128" y="993450"/>
            <a:ext cx="1562472" cy="842392"/>
          </a:xfrm>
          <a:prstGeom prst="down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a:t>Hypertensive</a:t>
            </a:r>
          </a:p>
        </p:txBody>
      </p:sp>
      <p:sp>
        <p:nvSpPr>
          <p:cNvPr id="10" name="Up Arrow Callout 9"/>
          <p:cNvSpPr/>
          <p:nvPr/>
        </p:nvSpPr>
        <p:spPr>
          <a:xfrm>
            <a:off x="6518109" y="3650575"/>
            <a:ext cx="1562472" cy="914400"/>
          </a:xfrm>
          <a:prstGeom prst="up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dirty="0"/>
              <a:t>White Coat</a:t>
            </a:r>
          </a:p>
        </p:txBody>
      </p:sp>
      <p:sp>
        <p:nvSpPr>
          <p:cNvPr id="11" name="Down Arrow Callout 10"/>
          <p:cNvSpPr/>
          <p:nvPr/>
        </p:nvSpPr>
        <p:spPr>
          <a:xfrm>
            <a:off x="2051720" y="1779045"/>
            <a:ext cx="1562472" cy="842392"/>
          </a:xfrm>
          <a:prstGeom prst="downArrow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Masked</a:t>
            </a:r>
          </a:p>
        </p:txBody>
      </p:sp>
    </p:spTree>
    <p:extLst>
      <p:ext uri="{BB962C8B-B14F-4D97-AF65-F5344CB8AC3E}">
        <p14:creationId xmlns:p14="http://schemas.microsoft.com/office/powerpoint/2010/main" val="210681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A922EAE-BA16-4A4C-8138-FD9815811425}"/>
              </a:ext>
            </a:extLst>
          </p:cNvPr>
          <p:cNvSpPr>
            <a:spLocks noChangeArrowheads="1"/>
          </p:cNvSpPr>
          <p:nvPr/>
        </p:nvSpPr>
        <p:spPr bwMode="auto">
          <a:xfrm>
            <a:off x="4258780" y="6049049"/>
            <a:ext cx="3352906" cy="276999"/>
          </a:xfrm>
          <a:prstGeom prst="rect">
            <a:avLst/>
          </a:prstGeom>
          <a:noFill/>
          <a:ln w="9525">
            <a:noFill/>
            <a:miter lim="800000"/>
            <a:headEnd/>
            <a:tailEnd/>
          </a:ln>
        </p:spPr>
        <p:txBody>
          <a:bodyPr wrap="none">
            <a:spAutoFit/>
          </a:bodyPr>
          <a:lstStyle/>
          <a:p>
            <a:pPr algn="r">
              <a:spcBef>
                <a:spcPct val="50000"/>
              </a:spcBef>
            </a:pPr>
            <a:r>
              <a:rPr lang="en-GB" sz="1200" i="1" dirty="0"/>
              <a:t>Hansen TW et al. </a:t>
            </a:r>
            <a:r>
              <a:rPr lang="en-US" sz="1200" i="1" dirty="0"/>
              <a:t>J </a:t>
            </a:r>
            <a:r>
              <a:rPr lang="en-US" sz="1200" i="1" dirty="0" err="1"/>
              <a:t>Hypertens</a:t>
            </a:r>
            <a:r>
              <a:rPr lang="en-US" sz="1200" i="1" dirty="0"/>
              <a:t>. 2007;</a:t>
            </a:r>
            <a:r>
              <a:rPr lang="en-US" sz="1200" b="1" i="1" dirty="0"/>
              <a:t>25</a:t>
            </a:r>
            <a:r>
              <a:rPr lang="en-US" sz="1200" i="1" dirty="0"/>
              <a:t>(8):1554-64.</a:t>
            </a:r>
            <a:endParaRPr lang="en-GB" sz="1200" i="1" dirty="0"/>
          </a:p>
        </p:txBody>
      </p:sp>
      <p:sp>
        <p:nvSpPr>
          <p:cNvPr id="7" name="TextBox 6">
            <a:extLst>
              <a:ext uri="{FF2B5EF4-FFF2-40B4-BE49-F238E27FC236}">
                <a16:creationId xmlns:a16="http://schemas.microsoft.com/office/drawing/2014/main" id="{4F5C6B61-9C1B-F144-B617-0761A987CBAF}"/>
              </a:ext>
            </a:extLst>
          </p:cNvPr>
          <p:cNvSpPr txBox="1"/>
          <p:nvPr/>
        </p:nvSpPr>
        <p:spPr>
          <a:xfrm>
            <a:off x="281599" y="261518"/>
            <a:ext cx="848932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t>CVD risk by ABPM categories</a:t>
            </a:r>
          </a:p>
        </p:txBody>
      </p:sp>
      <p:grpSp>
        <p:nvGrpSpPr>
          <p:cNvPr id="14" name="Group 13">
            <a:extLst>
              <a:ext uri="{FF2B5EF4-FFF2-40B4-BE49-F238E27FC236}">
                <a16:creationId xmlns:a16="http://schemas.microsoft.com/office/drawing/2014/main" id="{6345DBD4-C526-5C4D-B697-969E23B21222}"/>
              </a:ext>
            </a:extLst>
          </p:cNvPr>
          <p:cNvGrpSpPr/>
          <p:nvPr/>
        </p:nvGrpSpPr>
        <p:grpSpPr>
          <a:xfrm>
            <a:off x="281599" y="1268760"/>
            <a:ext cx="7890802" cy="4536504"/>
            <a:chOff x="1691680" y="1268760"/>
            <a:chExt cx="5580300" cy="4171818"/>
          </a:xfrm>
        </p:grpSpPr>
        <p:grpSp>
          <p:nvGrpSpPr>
            <p:cNvPr id="9" name="Group 8">
              <a:extLst>
                <a:ext uri="{FF2B5EF4-FFF2-40B4-BE49-F238E27FC236}">
                  <a16:creationId xmlns:a16="http://schemas.microsoft.com/office/drawing/2014/main" id="{1817E2C7-B530-B44E-97F1-C9EB1E0E92FF}"/>
                </a:ext>
              </a:extLst>
            </p:cNvPr>
            <p:cNvGrpSpPr/>
            <p:nvPr/>
          </p:nvGrpSpPr>
          <p:grpSpPr>
            <a:xfrm>
              <a:off x="1691680" y="1268760"/>
              <a:ext cx="5345612" cy="4171818"/>
              <a:chOff x="1691680" y="1268760"/>
              <a:chExt cx="5345612" cy="4171818"/>
            </a:xfrm>
          </p:grpSpPr>
          <p:pic>
            <p:nvPicPr>
              <p:cNvPr id="3" name="Picture 3" descr="ServeImage;jsessionid=L27KwRKdy14ZxScyHkqYLThJFtzfgy57QTGf96pQhdnnLS02LnLC!-1004083789!181195629!8091!-1">
                <a:extLst>
                  <a:ext uri="{FF2B5EF4-FFF2-40B4-BE49-F238E27FC236}">
                    <a16:creationId xmlns:a16="http://schemas.microsoft.com/office/drawing/2014/main" id="{161180D9-1A6D-4D44-A14A-0CF0700151A6}"/>
                  </a:ext>
                </a:extLst>
              </p:cNvPr>
              <p:cNvPicPr>
                <a:picLocks noChangeAspect="1" noChangeArrowheads="1"/>
              </p:cNvPicPr>
              <p:nvPr/>
            </p:nvPicPr>
            <p:blipFill rotWithShape="1">
              <a:blip r:embed="rId3" cstate="print"/>
              <a:srcRect l="49869" r="13136" b="29338"/>
              <a:stretch/>
            </p:blipFill>
            <p:spPr bwMode="auto">
              <a:xfrm>
                <a:off x="1691680" y="1268760"/>
                <a:ext cx="5345612" cy="3888432"/>
              </a:xfrm>
              <a:prstGeom prst="rect">
                <a:avLst/>
              </a:prstGeom>
              <a:noFill/>
              <a:ln w="9525">
                <a:noFill/>
                <a:miter lim="800000"/>
                <a:headEnd/>
                <a:tailEnd/>
              </a:ln>
            </p:spPr>
          </p:pic>
          <p:sp>
            <p:nvSpPr>
              <p:cNvPr id="8" name="TextBox 7">
                <a:extLst>
                  <a:ext uri="{FF2B5EF4-FFF2-40B4-BE49-F238E27FC236}">
                    <a16:creationId xmlns:a16="http://schemas.microsoft.com/office/drawing/2014/main" id="{23D71D6F-944C-C249-ABF3-8ECC3A0EBC5C}"/>
                  </a:ext>
                </a:extLst>
              </p:cNvPr>
              <p:cNvSpPr txBox="1"/>
              <p:nvPr/>
            </p:nvSpPr>
            <p:spPr>
              <a:xfrm>
                <a:off x="3627459" y="5071246"/>
                <a:ext cx="1797608" cy="369332"/>
              </a:xfrm>
              <a:prstGeom prst="rect">
                <a:avLst/>
              </a:prstGeom>
              <a:noFill/>
            </p:spPr>
            <p:txBody>
              <a:bodyPr wrap="none" rtlCol="0">
                <a:spAutoFit/>
              </a:bodyPr>
              <a:lstStyle/>
              <a:p>
                <a:r>
                  <a:rPr lang="en-US" dirty="0"/>
                  <a:t>Follow-up (years)</a:t>
                </a:r>
              </a:p>
            </p:txBody>
          </p:sp>
        </p:grpSp>
        <p:sp>
          <p:nvSpPr>
            <p:cNvPr id="10" name="TextBox 9">
              <a:extLst>
                <a:ext uri="{FF2B5EF4-FFF2-40B4-BE49-F238E27FC236}">
                  <a16:creationId xmlns:a16="http://schemas.microsoft.com/office/drawing/2014/main" id="{580A0A0C-F4A0-7448-85ED-0AB1895C85E2}"/>
                </a:ext>
              </a:extLst>
            </p:cNvPr>
            <p:cNvSpPr txBox="1"/>
            <p:nvPr/>
          </p:nvSpPr>
          <p:spPr>
            <a:xfrm>
              <a:off x="6156176" y="2843644"/>
              <a:ext cx="1115804" cy="33964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b="1" dirty="0">
                  <a:solidFill>
                    <a:schemeClr val="bg1"/>
                  </a:solidFill>
                </a:rPr>
                <a:t>Normotensive</a:t>
              </a:r>
            </a:p>
          </p:txBody>
        </p:sp>
        <p:sp>
          <p:nvSpPr>
            <p:cNvPr id="11" name="TextBox 10">
              <a:extLst>
                <a:ext uri="{FF2B5EF4-FFF2-40B4-BE49-F238E27FC236}">
                  <a16:creationId xmlns:a16="http://schemas.microsoft.com/office/drawing/2014/main" id="{29D959C6-4993-6648-9048-3A319781B582}"/>
                </a:ext>
              </a:extLst>
            </p:cNvPr>
            <p:cNvSpPr txBox="1"/>
            <p:nvPr/>
          </p:nvSpPr>
          <p:spPr>
            <a:xfrm>
              <a:off x="6156176" y="2518382"/>
              <a:ext cx="881116" cy="33964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dirty="0"/>
                <a:t>White-coat</a:t>
              </a:r>
            </a:p>
          </p:txBody>
        </p:sp>
        <p:sp>
          <p:nvSpPr>
            <p:cNvPr id="12" name="TextBox 11">
              <a:extLst>
                <a:ext uri="{FF2B5EF4-FFF2-40B4-BE49-F238E27FC236}">
                  <a16:creationId xmlns:a16="http://schemas.microsoft.com/office/drawing/2014/main" id="{56A5DD3D-7EBA-F948-8BCB-D61E0FAEDA06}"/>
                </a:ext>
              </a:extLst>
            </p:cNvPr>
            <p:cNvSpPr txBox="1"/>
            <p:nvPr/>
          </p:nvSpPr>
          <p:spPr>
            <a:xfrm>
              <a:off x="6156176" y="1788166"/>
              <a:ext cx="708417" cy="33964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dirty="0"/>
                <a:t>Masked</a:t>
              </a:r>
            </a:p>
          </p:txBody>
        </p:sp>
        <p:sp>
          <p:nvSpPr>
            <p:cNvPr id="13" name="TextBox 12">
              <a:extLst>
                <a:ext uri="{FF2B5EF4-FFF2-40B4-BE49-F238E27FC236}">
                  <a16:creationId xmlns:a16="http://schemas.microsoft.com/office/drawing/2014/main" id="{3949F2FB-69B0-424F-8289-1AB634CB3A40}"/>
                </a:ext>
              </a:extLst>
            </p:cNvPr>
            <p:cNvSpPr txBox="1"/>
            <p:nvPr/>
          </p:nvSpPr>
          <p:spPr>
            <a:xfrm>
              <a:off x="6156176" y="1429182"/>
              <a:ext cx="1064880" cy="33964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b="1" dirty="0"/>
                <a:t>Hypertension</a:t>
              </a:r>
            </a:p>
          </p:txBody>
        </p:sp>
      </p:grpSp>
    </p:spTree>
    <p:extLst>
      <p:ext uri="{BB962C8B-B14F-4D97-AF65-F5344CB8AC3E}">
        <p14:creationId xmlns:p14="http://schemas.microsoft.com/office/powerpoint/2010/main" val="1501929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AI-generated content may be incorrect.">
            <a:extLst>
              <a:ext uri="{FF2B5EF4-FFF2-40B4-BE49-F238E27FC236}">
                <a16:creationId xmlns:a16="http://schemas.microsoft.com/office/drawing/2014/main" id="{36B1B5C0-39E9-78CB-CAD8-C8A3465D8A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296" y="801108"/>
            <a:ext cx="6912768" cy="4999285"/>
          </a:xfrm>
          <a:prstGeom prst="rect">
            <a:avLst/>
          </a:prstGeom>
          <a:noFill/>
        </p:spPr>
      </p:pic>
      <p:sp>
        <p:nvSpPr>
          <p:cNvPr id="5" name="TextBox 4">
            <a:extLst>
              <a:ext uri="{FF2B5EF4-FFF2-40B4-BE49-F238E27FC236}">
                <a16:creationId xmlns:a16="http://schemas.microsoft.com/office/drawing/2014/main" id="{C3771C29-6597-840D-E757-BEE8D6FF5FB3}"/>
              </a:ext>
            </a:extLst>
          </p:cNvPr>
          <p:cNvSpPr txBox="1"/>
          <p:nvPr/>
        </p:nvSpPr>
        <p:spPr>
          <a:xfrm>
            <a:off x="531936" y="188640"/>
            <a:ext cx="8136904"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t>Diagnosing and treating hypertension</a:t>
            </a:r>
          </a:p>
        </p:txBody>
      </p:sp>
      <p:pic>
        <p:nvPicPr>
          <p:cNvPr id="2" name="Picture 2" descr="5ft x 3ft Red Flags and Banners Pennant ...">
            <a:extLst>
              <a:ext uri="{FF2B5EF4-FFF2-40B4-BE49-F238E27FC236}">
                <a16:creationId xmlns:a16="http://schemas.microsoft.com/office/drawing/2014/main" id="{0A19EE42-264A-4D4C-90FA-C7113586CC6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1936" y="1340768"/>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93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20B63-6559-0444-AC6E-B41C7DF1DADB}"/>
              </a:ext>
            </a:extLst>
          </p:cNvPr>
          <p:cNvSpPr txBox="1"/>
          <p:nvPr/>
        </p:nvSpPr>
        <p:spPr>
          <a:xfrm>
            <a:off x="539552" y="260648"/>
            <a:ext cx="81369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Starting antihypertensive drug treatment</a:t>
            </a:r>
          </a:p>
        </p:txBody>
      </p:sp>
      <p:sp>
        <p:nvSpPr>
          <p:cNvPr id="4" name="Content Placeholder 1"/>
          <p:cNvSpPr>
            <a:spLocks noGrp="1"/>
          </p:cNvSpPr>
          <p:nvPr>
            <p:ph idx="1"/>
          </p:nvPr>
        </p:nvSpPr>
        <p:spPr>
          <a:xfrm>
            <a:off x="531936" y="1052736"/>
            <a:ext cx="8136904" cy="4824536"/>
          </a:xfrm>
        </p:spPr>
        <p:txBody>
          <a:bodyPr/>
          <a:lstStyle/>
          <a:p>
            <a:pPr marL="0" indent="0">
              <a:lnSpc>
                <a:spcPct val="100000"/>
              </a:lnSpc>
              <a:buNone/>
            </a:pPr>
            <a:r>
              <a:rPr lang="en-GB" sz="3200" u="sng" dirty="0">
                <a:solidFill>
                  <a:srgbClr val="FF0000"/>
                </a:solidFill>
              </a:rPr>
              <a:t>Offer</a:t>
            </a:r>
            <a:r>
              <a:rPr lang="en-GB" sz="3200" dirty="0">
                <a:solidFill>
                  <a:srgbClr val="FF0000"/>
                </a:solidFill>
              </a:rPr>
              <a:t> drug treatment </a:t>
            </a:r>
          </a:p>
          <a:p>
            <a:pPr>
              <a:lnSpc>
                <a:spcPct val="100000"/>
              </a:lnSpc>
            </a:pPr>
            <a:r>
              <a:rPr lang="en-GB" sz="2400" dirty="0"/>
              <a:t>at any age in persistent Stage 2 hypertension</a:t>
            </a:r>
          </a:p>
          <a:p>
            <a:pPr>
              <a:lnSpc>
                <a:spcPct val="100000"/>
              </a:lnSpc>
            </a:pPr>
            <a:r>
              <a:rPr lang="en-GB" sz="2400" dirty="0"/>
              <a:t>&lt;80 years in persistent Stage 1 hypertension with one or more of the following:</a:t>
            </a:r>
          </a:p>
          <a:p>
            <a:pPr lvl="1">
              <a:lnSpc>
                <a:spcPct val="100000"/>
              </a:lnSpc>
              <a:spcBef>
                <a:spcPts val="0"/>
              </a:spcBef>
            </a:pPr>
            <a:r>
              <a:rPr lang="en-GB" sz="2400" dirty="0"/>
              <a:t>Target organ damage (e.g. LVH, proteinuria, fundi changes, high HbA1c, reduced </a:t>
            </a:r>
            <a:r>
              <a:rPr lang="en-GB" sz="2400" dirty="0" err="1"/>
              <a:t>eGFR</a:t>
            </a:r>
            <a:r>
              <a:rPr lang="en-GB" sz="2400" dirty="0"/>
              <a:t> </a:t>
            </a:r>
            <a:r>
              <a:rPr lang="en-GB" sz="2400" dirty="0" err="1"/>
              <a:t>etc</a:t>
            </a:r>
            <a:r>
              <a:rPr lang="en-GB" sz="2400" dirty="0"/>
              <a:t>)</a:t>
            </a:r>
          </a:p>
          <a:p>
            <a:pPr lvl="1">
              <a:lnSpc>
                <a:spcPct val="100000"/>
              </a:lnSpc>
              <a:spcBef>
                <a:spcPts val="0"/>
              </a:spcBef>
            </a:pPr>
            <a:r>
              <a:rPr lang="en-GB" sz="2400" dirty="0"/>
              <a:t>Renal disease or diabetes</a:t>
            </a:r>
          </a:p>
          <a:p>
            <a:pPr lvl="1">
              <a:lnSpc>
                <a:spcPct val="100000"/>
              </a:lnSpc>
              <a:spcBef>
                <a:spcPts val="0"/>
              </a:spcBef>
            </a:pPr>
            <a:r>
              <a:rPr lang="en-GB" sz="2400" dirty="0"/>
              <a:t>Established cardiovascular disease</a:t>
            </a:r>
          </a:p>
          <a:p>
            <a:pPr lvl="1">
              <a:lnSpc>
                <a:spcPct val="100000"/>
              </a:lnSpc>
              <a:spcBef>
                <a:spcPts val="0"/>
              </a:spcBef>
            </a:pPr>
            <a:r>
              <a:rPr lang="en-GB" sz="2400" dirty="0"/>
              <a:t>Estimate 10-y risk of CVD </a:t>
            </a:r>
            <a:r>
              <a:rPr lang="en-GB" sz="2400" u="sng" dirty="0"/>
              <a:t>&gt;</a:t>
            </a:r>
            <a:r>
              <a:rPr lang="en-GB" sz="2400" dirty="0"/>
              <a:t>10% (QRISK2)</a:t>
            </a:r>
          </a:p>
          <a:p>
            <a:pPr marL="457200" lvl="1" indent="0">
              <a:lnSpc>
                <a:spcPct val="100000"/>
              </a:lnSpc>
              <a:spcBef>
                <a:spcPts val="0"/>
              </a:spcBef>
              <a:buNone/>
            </a:pPr>
            <a:endParaRPr lang="en-GB" sz="2400" u="sng" dirty="0"/>
          </a:p>
          <a:p>
            <a:pPr marL="457200" lvl="1" indent="0">
              <a:lnSpc>
                <a:spcPct val="100000"/>
              </a:lnSpc>
              <a:spcBef>
                <a:spcPts val="0"/>
              </a:spcBef>
              <a:buNone/>
            </a:pPr>
            <a:r>
              <a:rPr lang="en-GB" sz="2400" u="sng" dirty="0"/>
              <a:t>Use clinical judgement if frailty or multimorbidity</a:t>
            </a:r>
          </a:p>
          <a:p>
            <a:pPr marL="0" indent="0">
              <a:buNone/>
            </a:pPr>
            <a:endParaRPr lang="en-GB" dirty="0"/>
          </a:p>
        </p:txBody>
      </p:sp>
      <p:pic>
        <p:nvPicPr>
          <p:cNvPr id="5" name="Picture 4">
            <a:extLst>
              <a:ext uri="{FF2B5EF4-FFF2-40B4-BE49-F238E27FC236}">
                <a16:creationId xmlns:a16="http://schemas.microsoft.com/office/drawing/2014/main" id="{7162AC86-8173-AE41-B54B-A668BB1469A6}"/>
              </a:ext>
            </a:extLst>
          </p:cNvPr>
          <p:cNvPicPr>
            <a:picLocks noChangeAspect="1"/>
          </p:cNvPicPr>
          <p:nvPr/>
        </p:nvPicPr>
        <p:blipFill>
          <a:blip r:embed="rId2"/>
          <a:stretch>
            <a:fillRect/>
          </a:stretch>
        </p:blipFill>
        <p:spPr>
          <a:xfrm>
            <a:off x="6516216" y="4077072"/>
            <a:ext cx="1003735" cy="674041"/>
          </a:xfrm>
          <a:prstGeom prst="rect">
            <a:avLst/>
          </a:prstGeom>
        </p:spPr>
      </p:pic>
      <p:pic>
        <p:nvPicPr>
          <p:cNvPr id="6" name="Picture 5">
            <a:extLst>
              <a:ext uri="{FF2B5EF4-FFF2-40B4-BE49-F238E27FC236}">
                <a16:creationId xmlns:a16="http://schemas.microsoft.com/office/drawing/2014/main" id="{7162AC86-8173-AE41-B54B-A668BB1469A6}"/>
              </a:ext>
            </a:extLst>
          </p:cNvPr>
          <p:cNvPicPr>
            <a:picLocks noChangeAspect="1"/>
          </p:cNvPicPr>
          <p:nvPr/>
        </p:nvPicPr>
        <p:blipFill>
          <a:blip r:embed="rId2"/>
          <a:stretch>
            <a:fillRect/>
          </a:stretch>
        </p:blipFill>
        <p:spPr>
          <a:xfrm>
            <a:off x="7380312" y="4869160"/>
            <a:ext cx="1003735" cy="674041"/>
          </a:xfrm>
          <a:prstGeom prst="rect">
            <a:avLst/>
          </a:prstGeom>
        </p:spPr>
      </p:pic>
      <p:pic>
        <p:nvPicPr>
          <p:cNvPr id="2" name="Picture 2" descr="5ft x 3ft Red Flags and Banners Pennant ...">
            <a:extLst>
              <a:ext uri="{FF2B5EF4-FFF2-40B4-BE49-F238E27FC236}">
                <a16:creationId xmlns:a16="http://schemas.microsoft.com/office/drawing/2014/main" id="{D095801C-1FEF-7938-CF92-75E69925A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2179" y="2636912"/>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24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20B63-6559-0444-AC6E-B41C7DF1DADB}"/>
              </a:ext>
            </a:extLst>
          </p:cNvPr>
          <p:cNvSpPr txBox="1"/>
          <p:nvPr/>
        </p:nvSpPr>
        <p:spPr>
          <a:xfrm>
            <a:off x="539552" y="260648"/>
            <a:ext cx="81369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Starting antihypertensive drug treatment</a:t>
            </a:r>
          </a:p>
        </p:txBody>
      </p:sp>
      <p:sp>
        <p:nvSpPr>
          <p:cNvPr id="4" name="Content Placeholder 1"/>
          <p:cNvSpPr>
            <a:spLocks noGrp="1"/>
          </p:cNvSpPr>
          <p:nvPr>
            <p:ph idx="1"/>
          </p:nvPr>
        </p:nvSpPr>
        <p:spPr>
          <a:xfrm>
            <a:off x="549240" y="1290200"/>
            <a:ext cx="8136904" cy="4391612"/>
          </a:xfrm>
        </p:spPr>
        <p:txBody>
          <a:bodyPr/>
          <a:lstStyle/>
          <a:p>
            <a:pPr marL="0" indent="0">
              <a:lnSpc>
                <a:spcPct val="100000"/>
              </a:lnSpc>
              <a:buNone/>
            </a:pPr>
            <a:r>
              <a:rPr lang="en-GB" sz="3200" u="sng" dirty="0">
                <a:solidFill>
                  <a:srgbClr val="FF0000"/>
                </a:solidFill>
              </a:rPr>
              <a:t>Consider</a:t>
            </a:r>
            <a:r>
              <a:rPr lang="en-GB" sz="3200" dirty="0">
                <a:solidFill>
                  <a:srgbClr val="FF0000"/>
                </a:solidFill>
              </a:rPr>
              <a:t> treatment </a:t>
            </a:r>
          </a:p>
          <a:p>
            <a:pPr>
              <a:lnSpc>
                <a:spcPct val="100000"/>
              </a:lnSpc>
            </a:pPr>
            <a:r>
              <a:rPr lang="en-GB" sz="2400" dirty="0"/>
              <a:t>&lt;60 years and Stage 1 hypertension with QRISK2 &lt;10%</a:t>
            </a:r>
          </a:p>
          <a:p>
            <a:pPr>
              <a:lnSpc>
                <a:spcPct val="100000"/>
              </a:lnSpc>
            </a:pPr>
            <a:r>
              <a:rPr lang="en-GB" sz="2400" dirty="0"/>
              <a:t>&lt;80 years and Stage 1 hypertension if Office BP &gt;150/90 mmHg</a:t>
            </a:r>
          </a:p>
          <a:p>
            <a:pPr>
              <a:lnSpc>
                <a:spcPct val="100000"/>
              </a:lnSpc>
            </a:pPr>
            <a:r>
              <a:rPr lang="en-GB" sz="2400" dirty="0"/>
              <a:t>&lt;40 years, consider seeking specialist advice </a:t>
            </a:r>
          </a:p>
          <a:p>
            <a:pPr>
              <a:lnSpc>
                <a:spcPct val="100000"/>
              </a:lnSpc>
            </a:pPr>
            <a:endParaRPr lang="en-GB" sz="2400" dirty="0"/>
          </a:p>
          <a:p>
            <a:pPr marL="0" indent="0">
              <a:lnSpc>
                <a:spcPct val="100000"/>
              </a:lnSpc>
              <a:buNone/>
            </a:pPr>
            <a:r>
              <a:rPr lang="en-GB" sz="2400" dirty="0"/>
              <a:t>Consider the need for specialist investigations </a:t>
            </a:r>
            <a:r>
              <a:rPr lang="en-GB" sz="2400" u="sng" dirty="0"/>
              <a:t>in people with signs and symptoms </a:t>
            </a:r>
            <a:r>
              <a:rPr lang="en-GB" sz="2400" dirty="0"/>
              <a:t>suggesting a secondary cause of hypertension.</a:t>
            </a:r>
          </a:p>
          <a:p>
            <a:pPr marL="0" indent="0">
              <a:buNone/>
            </a:pPr>
            <a:endParaRPr lang="en-GB" dirty="0"/>
          </a:p>
        </p:txBody>
      </p:sp>
      <p:pic>
        <p:nvPicPr>
          <p:cNvPr id="5" name="Picture 4">
            <a:extLst>
              <a:ext uri="{FF2B5EF4-FFF2-40B4-BE49-F238E27FC236}">
                <a16:creationId xmlns:a16="http://schemas.microsoft.com/office/drawing/2014/main" id="{5F1CED9B-E70E-5148-AA81-B099AC18BB31}"/>
              </a:ext>
            </a:extLst>
          </p:cNvPr>
          <p:cNvPicPr>
            <a:picLocks noChangeAspect="1"/>
          </p:cNvPicPr>
          <p:nvPr/>
        </p:nvPicPr>
        <p:blipFill>
          <a:blip r:embed="rId3"/>
          <a:stretch>
            <a:fillRect/>
          </a:stretch>
        </p:blipFill>
        <p:spPr>
          <a:xfrm>
            <a:off x="8113865" y="1672575"/>
            <a:ext cx="896506" cy="602033"/>
          </a:xfrm>
          <a:prstGeom prst="rect">
            <a:avLst/>
          </a:prstGeom>
        </p:spPr>
      </p:pic>
      <p:pic>
        <p:nvPicPr>
          <p:cNvPr id="6" name="Picture 5">
            <a:extLst>
              <a:ext uri="{FF2B5EF4-FFF2-40B4-BE49-F238E27FC236}">
                <a16:creationId xmlns:a16="http://schemas.microsoft.com/office/drawing/2014/main" id="{73069AF7-9A80-CB4E-A57D-16BF2D768D2E}"/>
              </a:ext>
            </a:extLst>
          </p:cNvPr>
          <p:cNvPicPr>
            <a:picLocks noChangeAspect="1"/>
          </p:cNvPicPr>
          <p:nvPr/>
        </p:nvPicPr>
        <p:blipFill>
          <a:blip r:embed="rId3"/>
          <a:stretch>
            <a:fillRect/>
          </a:stretch>
        </p:blipFill>
        <p:spPr>
          <a:xfrm>
            <a:off x="8113865" y="3861048"/>
            <a:ext cx="896506" cy="602033"/>
          </a:xfrm>
          <a:prstGeom prst="rect">
            <a:avLst/>
          </a:prstGeom>
        </p:spPr>
      </p:pic>
      <p:pic>
        <p:nvPicPr>
          <p:cNvPr id="2" name="Picture 2" descr="5ft x 3ft Red Flags and Banners Pennant ...">
            <a:extLst>
              <a:ext uri="{FF2B5EF4-FFF2-40B4-BE49-F238E27FC236}">
                <a16:creationId xmlns:a16="http://schemas.microsoft.com/office/drawing/2014/main" id="{E1344F04-1C80-6E2E-9FA8-0538D33CF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845423"/>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43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88640"/>
            <a:ext cx="8578850" cy="720725"/>
          </a:xfrm>
        </p:spPr>
        <p:style>
          <a:lnRef idx="0">
            <a:schemeClr val="accent2"/>
          </a:lnRef>
          <a:fillRef idx="3">
            <a:schemeClr val="accent2"/>
          </a:fillRef>
          <a:effectRef idx="3">
            <a:schemeClr val="accent2"/>
          </a:effectRef>
          <a:fontRef idx="minor">
            <a:schemeClr val="lt1"/>
          </a:fontRef>
        </p:style>
        <p:txBody>
          <a:bodyPr anchor="ctr"/>
          <a:lstStyle/>
          <a:p>
            <a:pPr>
              <a:defRPr/>
            </a:pPr>
            <a:r>
              <a:rPr lang="en-GB" sz="3200" b="1" dirty="0">
                <a:solidFill>
                  <a:schemeClr val="bg1"/>
                </a:solidFill>
                <a:latin typeface="Calibri" charset="0"/>
                <a:ea typeface="MS PGothic" charset="0"/>
              </a:rPr>
              <a:t>Definition of hypertension</a:t>
            </a:r>
          </a:p>
        </p:txBody>
      </p:sp>
      <p:sp>
        <p:nvSpPr>
          <p:cNvPr id="7171" name="Content Placeholder 2"/>
          <p:cNvSpPr>
            <a:spLocks noGrp="1"/>
          </p:cNvSpPr>
          <p:nvPr>
            <p:ph idx="1"/>
          </p:nvPr>
        </p:nvSpPr>
        <p:spPr>
          <a:xfrm>
            <a:off x="250825" y="998538"/>
            <a:ext cx="4249738" cy="4705350"/>
          </a:xfrm>
          <a:gradFill rotWithShape="1">
            <a:gsLst>
              <a:gs pos="0">
                <a:srgbClr val="FFFFFF"/>
              </a:gs>
              <a:gs pos="64000">
                <a:srgbClr val="FFFFFF"/>
              </a:gs>
              <a:gs pos="100000">
                <a:srgbClr val="FFFFFF"/>
              </a:gs>
            </a:gsLst>
            <a:lin ang="5400000" scaled="1"/>
          </a:gradFill>
          <a:ln cap="flat">
            <a:solidFill>
              <a:srgbClr val="F9F9F9"/>
            </a:solidFill>
            <a:miter lim="800000"/>
            <a:headEnd/>
            <a:tailEnd/>
          </a:ln>
          <a:effectLst>
            <a:outerShdw blurRad="50800" dist="38100" dir="2700000" algn="tl" rotWithShape="0">
              <a:srgbClr val="000000">
                <a:alpha val="39998"/>
              </a:srgbClr>
            </a:outerShdw>
          </a:effectLst>
        </p:spPr>
        <p:txBody>
          <a:bodyPr/>
          <a:lstStyle/>
          <a:p>
            <a:pPr eaLnBrk="1" hangingPunct="1">
              <a:defRPr/>
            </a:pPr>
            <a:r>
              <a:rPr lang="en-US" sz="1800" b="1" dirty="0">
                <a:solidFill>
                  <a:srgbClr val="000000"/>
                </a:solidFill>
                <a:latin typeface="Calibri" charset="0"/>
                <a:ea typeface="MS PGothic" charset="0"/>
              </a:rPr>
              <a:t>Blood pressure </a:t>
            </a:r>
            <a:r>
              <a:rPr lang="en-US" sz="1800" dirty="0">
                <a:solidFill>
                  <a:srgbClr val="000000"/>
                </a:solidFill>
                <a:latin typeface="Calibri" charset="0"/>
                <a:ea typeface="MS PGothic" charset="0"/>
              </a:rPr>
              <a:t>(BP) normally distributed in the population (bell-shaped curve).</a:t>
            </a:r>
          </a:p>
          <a:p>
            <a:pPr eaLnBrk="1" hangingPunct="1">
              <a:defRPr/>
            </a:pPr>
            <a:r>
              <a:rPr lang="en-US" sz="1800" dirty="0">
                <a:solidFill>
                  <a:srgbClr val="000000"/>
                </a:solidFill>
                <a:latin typeface="Calibri" charset="0"/>
                <a:ea typeface="MS PGothic" charset="0"/>
              </a:rPr>
              <a:t>The higher the BP the greater the risk of CV events (strokes and MI).</a:t>
            </a:r>
          </a:p>
          <a:p>
            <a:pPr eaLnBrk="1" hangingPunct="1">
              <a:defRPr/>
            </a:pPr>
            <a:r>
              <a:rPr lang="en-US" sz="1800" dirty="0">
                <a:solidFill>
                  <a:srgbClr val="000000"/>
                </a:solidFill>
                <a:latin typeface="Calibri" charset="0"/>
                <a:ea typeface="MS PGothic" charset="0"/>
              </a:rPr>
              <a:t>BP lowering causes a reduction in the risk of CV events.</a:t>
            </a:r>
          </a:p>
          <a:p>
            <a:pPr eaLnBrk="1" hangingPunct="1">
              <a:defRPr/>
            </a:pPr>
            <a:r>
              <a:rPr lang="en-US" sz="1800" b="1" dirty="0">
                <a:solidFill>
                  <a:srgbClr val="000000"/>
                </a:solidFill>
                <a:latin typeface="Calibri" charset="0"/>
                <a:ea typeface="MS PGothic" charset="0"/>
              </a:rPr>
              <a:t>Hypertension</a:t>
            </a:r>
            <a:r>
              <a:rPr lang="en-US" sz="1800" dirty="0">
                <a:solidFill>
                  <a:srgbClr val="000000"/>
                </a:solidFill>
                <a:latin typeface="Calibri" charset="0"/>
                <a:ea typeface="MS PGothic" charset="0"/>
              </a:rPr>
              <a:t> …. a blood pressure level above which investigation and treatment do more good than harm </a:t>
            </a:r>
            <a:r>
              <a:rPr lang="en-US" sz="1800" i="1" dirty="0">
                <a:solidFill>
                  <a:srgbClr val="000000"/>
                </a:solidFill>
                <a:latin typeface="Calibri" charset="0"/>
                <a:ea typeface="MS PGothic" charset="0"/>
              </a:rPr>
              <a:t>(G Rose 1971)</a:t>
            </a:r>
          </a:p>
          <a:p>
            <a:pPr eaLnBrk="1" hangingPunct="1">
              <a:defRPr/>
            </a:pPr>
            <a:r>
              <a:rPr lang="en-US" sz="1800" dirty="0">
                <a:solidFill>
                  <a:srgbClr val="000000"/>
                </a:solidFill>
                <a:latin typeface="Calibri" charset="0"/>
                <a:ea typeface="MS PGothic" charset="0"/>
              </a:rPr>
              <a:t>Definition changes with time and between countries.</a:t>
            </a:r>
          </a:p>
          <a:p>
            <a:pPr eaLnBrk="1" hangingPunct="1">
              <a:defRPr/>
            </a:pPr>
            <a:r>
              <a:rPr lang="en-US" sz="1800" dirty="0">
                <a:solidFill>
                  <a:srgbClr val="000000"/>
                </a:solidFill>
                <a:latin typeface="Calibri" charset="0"/>
                <a:ea typeface="MS PGothic" charset="0"/>
              </a:rPr>
              <a:t>Drug v non-drug therapy: ‘high-risk’ v ‘population’ approach</a:t>
            </a:r>
          </a:p>
          <a:p>
            <a:pPr eaLnBrk="1" hangingPunct="1">
              <a:defRPr/>
            </a:pPr>
            <a:endParaRPr lang="en-US" sz="1800" dirty="0">
              <a:solidFill>
                <a:srgbClr val="000000"/>
              </a:solidFill>
              <a:latin typeface="Calibri" charset="0"/>
              <a:ea typeface="MS PGothic" charset="0"/>
            </a:endParaRPr>
          </a:p>
        </p:txBody>
      </p:sp>
      <p:pic>
        <p:nvPicPr>
          <p:cNvPr id="5" name="Picture 2" descr="auto0"/>
          <p:cNvPicPr>
            <a:picLocks noChangeAspect="1" noChangeArrowheads="1"/>
          </p:cNvPicPr>
          <p:nvPr/>
        </p:nvPicPr>
        <p:blipFill>
          <a:blip r:embed="rId3">
            <a:extLst>
              <a:ext uri="{28A0092B-C50C-407E-A947-70E740481C1C}">
                <a14:useLocalDpi xmlns:a14="http://schemas.microsoft.com/office/drawing/2010/main" val="0"/>
              </a:ext>
            </a:extLst>
          </a:blip>
          <a:srcRect l="-111" t="9335" r="50381" b="-188"/>
          <a:stretch>
            <a:fillRect/>
          </a:stretch>
        </p:blipFill>
        <p:spPr bwMode="auto">
          <a:xfrm>
            <a:off x="4643438" y="981075"/>
            <a:ext cx="4321175" cy="472281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272AAC8-6882-1043-8A31-354EDDDB84D7}"/>
              </a:ext>
            </a:extLst>
          </p:cNvPr>
          <p:cNvPicPr>
            <a:picLocks noChangeAspect="1"/>
          </p:cNvPicPr>
          <p:nvPr/>
        </p:nvPicPr>
        <p:blipFill>
          <a:blip r:embed="rId4">
            <a:extLst>
              <a:ext uri="{28A0092B-C50C-407E-A947-70E740481C1C}">
                <a14:useLocalDpi xmlns:a14="http://schemas.microsoft.com/office/drawing/2010/main" val="0"/>
              </a:ext>
            </a:extLst>
          </a:blip>
          <a:srcRect l="1833" t="14246" r="53493" b="8508"/>
          <a:stretch>
            <a:fillRect/>
          </a:stretch>
        </p:blipFill>
        <p:spPr bwMode="auto">
          <a:xfrm>
            <a:off x="4909943" y="998538"/>
            <a:ext cx="3644025" cy="25648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EA24E49-9A81-2846-9008-330E568A8994}"/>
              </a:ext>
            </a:extLst>
          </p:cNvPr>
          <p:cNvPicPr>
            <a:picLocks noChangeAspect="1"/>
          </p:cNvPicPr>
          <p:nvPr/>
        </p:nvPicPr>
        <p:blipFill>
          <a:blip r:embed="rId5">
            <a:extLst>
              <a:ext uri="{28A0092B-C50C-407E-A947-70E740481C1C}">
                <a14:useLocalDpi xmlns:a14="http://schemas.microsoft.com/office/drawing/2010/main" val="0"/>
              </a:ext>
            </a:extLst>
          </a:blip>
          <a:srcRect l="14333" t="18642" r="16286" b="15718"/>
          <a:stretch>
            <a:fillRect/>
          </a:stretch>
        </p:blipFill>
        <p:spPr bwMode="auto">
          <a:xfrm>
            <a:off x="4909943" y="3391881"/>
            <a:ext cx="3669033" cy="225484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04374458"/>
      </p:ext>
    </p:extLst>
  </p:cSld>
  <p:clrMapOvr>
    <a:masterClrMapping/>
  </p:clrMapOvr>
  <mc:AlternateContent xmlns:mc="http://schemas.openxmlformats.org/markup-compatibility/2006" xmlns:p14="http://schemas.microsoft.com/office/powerpoint/2010/main">
    <mc:Choice Requires="p14">
      <p:transition spd="slow" p14:dur="2000" advTm="112278"/>
    </mc:Choice>
    <mc:Fallback xmlns="">
      <p:transition spd="slow" advTm="112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20B63-6559-0444-AC6E-B41C7DF1DADB}"/>
              </a:ext>
            </a:extLst>
          </p:cNvPr>
          <p:cNvSpPr txBox="1"/>
          <p:nvPr/>
        </p:nvSpPr>
        <p:spPr>
          <a:xfrm>
            <a:off x="531936" y="332656"/>
            <a:ext cx="81369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Monitoring treatment</a:t>
            </a:r>
          </a:p>
        </p:txBody>
      </p:sp>
      <p:sp>
        <p:nvSpPr>
          <p:cNvPr id="4" name="Content Placeholder 1"/>
          <p:cNvSpPr>
            <a:spLocks noGrp="1"/>
          </p:cNvSpPr>
          <p:nvPr>
            <p:ph idx="1"/>
          </p:nvPr>
        </p:nvSpPr>
        <p:spPr>
          <a:xfrm>
            <a:off x="582636" y="1556792"/>
            <a:ext cx="8136904" cy="4607636"/>
          </a:xfrm>
        </p:spPr>
        <p:txBody>
          <a:bodyPr/>
          <a:lstStyle/>
          <a:p>
            <a:pPr>
              <a:lnSpc>
                <a:spcPct val="100000"/>
              </a:lnSpc>
            </a:pPr>
            <a:r>
              <a:rPr lang="en-GB" sz="2400" dirty="0"/>
              <a:t>Use office BP measurements to monitor the response to Rx</a:t>
            </a:r>
          </a:p>
          <a:p>
            <a:pPr>
              <a:lnSpc>
                <a:spcPct val="100000"/>
              </a:lnSpc>
            </a:pPr>
            <a:r>
              <a:rPr lang="en-GB" sz="2400" dirty="0"/>
              <a:t>Measure </a:t>
            </a:r>
            <a:r>
              <a:rPr lang="en-GB" sz="2400" u="sng" dirty="0"/>
              <a:t>standing as well as seated BP </a:t>
            </a:r>
            <a:r>
              <a:rPr lang="en-GB" sz="2400" dirty="0"/>
              <a:t>in people with </a:t>
            </a:r>
          </a:p>
          <a:p>
            <a:pPr lvl="1">
              <a:lnSpc>
                <a:spcPct val="100000"/>
              </a:lnSpc>
              <a:spcBef>
                <a:spcPts val="0"/>
              </a:spcBef>
            </a:pPr>
            <a:r>
              <a:rPr lang="en-GB" sz="2100" dirty="0"/>
              <a:t>type 2 diabetes </a:t>
            </a:r>
            <a:r>
              <a:rPr lang="en-GB" sz="2100" b="1" dirty="0"/>
              <a:t>or</a:t>
            </a:r>
            <a:endParaRPr lang="en-GB" sz="2100" dirty="0"/>
          </a:p>
          <a:p>
            <a:pPr lvl="1">
              <a:lnSpc>
                <a:spcPct val="100000"/>
              </a:lnSpc>
              <a:spcBef>
                <a:spcPts val="0"/>
              </a:spcBef>
            </a:pPr>
            <a:r>
              <a:rPr lang="en-GB" sz="2100" dirty="0"/>
              <a:t>symptoms of postural hypotension </a:t>
            </a:r>
            <a:r>
              <a:rPr lang="en-GB" sz="2100" b="1" dirty="0"/>
              <a:t>or</a:t>
            </a:r>
            <a:endParaRPr lang="en-GB" sz="2100" dirty="0"/>
          </a:p>
          <a:p>
            <a:pPr lvl="1">
              <a:lnSpc>
                <a:spcPct val="100000"/>
              </a:lnSpc>
              <a:spcBef>
                <a:spcPts val="0"/>
              </a:spcBef>
            </a:pPr>
            <a:r>
              <a:rPr lang="en-GB" sz="2100" dirty="0"/>
              <a:t>aged 80 and over.</a:t>
            </a:r>
          </a:p>
          <a:p>
            <a:pPr>
              <a:lnSpc>
                <a:spcPct val="100000"/>
              </a:lnSpc>
            </a:pPr>
            <a:r>
              <a:rPr lang="en-GB" sz="2400" dirty="0"/>
              <a:t>In people with postural drop or symptoms of postural hypotension, treat to a </a:t>
            </a:r>
            <a:r>
              <a:rPr lang="en-GB" sz="2400" u="sng" dirty="0"/>
              <a:t>BP target </a:t>
            </a:r>
            <a:r>
              <a:rPr lang="en-GB" sz="2400" dirty="0"/>
              <a:t>based on </a:t>
            </a:r>
            <a:r>
              <a:rPr lang="en-GB" sz="2400" u="sng" dirty="0"/>
              <a:t>standing BP</a:t>
            </a:r>
          </a:p>
          <a:p>
            <a:pPr>
              <a:lnSpc>
                <a:spcPct val="100000"/>
              </a:lnSpc>
            </a:pPr>
            <a:r>
              <a:rPr lang="en-GB" sz="2400" dirty="0"/>
              <a:t>Consider ABPM or HBPM, in addition to office BP, for people identified as having a </a:t>
            </a:r>
            <a:r>
              <a:rPr lang="en-GB" sz="2400" u="sng" dirty="0"/>
              <a:t>white-coat or masked </a:t>
            </a:r>
            <a:r>
              <a:rPr lang="en-GB" sz="2400" dirty="0"/>
              <a:t>hypertension</a:t>
            </a:r>
          </a:p>
        </p:txBody>
      </p:sp>
      <p:sp>
        <p:nvSpPr>
          <p:cNvPr id="2" name="Rectangle 1">
            <a:extLst>
              <a:ext uri="{FF2B5EF4-FFF2-40B4-BE49-F238E27FC236}">
                <a16:creationId xmlns:a16="http://schemas.microsoft.com/office/drawing/2014/main" id="{36DAE010-2B62-594A-8BA3-05658CE0D7CD}"/>
              </a:ext>
            </a:extLst>
          </p:cNvPr>
          <p:cNvSpPr/>
          <p:nvPr/>
        </p:nvSpPr>
        <p:spPr>
          <a:xfrm>
            <a:off x="2771800" y="5949280"/>
            <a:ext cx="5112568" cy="830997"/>
          </a:xfrm>
          <a:prstGeom prst="rect">
            <a:avLst/>
          </a:prstGeom>
        </p:spPr>
        <p:txBody>
          <a:bodyPr wrap="square">
            <a:spAutoFit/>
          </a:bodyPr>
          <a:lstStyle/>
          <a:p>
            <a:r>
              <a:rPr lang="en-GB" sz="1600" i="1" dirty="0"/>
              <a:t>NG136, 2019 may not apply to adults with CKD, type 1 diabetes, pregnancy, pre-existing CVD (cross-referencing to specific NICE guidelines)</a:t>
            </a:r>
          </a:p>
        </p:txBody>
      </p:sp>
      <p:pic>
        <p:nvPicPr>
          <p:cNvPr id="5" name="Picture 4">
            <a:extLst>
              <a:ext uri="{FF2B5EF4-FFF2-40B4-BE49-F238E27FC236}">
                <a16:creationId xmlns:a16="http://schemas.microsoft.com/office/drawing/2014/main" id="{5B12EFE3-3D69-F74C-B474-314D3253F269}"/>
              </a:ext>
            </a:extLst>
          </p:cNvPr>
          <p:cNvPicPr>
            <a:picLocks noChangeAspect="1"/>
          </p:cNvPicPr>
          <p:nvPr/>
        </p:nvPicPr>
        <p:blipFill>
          <a:blip r:embed="rId2"/>
          <a:stretch>
            <a:fillRect/>
          </a:stretch>
        </p:blipFill>
        <p:spPr>
          <a:xfrm>
            <a:off x="8438655" y="5938839"/>
            <a:ext cx="628769" cy="773870"/>
          </a:xfrm>
          <a:prstGeom prst="rect">
            <a:avLst/>
          </a:prstGeom>
        </p:spPr>
      </p:pic>
      <p:pic>
        <p:nvPicPr>
          <p:cNvPr id="6" name="Picture 5">
            <a:extLst>
              <a:ext uri="{FF2B5EF4-FFF2-40B4-BE49-F238E27FC236}">
                <a16:creationId xmlns:a16="http://schemas.microsoft.com/office/drawing/2014/main" id="{6EB39001-68F6-2749-8BCB-27E852C63DE6}"/>
              </a:ext>
            </a:extLst>
          </p:cNvPr>
          <p:cNvPicPr>
            <a:picLocks noChangeAspect="1"/>
          </p:cNvPicPr>
          <p:nvPr/>
        </p:nvPicPr>
        <p:blipFill>
          <a:blip r:embed="rId3"/>
          <a:stretch>
            <a:fillRect/>
          </a:stretch>
        </p:blipFill>
        <p:spPr>
          <a:xfrm>
            <a:off x="8116967" y="1975317"/>
            <a:ext cx="643376" cy="432048"/>
          </a:xfrm>
          <a:prstGeom prst="rect">
            <a:avLst/>
          </a:prstGeom>
        </p:spPr>
      </p:pic>
      <p:pic>
        <p:nvPicPr>
          <p:cNvPr id="7" name="Picture 6">
            <a:extLst>
              <a:ext uri="{FF2B5EF4-FFF2-40B4-BE49-F238E27FC236}">
                <a16:creationId xmlns:a16="http://schemas.microsoft.com/office/drawing/2014/main" id="{C4D2952E-0E9C-7B42-B0A1-778CBA4ED785}"/>
              </a:ext>
            </a:extLst>
          </p:cNvPr>
          <p:cNvPicPr>
            <a:picLocks noChangeAspect="1"/>
          </p:cNvPicPr>
          <p:nvPr/>
        </p:nvPicPr>
        <p:blipFill>
          <a:blip r:embed="rId3"/>
          <a:stretch>
            <a:fillRect/>
          </a:stretch>
        </p:blipFill>
        <p:spPr>
          <a:xfrm>
            <a:off x="8131895" y="3215657"/>
            <a:ext cx="663999" cy="445897"/>
          </a:xfrm>
          <a:prstGeom prst="rect">
            <a:avLst/>
          </a:prstGeom>
        </p:spPr>
      </p:pic>
      <p:pic>
        <p:nvPicPr>
          <p:cNvPr id="8" name="Picture 7">
            <a:extLst>
              <a:ext uri="{FF2B5EF4-FFF2-40B4-BE49-F238E27FC236}">
                <a16:creationId xmlns:a16="http://schemas.microsoft.com/office/drawing/2014/main" id="{FCF2AD16-7763-B040-AAD0-B9C57163F756}"/>
              </a:ext>
            </a:extLst>
          </p:cNvPr>
          <p:cNvPicPr>
            <a:picLocks noChangeAspect="1"/>
          </p:cNvPicPr>
          <p:nvPr/>
        </p:nvPicPr>
        <p:blipFill>
          <a:blip r:embed="rId3"/>
          <a:stretch>
            <a:fillRect/>
          </a:stretch>
        </p:blipFill>
        <p:spPr>
          <a:xfrm>
            <a:off x="8244408" y="4711295"/>
            <a:ext cx="663999" cy="445897"/>
          </a:xfrm>
          <a:prstGeom prst="rect">
            <a:avLst/>
          </a:prstGeom>
        </p:spPr>
      </p:pic>
    </p:spTree>
    <p:extLst>
      <p:ext uri="{BB962C8B-B14F-4D97-AF65-F5344CB8AC3E}">
        <p14:creationId xmlns:p14="http://schemas.microsoft.com/office/powerpoint/2010/main" val="976062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531936" y="1124745"/>
            <a:ext cx="8288536" cy="4607636"/>
          </a:xfrm>
        </p:spPr>
        <p:txBody>
          <a:bodyPr/>
          <a:lstStyle/>
          <a:p>
            <a:pPr>
              <a:lnSpc>
                <a:spcPct val="100000"/>
              </a:lnSpc>
            </a:pPr>
            <a:r>
              <a:rPr lang="en-GB" sz="2400" dirty="0"/>
              <a:t>Reduce office BP to </a:t>
            </a:r>
          </a:p>
          <a:p>
            <a:pPr>
              <a:lnSpc>
                <a:spcPct val="100000"/>
              </a:lnSpc>
            </a:pPr>
            <a:endParaRPr lang="en-GB" sz="2400" dirty="0"/>
          </a:p>
          <a:p>
            <a:pPr marL="0" indent="0">
              <a:lnSpc>
                <a:spcPct val="100000"/>
              </a:lnSpc>
              <a:buNone/>
            </a:pPr>
            <a:endParaRPr lang="en-GB" sz="2400" dirty="0"/>
          </a:p>
          <a:p>
            <a:pPr>
              <a:lnSpc>
                <a:spcPct val="100000"/>
              </a:lnSpc>
            </a:pPr>
            <a:r>
              <a:rPr lang="en-GB" sz="2400" dirty="0"/>
              <a:t>When using ABPM or HBPM  use the average ‘day-time’ BP</a:t>
            </a:r>
          </a:p>
          <a:p>
            <a:pPr>
              <a:lnSpc>
                <a:spcPct val="100000"/>
              </a:lnSpc>
            </a:pPr>
            <a:endParaRPr lang="en-GB" sz="2400" dirty="0"/>
          </a:p>
          <a:p>
            <a:pPr marL="0" indent="0">
              <a:lnSpc>
                <a:spcPct val="100000"/>
              </a:lnSpc>
              <a:buNone/>
            </a:pPr>
            <a:endParaRPr lang="en-GB" sz="2400" dirty="0"/>
          </a:p>
          <a:p>
            <a:pPr>
              <a:lnSpc>
                <a:spcPct val="100000"/>
              </a:lnSpc>
            </a:pPr>
            <a:r>
              <a:rPr lang="en-GB" sz="2400" dirty="0"/>
              <a:t>Use clinical judgement for people with frailty or multimorbidity </a:t>
            </a:r>
          </a:p>
          <a:p>
            <a:pPr marL="0" indent="0">
              <a:lnSpc>
                <a:spcPct val="100000"/>
              </a:lnSpc>
              <a:buNone/>
            </a:pPr>
            <a:r>
              <a:rPr lang="en-GB" sz="2400" dirty="0"/>
              <a:t>	</a:t>
            </a:r>
          </a:p>
          <a:p>
            <a:pPr marL="0" indent="0">
              <a:lnSpc>
                <a:spcPct val="100000"/>
              </a:lnSpc>
              <a:buNone/>
            </a:pPr>
            <a:r>
              <a:rPr lang="en-GB" sz="2400" dirty="0"/>
              <a:t>	same targets in people with type 2 diabetes</a:t>
            </a:r>
          </a:p>
        </p:txBody>
      </p:sp>
      <p:sp>
        <p:nvSpPr>
          <p:cNvPr id="3" name="TextBox 2">
            <a:extLst>
              <a:ext uri="{FF2B5EF4-FFF2-40B4-BE49-F238E27FC236}">
                <a16:creationId xmlns:a16="http://schemas.microsoft.com/office/drawing/2014/main" id="{E3420B63-6559-0444-AC6E-B41C7DF1DADB}"/>
              </a:ext>
            </a:extLst>
          </p:cNvPr>
          <p:cNvSpPr txBox="1"/>
          <p:nvPr/>
        </p:nvSpPr>
        <p:spPr>
          <a:xfrm>
            <a:off x="531936" y="332656"/>
            <a:ext cx="81369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BP targets</a:t>
            </a:r>
          </a:p>
        </p:txBody>
      </p:sp>
      <p:sp>
        <p:nvSpPr>
          <p:cNvPr id="2" name="Rectangle 1">
            <a:extLst>
              <a:ext uri="{FF2B5EF4-FFF2-40B4-BE49-F238E27FC236}">
                <a16:creationId xmlns:a16="http://schemas.microsoft.com/office/drawing/2014/main" id="{36DAE010-2B62-594A-8BA3-05658CE0D7CD}"/>
              </a:ext>
            </a:extLst>
          </p:cNvPr>
          <p:cNvSpPr/>
          <p:nvPr/>
        </p:nvSpPr>
        <p:spPr>
          <a:xfrm>
            <a:off x="2771800" y="5949280"/>
            <a:ext cx="5112568" cy="830997"/>
          </a:xfrm>
          <a:prstGeom prst="rect">
            <a:avLst/>
          </a:prstGeom>
        </p:spPr>
        <p:txBody>
          <a:bodyPr wrap="square">
            <a:spAutoFit/>
          </a:bodyPr>
          <a:lstStyle/>
          <a:p>
            <a:r>
              <a:rPr lang="en-GB" sz="1600" i="1" dirty="0"/>
              <a:t>NG136, 2019 may not apply to adults with CKD, type 1 diabetes, pregnancy, pre-existing CVD (cross-referencing to specific NICE guidelines)</a:t>
            </a:r>
          </a:p>
        </p:txBody>
      </p:sp>
      <p:pic>
        <p:nvPicPr>
          <p:cNvPr id="5" name="Picture 4">
            <a:extLst>
              <a:ext uri="{FF2B5EF4-FFF2-40B4-BE49-F238E27FC236}">
                <a16:creationId xmlns:a16="http://schemas.microsoft.com/office/drawing/2014/main" id="{5B12EFE3-3D69-F74C-B474-314D3253F269}"/>
              </a:ext>
            </a:extLst>
          </p:cNvPr>
          <p:cNvPicPr>
            <a:picLocks noChangeAspect="1"/>
          </p:cNvPicPr>
          <p:nvPr/>
        </p:nvPicPr>
        <p:blipFill>
          <a:blip r:embed="rId2"/>
          <a:stretch>
            <a:fillRect/>
          </a:stretch>
        </p:blipFill>
        <p:spPr>
          <a:xfrm>
            <a:off x="8438655" y="5938839"/>
            <a:ext cx="628769" cy="773870"/>
          </a:xfrm>
          <a:prstGeom prst="rect">
            <a:avLst/>
          </a:prstGeom>
        </p:spPr>
      </p:pic>
      <p:pic>
        <p:nvPicPr>
          <p:cNvPr id="6" name="Picture 5">
            <a:extLst>
              <a:ext uri="{FF2B5EF4-FFF2-40B4-BE49-F238E27FC236}">
                <a16:creationId xmlns:a16="http://schemas.microsoft.com/office/drawing/2014/main" id="{67BBAE81-3C2C-2246-A03B-C9B5C44886F0}"/>
              </a:ext>
            </a:extLst>
          </p:cNvPr>
          <p:cNvPicPr>
            <a:picLocks noChangeAspect="1"/>
          </p:cNvPicPr>
          <p:nvPr/>
        </p:nvPicPr>
        <p:blipFill>
          <a:blip r:embed="rId3"/>
          <a:stretch>
            <a:fillRect/>
          </a:stretch>
        </p:blipFill>
        <p:spPr>
          <a:xfrm>
            <a:off x="6938150" y="3917741"/>
            <a:ext cx="643376" cy="432048"/>
          </a:xfrm>
          <a:prstGeom prst="rect">
            <a:avLst/>
          </a:prstGeom>
        </p:spPr>
      </p:pic>
      <p:pic>
        <p:nvPicPr>
          <p:cNvPr id="7" name="Picture 6">
            <a:extLst>
              <a:ext uri="{FF2B5EF4-FFF2-40B4-BE49-F238E27FC236}">
                <a16:creationId xmlns:a16="http://schemas.microsoft.com/office/drawing/2014/main" id="{00CCB8B3-154B-E945-88A3-774886D8A34F}"/>
              </a:ext>
            </a:extLst>
          </p:cNvPr>
          <p:cNvPicPr>
            <a:picLocks noChangeAspect="1"/>
          </p:cNvPicPr>
          <p:nvPr/>
        </p:nvPicPr>
        <p:blipFill>
          <a:blip r:embed="rId3"/>
          <a:stretch>
            <a:fillRect/>
          </a:stretch>
        </p:blipFill>
        <p:spPr>
          <a:xfrm>
            <a:off x="7020272" y="4885607"/>
            <a:ext cx="643376" cy="43204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4981679"/>
            <a:ext cx="420008" cy="421883"/>
          </a:xfrm>
          <a:prstGeom prst="rect">
            <a:avLst/>
          </a:prstGeom>
        </p:spPr>
      </p:pic>
      <p:pic>
        <p:nvPicPr>
          <p:cNvPr id="9" name="Picture 8"/>
          <p:cNvPicPr>
            <a:picLocks noChangeAspect="1"/>
          </p:cNvPicPr>
          <p:nvPr/>
        </p:nvPicPr>
        <p:blipFill rotWithShape="1">
          <a:blip r:embed="rId5"/>
          <a:srcRect l="11408" t="10419" r="9844" b="19703"/>
          <a:stretch/>
        </p:blipFill>
        <p:spPr>
          <a:xfrm>
            <a:off x="7456895" y="3974"/>
            <a:ext cx="1296144" cy="1242138"/>
          </a:xfrm>
          <a:prstGeom prst="rect">
            <a:avLst/>
          </a:prstGeom>
        </p:spPr>
      </p:pic>
      <p:sp>
        <p:nvSpPr>
          <p:cNvPr id="17" name="TextBox 16"/>
          <p:cNvSpPr txBox="1"/>
          <p:nvPr/>
        </p:nvSpPr>
        <p:spPr>
          <a:xfrm>
            <a:off x="2711389" y="1821540"/>
            <a:ext cx="1249060" cy="461665"/>
          </a:xfrm>
          <a:prstGeom prst="rect">
            <a:avLst/>
          </a:prstGeom>
          <a:noFill/>
        </p:spPr>
        <p:txBody>
          <a:bodyPr wrap="none" rtlCol="0">
            <a:spAutoFit/>
          </a:bodyPr>
          <a:lstStyle/>
          <a:p>
            <a:r>
              <a:rPr lang="en-GB" sz="2400" b="1" dirty="0"/>
              <a:t>&lt;140/90</a:t>
            </a:r>
          </a:p>
        </p:txBody>
      </p:sp>
      <p:sp>
        <p:nvSpPr>
          <p:cNvPr id="18" name="TextBox 17"/>
          <p:cNvSpPr txBox="1"/>
          <p:nvPr/>
        </p:nvSpPr>
        <p:spPr>
          <a:xfrm>
            <a:off x="6596538" y="1832635"/>
            <a:ext cx="1249060" cy="461665"/>
          </a:xfrm>
          <a:prstGeom prst="rect">
            <a:avLst/>
          </a:prstGeom>
          <a:noFill/>
        </p:spPr>
        <p:txBody>
          <a:bodyPr wrap="none" rtlCol="0">
            <a:spAutoFit/>
          </a:bodyPr>
          <a:lstStyle/>
          <a:p>
            <a:r>
              <a:rPr lang="en-GB" sz="2400" b="1" dirty="0"/>
              <a:t>&lt;150/90</a:t>
            </a:r>
          </a:p>
        </p:txBody>
      </p:sp>
      <p:sp>
        <p:nvSpPr>
          <p:cNvPr id="19" name="TextBox 18"/>
          <p:cNvSpPr txBox="1"/>
          <p:nvPr/>
        </p:nvSpPr>
        <p:spPr>
          <a:xfrm>
            <a:off x="2711389" y="3091212"/>
            <a:ext cx="1249060" cy="461665"/>
          </a:xfrm>
          <a:prstGeom prst="rect">
            <a:avLst/>
          </a:prstGeom>
          <a:noFill/>
        </p:spPr>
        <p:txBody>
          <a:bodyPr wrap="none" rtlCol="0">
            <a:spAutoFit/>
          </a:bodyPr>
          <a:lstStyle/>
          <a:p>
            <a:r>
              <a:rPr lang="en-GB" sz="2400" b="1" dirty="0"/>
              <a:t>&lt;135/85</a:t>
            </a:r>
          </a:p>
        </p:txBody>
      </p:sp>
      <p:sp>
        <p:nvSpPr>
          <p:cNvPr id="20" name="TextBox 19"/>
          <p:cNvSpPr txBox="1"/>
          <p:nvPr/>
        </p:nvSpPr>
        <p:spPr>
          <a:xfrm>
            <a:off x="6635308" y="3091212"/>
            <a:ext cx="1249060" cy="461665"/>
          </a:xfrm>
          <a:prstGeom prst="rect">
            <a:avLst/>
          </a:prstGeom>
          <a:noFill/>
        </p:spPr>
        <p:txBody>
          <a:bodyPr wrap="none" rtlCol="0">
            <a:spAutoFit/>
          </a:bodyPr>
          <a:lstStyle/>
          <a:p>
            <a:r>
              <a:rPr lang="en-GB" sz="2400" b="1" dirty="0"/>
              <a:t>&lt;145/85</a:t>
            </a:r>
          </a:p>
        </p:txBody>
      </p:sp>
      <p:sp>
        <p:nvSpPr>
          <p:cNvPr id="21" name="TextBox 20"/>
          <p:cNvSpPr txBox="1"/>
          <p:nvPr/>
        </p:nvSpPr>
        <p:spPr>
          <a:xfrm>
            <a:off x="812098" y="1817287"/>
            <a:ext cx="1920334" cy="461665"/>
          </a:xfrm>
          <a:prstGeom prst="rect">
            <a:avLst/>
          </a:prstGeom>
          <a:noFill/>
        </p:spPr>
        <p:txBody>
          <a:bodyPr wrap="none" rtlCol="0">
            <a:spAutoFit/>
          </a:bodyPr>
          <a:lstStyle/>
          <a:p>
            <a:r>
              <a:rPr lang="en-GB" sz="2400" dirty="0"/>
              <a:t>Age &lt;80 years</a:t>
            </a:r>
          </a:p>
        </p:txBody>
      </p:sp>
      <p:sp>
        <p:nvSpPr>
          <p:cNvPr id="22" name="TextBox 21"/>
          <p:cNvSpPr txBox="1"/>
          <p:nvPr/>
        </p:nvSpPr>
        <p:spPr>
          <a:xfrm>
            <a:off x="4676204" y="1832635"/>
            <a:ext cx="1920334" cy="461665"/>
          </a:xfrm>
          <a:prstGeom prst="rect">
            <a:avLst/>
          </a:prstGeom>
          <a:noFill/>
        </p:spPr>
        <p:txBody>
          <a:bodyPr wrap="none" rtlCol="0">
            <a:spAutoFit/>
          </a:bodyPr>
          <a:lstStyle/>
          <a:p>
            <a:r>
              <a:rPr lang="en-GB" sz="2400" dirty="0"/>
              <a:t>Age </a:t>
            </a:r>
            <a:r>
              <a:rPr lang="en-GB" sz="2400" u="sng" dirty="0"/>
              <a:t>&gt;</a:t>
            </a:r>
            <a:r>
              <a:rPr lang="en-GB" sz="2400" dirty="0"/>
              <a:t>80 years</a:t>
            </a:r>
          </a:p>
        </p:txBody>
      </p:sp>
      <p:sp>
        <p:nvSpPr>
          <p:cNvPr id="26" name="TextBox 25"/>
          <p:cNvSpPr txBox="1"/>
          <p:nvPr/>
        </p:nvSpPr>
        <p:spPr>
          <a:xfrm>
            <a:off x="812098" y="3080249"/>
            <a:ext cx="1920334" cy="461665"/>
          </a:xfrm>
          <a:prstGeom prst="rect">
            <a:avLst/>
          </a:prstGeom>
          <a:noFill/>
        </p:spPr>
        <p:txBody>
          <a:bodyPr wrap="none" rtlCol="0">
            <a:spAutoFit/>
          </a:bodyPr>
          <a:lstStyle/>
          <a:p>
            <a:r>
              <a:rPr lang="en-GB" sz="2400" dirty="0"/>
              <a:t>Age &lt;80 years</a:t>
            </a:r>
          </a:p>
        </p:txBody>
      </p:sp>
      <p:sp>
        <p:nvSpPr>
          <p:cNvPr id="27" name="TextBox 26"/>
          <p:cNvSpPr txBox="1"/>
          <p:nvPr/>
        </p:nvSpPr>
        <p:spPr>
          <a:xfrm>
            <a:off x="4676204" y="3054687"/>
            <a:ext cx="1920334" cy="461665"/>
          </a:xfrm>
          <a:prstGeom prst="rect">
            <a:avLst/>
          </a:prstGeom>
          <a:noFill/>
        </p:spPr>
        <p:txBody>
          <a:bodyPr wrap="none" rtlCol="0">
            <a:spAutoFit/>
          </a:bodyPr>
          <a:lstStyle/>
          <a:p>
            <a:r>
              <a:rPr lang="en-GB" sz="2400" dirty="0"/>
              <a:t>Age </a:t>
            </a:r>
            <a:r>
              <a:rPr lang="en-GB" sz="2400" u="sng" dirty="0"/>
              <a:t>&gt;</a:t>
            </a:r>
            <a:r>
              <a:rPr lang="en-GB" sz="2400" dirty="0"/>
              <a:t>80 years</a:t>
            </a:r>
          </a:p>
        </p:txBody>
      </p:sp>
    </p:spTree>
    <p:extLst>
      <p:ext uri="{BB962C8B-B14F-4D97-AF65-F5344CB8AC3E}">
        <p14:creationId xmlns:p14="http://schemas.microsoft.com/office/powerpoint/2010/main" val="2827980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4"/>
          <p:cNvSpPr txBox="1">
            <a:spLocks noChangeAspect="1" noChangeArrowheads="1"/>
          </p:cNvSpPr>
          <p:nvPr/>
        </p:nvSpPr>
        <p:spPr bwMode="auto">
          <a:xfrm>
            <a:off x="3851920" y="6098364"/>
            <a:ext cx="3622837" cy="2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108000" bIns="108000" anchor="b">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i="1" dirty="0">
                <a:solidFill>
                  <a:srgbClr val="000000"/>
                </a:solidFill>
              </a:rPr>
              <a:t>NICE Hypertension on adults NG136 (August 2019)</a:t>
            </a:r>
          </a:p>
        </p:txBody>
      </p:sp>
      <p:grpSp>
        <p:nvGrpSpPr>
          <p:cNvPr id="2" name="Group 1">
            <a:extLst>
              <a:ext uri="{FF2B5EF4-FFF2-40B4-BE49-F238E27FC236}">
                <a16:creationId xmlns:a16="http://schemas.microsoft.com/office/drawing/2014/main" id="{02FCCDFB-0011-3B45-9DA6-FFDD2DA45572}"/>
              </a:ext>
            </a:extLst>
          </p:cNvPr>
          <p:cNvGrpSpPr/>
          <p:nvPr/>
        </p:nvGrpSpPr>
        <p:grpSpPr>
          <a:xfrm>
            <a:off x="323849" y="1165472"/>
            <a:ext cx="8496300" cy="3955717"/>
            <a:chOff x="323849" y="1165472"/>
            <a:chExt cx="8496300" cy="3955717"/>
          </a:xfrm>
        </p:grpSpPr>
        <p:sp>
          <p:nvSpPr>
            <p:cNvPr id="5" name="TextBox 4"/>
            <p:cNvSpPr txBox="1">
              <a:spLocks noChangeArrowheads="1"/>
            </p:cNvSpPr>
            <p:nvPr/>
          </p:nvSpPr>
          <p:spPr bwMode="auto">
            <a:xfrm>
              <a:off x="323849" y="1165472"/>
              <a:ext cx="8496300" cy="5232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ctr">
                <a:defRPr/>
              </a:pPr>
              <a:r>
                <a:rPr lang="en-GB" sz="2800" dirty="0">
                  <a:solidFill>
                    <a:srgbClr val="C00000"/>
                  </a:solidFill>
                  <a:latin typeface="Calibri" panose="020F0502020204030204" pitchFamily="34" charset="0"/>
                  <a:ea typeface="+mn-ea"/>
                  <a:cs typeface="+mn-cs"/>
                </a:rPr>
                <a:t>Choosing drugs for newly diagnosed patients: step 1</a:t>
              </a:r>
            </a:p>
          </p:txBody>
        </p:sp>
        <p:pic>
          <p:nvPicPr>
            <p:cNvPr id="6" name="Picture 5"/>
            <p:cNvPicPr>
              <a:picLocks noChangeAspect="1"/>
            </p:cNvPicPr>
            <p:nvPr/>
          </p:nvPicPr>
          <p:blipFill rotWithShape="1">
            <a:blip r:embed="rId3"/>
            <a:srcRect l="2" r="37895" b="62995"/>
            <a:stretch/>
          </p:blipFill>
          <p:spPr>
            <a:xfrm>
              <a:off x="1041376" y="2168861"/>
              <a:ext cx="7778773" cy="2952328"/>
            </a:xfrm>
            <a:prstGeom prst="rect">
              <a:avLst/>
            </a:prstGeom>
          </p:spPr>
        </p:pic>
      </p:grpSp>
      <p:sp>
        <p:nvSpPr>
          <p:cNvPr id="7" name="TextBox 6">
            <a:extLst>
              <a:ext uri="{FF2B5EF4-FFF2-40B4-BE49-F238E27FC236}">
                <a16:creationId xmlns:a16="http://schemas.microsoft.com/office/drawing/2014/main" id="{5DA437AA-BC5C-2540-BCA3-74EAD7796B86}"/>
              </a:ext>
            </a:extLst>
          </p:cNvPr>
          <p:cNvSpPr txBox="1"/>
          <p:nvPr/>
        </p:nvSpPr>
        <p:spPr>
          <a:xfrm>
            <a:off x="324482" y="263576"/>
            <a:ext cx="8495667"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Choosing antihypertensive drug treatment</a:t>
            </a:r>
          </a:p>
        </p:txBody>
      </p:sp>
      <p:pic>
        <p:nvPicPr>
          <p:cNvPr id="8" name="Picture 7">
            <a:extLst>
              <a:ext uri="{FF2B5EF4-FFF2-40B4-BE49-F238E27FC236}">
                <a16:creationId xmlns:a16="http://schemas.microsoft.com/office/drawing/2014/main" id="{07CA42CF-D6E8-2243-A646-D9CBC77D29D7}"/>
              </a:ext>
            </a:extLst>
          </p:cNvPr>
          <p:cNvPicPr>
            <a:picLocks noChangeAspect="1"/>
          </p:cNvPicPr>
          <p:nvPr/>
        </p:nvPicPr>
        <p:blipFill>
          <a:blip r:embed="rId4"/>
          <a:stretch>
            <a:fillRect/>
          </a:stretch>
        </p:blipFill>
        <p:spPr>
          <a:xfrm>
            <a:off x="899592" y="2852936"/>
            <a:ext cx="643376" cy="432048"/>
          </a:xfrm>
          <a:prstGeom prst="rect">
            <a:avLst/>
          </a:prstGeom>
        </p:spPr>
      </p:pic>
      <p:pic>
        <p:nvPicPr>
          <p:cNvPr id="3" name="Content Placeholder 2" descr="5ft x 3ft Red Flags and Banners Pennant ...">
            <a:extLst>
              <a:ext uri="{FF2B5EF4-FFF2-40B4-BE49-F238E27FC236}">
                <a16:creationId xmlns:a16="http://schemas.microsoft.com/office/drawing/2014/main" id="{B6F6D93A-6A30-B342-BA08-D7D0C779C5D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26788" y="4044365"/>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12446"/>
      </p:ext>
    </p:extLst>
  </p:cSld>
  <p:clrMapOvr>
    <a:masterClrMapping/>
  </p:clrMapOvr>
  <mc:AlternateContent xmlns:mc="http://schemas.openxmlformats.org/markup-compatibility/2006" xmlns:p14="http://schemas.microsoft.com/office/powerpoint/2010/main">
    <mc:Choice Requires="p14">
      <p:transition spd="slow" p14:dur="2000" advTm="60949"/>
    </mc:Choice>
    <mc:Fallback xmlns="">
      <p:transition spd="slow" advTm="6094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39237" y="260648"/>
            <a:ext cx="8208963" cy="46166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2400" b="1" dirty="0">
                <a:solidFill>
                  <a:schemeClr val="bg1"/>
                </a:solidFill>
                <a:latin typeface="Calibri" panose="020F0502020204030204" pitchFamily="34" charset="0"/>
                <a:ea typeface="+mn-ea"/>
                <a:cs typeface="+mn-cs"/>
              </a:rPr>
              <a:t>ALLHAT: effects of mono-therapy by ethnic background</a:t>
            </a:r>
          </a:p>
        </p:txBody>
      </p:sp>
      <p:sp>
        <p:nvSpPr>
          <p:cNvPr id="7" name="Text Box 3"/>
          <p:cNvSpPr txBox="1">
            <a:spLocks noChangeArrowheads="1"/>
          </p:cNvSpPr>
          <p:nvPr/>
        </p:nvSpPr>
        <p:spPr bwMode="auto">
          <a:xfrm>
            <a:off x="4716016" y="6106725"/>
            <a:ext cx="248343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defRPr/>
            </a:pPr>
            <a:r>
              <a:rPr lang="en-GB" sz="1200" i="1" dirty="0">
                <a:solidFill>
                  <a:srgbClr val="000000"/>
                </a:solidFill>
                <a:latin typeface="Calibri"/>
                <a:cs typeface="Calibri"/>
              </a:rPr>
              <a:t>ALLHAT. J.A.M.A. 2002; 288: 2981-97</a:t>
            </a:r>
          </a:p>
        </p:txBody>
      </p:sp>
      <p:grpSp>
        <p:nvGrpSpPr>
          <p:cNvPr id="52227" name="Group 8"/>
          <p:cNvGrpSpPr>
            <a:grpSpLocks/>
          </p:cNvGrpSpPr>
          <p:nvPr/>
        </p:nvGrpSpPr>
        <p:grpSpPr bwMode="auto">
          <a:xfrm>
            <a:off x="539750" y="1985963"/>
            <a:ext cx="8135938" cy="3027362"/>
            <a:chOff x="539552" y="1340768"/>
            <a:chExt cx="8136904" cy="3026643"/>
          </a:xfrm>
        </p:grpSpPr>
        <p:pic>
          <p:nvPicPr>
            <p:cNvPr id="52228" name="Picture 5" descr="slide13.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4032448" cy="3026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7" descr="slide1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340768"/>
              <a:ext cx="4032448" cy="3026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Rounded Rectangle 2"/>
          <p:cNvSpPr/>
          <p:nvPr/>
        </p:nvSpPr>
        <p:spPr>
          <a:xfrm>
            <a:off x="539236" y="893460"/>
            <a:ext cx="1872523"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CCB vs Diuretic</a:t>
            </a:r>
          </a:p>
        </p:txBody>
      </p:sp>
      <p:sp>
        <p:nvSpPr>
          <p:cNvPr id="9" name="Rounded Rectangle 8"/>
          <p:cNvSpPr/>
          <p:nvPr/>
        </p:nvSpPr>
        <p:spPr>
          <a:xfrm>
            <a:off x="4653953" y="893460"/>
            <a:ext cx="1872523"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CCB vs Diuretic</a:t>
            </a:r>
          </a:p>
        </p:txBody>
      </p:sp>
      <p:sp>
        <p:nvSpPr>
          <p:cNvPr id="10" name="Rounded Rectangle 9"/>
          <p:cNvSpPr/>
          <p:nvPr/>
        </p:nvSpPr>
        <p:spPr>
          <a:xfrm>
            <a:off x="2699196" y="900416"/>
            <a:ext cx="1872523"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ACE-i vs Diuretic</a:t>
            </a:r>
          </a:p>
        </p:txBody>
      </p:sp>
      <p:sp>
        <p:nvSpPr>
          <p:cNvPr id="11" name="Rounded Rectangle 10"/>
          <p:cNvSpPr/>
          <p:nvPr/>
        </p:nvSpPr>
        <p:spPr>
          <a:xfrm>
            <a:off x="6802778" y="892563"/>
            <a:ext cx="1872523" cy="9144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ACE-i vs Diuretic</a:t>
            </a:r>
          </a:p>
        </p:txBody>
      </p:sp>
      <p:grpSp>
        <p:nvGrpSpPr>
          <p:cNvPr id="6" name="Group 5"/>
          <p:cNvGrpSpPr/>
          <p:nvPr/>
        </p:nvGrpSpPr>
        <p:grpSpPr>
          <a:xfrm>
            <a:off x="467544" y="5085184"/>
            <a:ext cx="8207756" cy="740927"/>
            <a:chOff x="467544" y="5085184"/>
            <a:chExt cx="8207756" cy="740927"/>
          </a:xfrm>
        </p:grpSpPr>
        <p:sp>
          <p:nvSpPr>
            <p:cNvPr id="2" name="TextBox 1"/>
            <p:cNvSpPr txBox="1"/>
            <p:nvPr/>
          </p:nvSpPr>
          <p:spPr>
            <a:xfrm>
              <a:off x="1115615" y="5184471"/>
              <a:ext cx="7559685" cy="369332"/>
            </a:xfrm>
            <a:prstGeom prst="rect">
              <a:avLst/>
            </a:prstGeom>
            <a:noFill/>
          </p:spPr>
          <p:txBody>
            <a:bodyPr wrap="square" rtlCol="0">
              <a:spAutoFit/>
            </a:bodyPr>
            <a:lstStyle/>
            <a:p>
              <a:r>
                <a:rPr lang="en-GB" b="1" dirty="0">
                  <a:solidFill>
                    <a:srgbClr val="C00000"/>
                  </a:solidFill>
                </a:rPr>
                <a:t>Doxazosin monotherapy arm stopped early due to excess heart failure deaths!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5085184"/>
              <a:ext cx="740927" cy="740927"/>
            </a:xfrm>
            <a:prstGeom prst="rect">
              <a:avLst/>
            </a:prstGeom>
          </p:spPr>
        </p:pic>
      </p:grpSp>
    </p:spTree>
    <p:extLst>
      <p:ext uri="{BB962C8B-B14F-4D97-AF65-F5344CB8AC3E}">
        <p14:creationId xmlns:p14="http://schemas.microsoft.com/office/powerpoint/2010/main" val="694592468"/>
      </p:ext>
    </p:extLst>
  </p:cSld>
  <p:clrMapOvr>
    <a:masterClrMapping/>
  </p:clrMapOvr>
  <mc:AlternateContent xmlns:mc="http://schemas.openxmlformats.org/markup-compatibility/2006" xmlns:p14="http://schemas.microsoft.com/office/powerpoint/2010/main">
    <mc:Choice Requires="p14">
      <p:transition spd="slow" p14:dur="2000" advTm="51185"/>
    </mc:Choice>
    <mc:Fallback xmlns="">
      <p:transition spd="slow" advTm="51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3" name="Rectangle 13"/>
          <p:cNvSpPr>
            <a:spLocks noChangeArrowheads="1"/>
          </p:cNvSpPr>
          <p:nvPr/>
        </p:nvSpPr>
        <p:spPr bwMode="auto">
          <a:xfrm>
            <a:off x="3615531" y="6050122"/>
            <a:ext cx="4873625" cy="47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108000" bIns="108000" anchor="b">
            <a:spAutoFit/>
          </a:bodyPr>
          <a:lstStyle/>
          <a:p>
            <a:pPr>
              <a:defRPr/>
            </a:pPr>
            <a:r>
              <a:rPr lang="en-US" sz="1200" i="1" dirty="0">
                <a:latin typeface="Calibri" charset="0"/>
              </a:rPr>
              <a:t>Adapted from </a:t>
            </a:r>
            <a:r>
              <a:rPr lang="en-US" sz="1200" i="1" dirty="0" err="1">
                <a:latin typeface="Calibri" charset="0"/>
              </a:rPr>
              <a:t>Bakris</a:t>
            </a:r>
            <a:r>
              <a:rPr lang="en-US" sz="1200" i="1" dirty="0">
                <a:latin typeface="Calibri" charset="0"/>
              </a:rPr>
              <a:t> et al. Am J Med 2004;116(5A):30S–8 </a:t>
            </a:r>
          </a:p>
          <a:p>
            <a:pPr>
              <a:defRPr/>
            </a:pPr>
            <a:r>
              <a:rPr lang="en-US" sz="1200" i="1" dirty="0" err="1">
                <a:latin typeface="Calibri" charset="0"/>
              </a:rPr>
              <a:t>Dahlöf</a:t>
            </a:r>
            <a:r>
              <a:rPr lang="en-US" sz="1200" i="1" dirty="0">
                <a:latin typeface="Calibri" charset="0"/>
              </a:rPr>
              <a:t> et al. Lancet 2005;366:895–906</a:t>
            </a:r>
          </a:p>
        </p:txBody>
      </p:sp>
      <p:sp>
        <p:nvSpPr>
          <p:cNvPr id="179214" name="Text Box 14"/>
          <p:cNvSpPr txBox="1">
            <a:spLocks noChangeArrowheads="1"/>
          </p:cNvSpPr>
          <p:nvPr/>
        </p:nvSpPr>
        <p:spPr bwMode="auto">
          <a:xfrm>
            <a:off x="2997200" y="5421313"/>
            <a:ext cx="184150" cy="231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p>
            <a:pPr algn="r">
              <a:spcAft>
                <a:spcPct val="42000"/>
              </a:spcAft>
              <a:defRPr/>
            </a:pPr>
            <a:endParaRPr lang="en-US">
              <a:cs typeface="+mn-cs"/>
            </a:endParaRPr>
          </a:p>
          <a:p>
            <a:pPr algn="r">
              <a:spcAft>
                <a:spcPct val="42000"/>
              </a:spcAft>
              <a:defRPr/>
            </a:pPr>
            <a:endParaRPr lang="en-US">
              <a:cs typeface="+mn-cs"/>
            </a:endParaRPr>
          </a:p>
          <a:p>
            <a:pPr algn="r">
              <a:spcAft>
                <a:spcPct val="42000"/>
              </a:spcAft>
              <a:defRPr/>
            </a:pPr>
            <a:endParaRPr lang="en-US">
              <a:cs typeface="+mn-cs"/>
            </a:endParaRPr>
          </a:p>
          <a:p>
            <a:pPr algn="r">
              <a:spcAft>
                <a:spcPct val="42000"/>
              </a:spcAft>
              <a:defRPr/>
            </a:pPr>
            <a:endParaRPr lang="en-US">
              <a:cs typeface="+mn-cs"/>
            </a:endParaRPr>
          </a:p>
          <a:p>
            <a:pPr algn="r">
              <a:spcAft>
                <a:spcPct val="42000"/>
              </a:spcAft>
              <a:defRPr/>
            </a:pPr>
            <a:endParaRPr lang="en-US">
              <a:cs typeface="+mn-cs"/>
            </a:endParaRPr>
          </a:p>
          <a:p>
            <a:pPr algn="r">
              <a:spcAft>
                <a:spcPct val="42000"/>
              </a:spcAft>
              <a:defRPr/>
            </a:pPr>
            <a:endParaRPr lang="en-US">
              <a:cs typeface="+mn-cs"/>
            </a:endParaRPr>
          </a:p>
        </p:txBody>
      </p:sp>
      <p:grpSp>
        <p:nvGrpSpPr>
          <p:cNvPr id="59395" name="Group 2"/>
          <p:cNvGrpSpPr>
            <a:grpSpLocks/>
          </p:cNvGrpSpPr>
          <p:nvPr/>
        </p:nvGrpSpPr>
        <p:grpSpPr bwMode="auto">
          <a:xfrm>
            <a:off x="755650" y="1268512"/>
            <a:ext cx="7704138" cy="4176712"/>
            <a:chOff x="219075" y="1052513"/>
            <a:chExt cx="8377238" cy="4741862"/>
          </a:xfrm>
        </p:grpSpPr>
        <p:sp>
          <p:nvSpPr>
            <p:cNvPr id="179202" name="Line 2"/>
            <p:cNvSpPr>
              <a:spLocks noChangeShapeType="1"/>
            </p:cNvSpPr>
            <p:nvPr/>
          </p:nvSpPr>
          <p:spPr bwMode="auto">
            <a:xfrm flipV="1">
              <a:off x="3412541" y="1421985"/>
              <a:ext cx="0" cy="3727165"/>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79203" name="Line 3"/>
            <p:cNvSpPr>
              <a:spLocks noChangeShapeType="1"/>
            </p:cNvSpPr>
            <p:nvPr/>
          </p:nvSpPr>
          <p:spPr bwMode="auto">
            <a:xfrm flipV="1">
              <a:off x="5112846" y="1421985"/>
              <a:ext cx="0" cy="3727165"/>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79204" name="Line 4"/>
            <p:cNvSpPr>
              <a:spLocks noChangeShapeType="1"/>
            </p:cNvSpPr>
            <p:nvPr/>
          </p:nvSpPr>
          <p:spPr bwMode="auto">
            <a:xfrm flipV="1">
              <a:off x="6814877" y="1421985"/>
              <a:ext cx="0" cy="3727165"/>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79205" name="Line 5"/>
            <p:cNvSpPr>
              <a:spLocks noChangeShapeType="1"/>
            </p:cNvSpPr>
            <p:nvPr/>
          </p:nvSpPr>
          <p:spPr bwMode="auto">
            <a:xfrm flipV="1">
              <a:off x="8516908" y="1421985"/>
              <a:ext cx="0" cy="3727165"/>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sp>
          <p:nvSpPr>
            <p:cNvPr id="179206" name="Text Box 6"/>
            <p:cNvSpPr txBox="1">
              <a:spLocks noChangeArrowheads="1"/>
            </p:cNvSpPr>
            <p:nvPr/>
          </p:nvSpPr>
          <p:spPr bwMode="auto">
            <a:xfrm>
              <a:off x="3547184" y="5520425"/>
              <a:ext cx="4862699"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spAutoFit/>
            </a:bodyPr>
            <a:lstStyle/>
            <a:p>
              <a:pPr algn="ctr">
                <a:defRPr/>
              </a:pPr>
              <a:r>
                <a:rPr lang="en-GB">
                  <a:cs typeface="Arial" charset="0"/>
                </a:rPr>
                <a:t>Average no. of antihypertensive medications</a:t>
              </a:r>
              <a:endParaRPr lang="en-US">
                <a:cs typeface="Arial" charset="0"/>
              </a:endParaRPr>
            </a:p>
          </p:txBody>
        </p:sp>
        <p:sp>
          <p:nvSpPr>
            <p:cNvPr id="179207" name="Rectangle 7"/>
            <p:cNvSpPr>
              <a:spLocks noChangeArrowheads="1"/>
            </p:cNvSpPr>
            <p:nvPr/>
          </p:nvSpPr>
          <p:spPr bwMode="auto">
            <a:xfrm>
              <a:off x="3369386" y="5149150"/>
              <a:ext cx="112202" cy="31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72000" rIns="0" bIns="0">
              <a:spAutoFit/>
            </a:bodyPr>
            <a:lstStyle/>
            <a:p>
              <a:pPr algn="ctr">
                <a:defRPr/>
              </a:pPr>
              <a:r>
                <a:rPr lang="en-US" sz="1600">
                  <a:cs typeface="Arial" charset="0"/>
                </a:rPr>
                <a:t>1</a:t>
              </a:r>
            </a:p>
          </p:txBody>
        </p:sp>
        <p:sp>
          <p:nvSpPr>
            <p:cNvPr id="179208" name="Rectangle 8"/>
            <p:cNvSpPr>
              <a:spLocks noChangeArrowheads="1"/>
            </p:cNvSpPr>
            <p:nvPr/>
          </p:nvSpPr>
          <p:spPr bwMode="auto">
            <a:xfrm>
              <a:off x="5073143" y="5149150"/>
              <a:ext cx="113929" cy="31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72000" rIns="0" bIns="0">
              <a:spAutoFit/>
            </a:bodyPr>
            <a:lstStyle/>
            <a:p>
              <a:pPr algn="ctr">
                <a:defRPr/>
              </a:pPr>
              <a:r>
                <a:rPr lang="en-US" sz="1600">
                  <a:cs typeface="Arial" charset="0"/>
                </a:rPr>
                <a:t>2</a:t>
              </a:r>
            </a:p>
          </p:txBody>
        </p:sp>
        <p:sp>
          <p:nvSpPr>
            <p:cNvPr id="179209" name="Rectangle 9"/>
            <p:cNvSpPr>
              <a:spLocks noChangeArrowheads="1"/>
            </p:cNvSpPr>
            <p:nvPr/>
          </p:nvSpPr>
          <p:spPr bwMode="auto">
            <a:xfrm>
              <a:off x="6778626" y="5149150"/>
              <a:ext cx="112203" cy="31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72000" rIns="0" bIns="0">
              <a:spAutoFit/>
            </a:bodyPr>
            <a:lstStyle/>
            <a:p>
              <a:pPr algn="ctr">
                <a:defRPr/>
              </a:pPr>
              <a:r>
                <a:rPr lang="en-US" sz="1600">
                  <a:cs typeface="Arial" charset="0"/>
                </a:rPr>
                <a:t>3</a:t>
              </a:r>
            </a:p>
          </p:txBody>
        </p:sp>
        <p:sp>
          <p:nvSpPr>
            <p:cNvPr id="179210" name="Rectangle 10"/>
            <p:cNvSpPr>
              <a:spLocks noChangeArrowheads="1"/>
            </p:cNvSpPr>
            <p:nvPr/>
          </p:nvSpPr>
          <p:spPr bwMode="auto">
            <a:xfrm>
              <a:off x="8484110" y="5149150"/>
              <a:ext cx="112203" cy="317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72000" rIns="0" bIns="0">
              <a:spAutoFit/>
            </a:bodyPr>
            <a:lstStyle/>
            <a:p>
              <a:pPr algn="ctr">
                <a:defRPr/>
              </a:pPr>
              <a:r>
                <a:rPr lang="en-US" sz="1600">
                  <a:cs typeface="Arial" charset="0"/>
                </a:rPr>
                <a:t>4</a:t>
              </a:r>
            </a:p>
          </p:txBody>
        </p:sp>
        <p:sp>
          <p:nvSpPr>
            <p:cNvPr id="179212" name="Text Box 12"/>
            <p:cNvSpPr txBox="1">
              <a:spLocks noChangeArrowheads="1"/>
            </p:cNvSpPr>
            <p:nvPr/>
          </p:nvSpPr>
          <p:spPr bwMode="auto">
            <a:xfrm>
              <a:off x="1070091" y="1052513"/>
              <a:ext cx="2209533"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spcAft>
                  <a:spcPct val="42000"/>
                </a:spcAft>
                <a:defRPr/>
              </a:pPr>
              <a:r>
                <a:rPr lang="en-US">
                  <a:solidFill>
                    <a:srgbClr val="FF3300"/>
                  </a:solidFill>
                  <a:cs typeface="Arial" charset="0"/>
                </a:rPr>
                <a:t>Trial (SBP achieved)</a:t>
              </a:r>
            </a:p>
          </p:txBody>
        </p:sp>
        <p:sp>
          <p:nvSpPr>
            <p:cNvPr id="59407" name="Freeform 15"/>
            <p:cNvSpPr>
              <a:spLocks/>
            </p:cNvSpPr>
            <p:nvPr/>
          </p:nvSpPr>
          <p:spPr bwMode="auto">
            <a:xfrm>
              <a:off x="3413125" y="1920875"/>
              <a:ext cx="1879600" cy="257175"/>
            </a:xfrm>
            <a:custGeom>
              <a:avLst/>
              <a:gdLst>
                <a:gd name="T0" fmla="*/ 0 w 1184"/>
                <a:gd name="T1" fmla="*/ 2147483647 h 124"/>
                <a:gd name="T2" fmla="*/ 2147483647 w 1184"/>
                <a:gd name="T3" fmla="*/ 0 h 124"/>
                <a:gd name="T4" fmla="*/ 2147483647 w 1184"/>
                <a:gd name="T5" fmla="*/ 0 h 124"/>
                <a:gd name="T6" fmla="*/ 2147483647 w 1184"/>
                <a:gd name="T7" fmla="*/ 2147483647 h 124"/>
                <a:gd name="T8" fmla="*/ 0 w 1184"/>
                <a:gd name="T9" fmla="*/ 2147483647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4" h="124">
                  <a:moveTo>
                    <a:pt x="0" y="124"/>
                  </a:moveTo>
                  <a:lnTo>
                    <a:pt x="2" y="0"/>
                  </a:lnTo>
                  <a:lnTo>
                    <a:pt x="1184" y="0"/>
                  </a:lnTo>
                  <a:lnTo>
                    <a:pt x="1184" y="124"/>
                  </a:lnTo>
                  <a:lnTo>
                    <a:pt x="0" y="124"/>
                  </a:lnTo>
                  <a:close/>
                </a:path>
              </a:pathLst>
            </a:custGeom>
            <a:solidFill>
              <a:srgbClr val="FF0000"/>
            </a:solidFill>
            <a:ln w="9525">
              <a:solidFill>
                <a:srgbClr val="000000"/>
              </a:solidFill>
              <a:round/>
              <a:headEnd/>
              <a:tailEnd/>
            </a:ln>
          </p:spPr>
          <p:txBody>
            <a:bodyPr/>
            <a:lstStyle/>
            <a:p>
              <a:endParaRPr lang="en-US"/>
            </a:p>
          </p:txBody>
        </p:sp>
        <p:sp>
          <p:nvSpPr>
            <p:cNvPr id="59408" name="Freeform 16"/>
            <p:cNvSpPr>
              <a:spLocks/>
            </p:cNvSpPr>
            <p:nvPr/>
          </p:nvSpPr>
          <p:spPr bwMode="auto">
            <a:xfrm>
              <a:off x="3413125" y="1533525"/>
              <a:ext cx="2132013" cy="257175"/>
            </a:xfrm>
            <a:custGeom>
              <a:avLst/>
              <a:gdLst>
                <a:gd name="T0" fmla="*/ 0 w 1343"/>
                <a:gd name="T1" fmla="*/ 2147483647 h 125"/>
                <a:gd name="T2" fmla="*/ 2147483647 w 1343"/>
                <a:gd name="T3" fmla="*/ 0 h 125"/>
                <a:gd name="T4" fmla="*/ 2147483647 w 1343"/>
                <a:gd name="T5" fmla="*/ 0 h 125"/>
                <a:gd name="T6" fmla="*/ 2147483647 w 1343"/>
                <a:gd name="T7" fmla="*/ 2147483647 h 125"/>
                <a:gd name="T8" fmla="*/ 0 w 1343"/>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3" h="125">
                  <a:moveTo>
                    <a:pt x="0" y="125"/>
                  </a:moveTo>
                  <a:lnTo>
                    <a:pt x="2" y="0"/>
                  </a:lnTo>
                  <a:lnTo>
                    <a:pt x="1343" y="0"/>
                  </a:lnTo>
                  <a:lnTo>
                    <a:pt x="1343"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09" name="Freeform 17"/>
            <p:cNvSpPr>
              <a:spLocks/>
            </p:cNvSpPr>
            <p:nvPr/>
          </p:nvSpPr>
          <p:spPr bwMode="auto">
            <a:xfrm>
              <a:off x="3413125" y="2309813"/>
              <a:ext cx="2903538" cy="257175"/>
            </a:xfrm>
            <a:custGeom>
              <a:avLst/>
              <a:gdLst>
                <a:gd name="T0" fmla="*/ 0 w 1829"/>
                <a:gd name="T1" fmla="*/ 2147483647 h 125"/>
                <a:gd name="T2" fmla="*/ 2147483647 w 1829"/>
                <a:gd name="T3" fmla="*/ 0 h 125"/>
                <a:gd name="T4" fmla="*/ 2147483647 w 1829"/>
                <a:gd name="T5" fmla="*/ 0 h 125"/>
                <a:gd name="T6" fmla="*/ 2147483647 w 1829"/>
                <a:gd name="T7" fmla="*/ 2147483647 h 125"/>
                <a:gd name="T8" fmla="*/ 0 w 1829"/>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9" h="125">
                  <a:moveTo>
                    <a:pt x="0" y="125"/>
                  </a:moveTo>
                  <a:lnTo>
                    <a:pt x="2" y="0"/>
                  </a:lnTo>
                  <a:lnTo>
                    <a:pt x="1829" y="0"/>
                  </a:lnTo>
                  <a:lnTo>
                    <a:pt x="1829"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10" name="Freeform 18"/>
            <p:cNvSpPr>
              <a:spLocks/>
            </p:cNvSpPr>
            <p:nvPr/>
          </p:nvSpPr>
          <p:spPr bwMode="auto">
            <a:xfrm>
              <a:off x="3413125" y="2697163"/>
              <a:ext cx="3235325" cy="257175"/>
            </a:xfrm>
            <a:custGeom>
              <a:avLst/>
              <a:gdLst>
                <a:gd name="T0" fmla="*/ 0 w 2038"/>
                <a:gd name="T1" fmla="*/ 2147483647 h 125"/>
                <a:gd name="T2" fmla="*/ 2147483647 w 2038"/>
                <a:gd name="T3" fmla="*/ 0 h 125"/>
                <a:gd name="T4" fmla="*/ 2147483647 w 2038"/>
                <a:gd name="T5" fmla="*/ 0 h 125"/>
                <a:gd name="T6" fmla="*/ 2147483647 w 2038"/>
                <a:gd name="T7" fmla="*/ 2147483647 h 125"/>
                <a:gd name="T8" fmla="*/ 0 w 2038"/>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8" h="125">
                  <a:moveTo>
                    <a:pt x="0" y="125"/>
                  </a:moveTo>
                  <a:lnTo>
                    <a:pt x="2" y="0"/>
                  </a:lnTo>
                  <a:lnTo>
                    <a:pt x="2038" y="0"/>
                  </a:lnTo>
                  <a:lnTo>
                    <a:pt x="2038"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11" name="Freeform 19"/>
            <p:cNvSpPr>
              <a:spLocks/>
            </p:cNvSpPr>
            <p:nvPr/>
          </p:nvSpPr>
          <p:spPr bwMode="auto">
            <a:xfrm>
              <a:off x="3413125" y="3087688"/>
              <a:ext cx="2857500" cy="257175"/>
            </a:xfrm>
            <a:custGeom>
              <a:avLst/>
              <a:gdLst>
                <a:gd name="T0" fmla="*/ 0 w 1800"/>
                <a:gd name="T1" fmla="*/ 2147483647 h 125"/>
                <a:gd name="T2" fmla="*/ 2147483647 w 1800"/>
                <a:gd name="T3" fmla="*/ 0 h 125"/>
                <a:gd name="T4" fmla="*/ 2147483647 w 1800"/>
                <a:gd name="T5" fmla="*/ 0 h 125"/>
                <a:gd name="T6" fmla="*/ 2147483647 w 1800"/>
                <a:gd name="T7" fmla="*/ 2147483647 h 125"/>
                <a:gd name="T8" fmla="*/ 0 w 1800"/>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0" h="125">
                  <a:moveTo>
                    <a:pt x="0" y="125"/>
                  </a:moveTo>
                  <a:lnTo>
                    <a:pt x="2" y="0"/>
                  </a:lnTo>
                  <a:lnTo>
                    <a:pt x="1800" y="0"/>
                  </a:lnTo>
                  <a:lnTo>
                    <a:pt x="1800"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12" name="Freeform 20"/>
            <p:cNvSpPr>
              <a:spLocks/>
            </p:cNvSpPr>
            <p:nvPr/>
          </p:nvSpPr>
          <p:spPr bwMode="auto">
            <a:xfrm>
              <a:off x="3413125" y="3475038"/>
              <a:ext cx="3070225" cy="257175"/>
            </a:xfrm>
            <a:custGeom>
              <a:avLst/>
              <a:gdLst>
                <a:gd name="T0" fmla="*/ 0 w 1934"/>
                <a:gd name="T1" fmla="*/ 2147483647 h 125"/>
                <a:gd name="T2" fmla="*/ 2147483647 w 1934"/>
                <a:gd name="T3" fmla="*/ 0 h 125"/>
                <a:gd name="T4" fmla="*/ 2147483647 w 1934"/>
                <a:gd name="T5" fmla="*/ 0 h 125"/>
                <a:gd name="T6" fmla="*/ 2147483647 w 1934"/>
                <a:gd name="T7" fmla="*/ 2147483647 h 125"/>
                <a:gd name="T8" fmla="*/ 0 w 1934"/>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34" h="125">
                  <a:moveTo>
                    <a:pt x="0" y="125"/>
                  </a:moveTo>
                  <a:lnTo>
                    <a:pt x="2" y="0"/>
                  </a:lnTo>
                  <a:lnTo>
                    <a:pt x="1934" y="0"/>
                  </a:lnTo>
                  <a:lnTo>
                    <a:pt x="1934"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13" name="Freeform 21"/>
            <p:cNvSpPr>
              <a:spLocks/>
            </p:cNvSpPr>
            <p:nvPr/>
          </p:nvSpPr>
          <p:spPr bwMode="auto">
            <a:xfrm>
              <a:off x="3413125" y="3862388"/>
              <a:ext cx="4438650" cy="257175"/>
            </a:xfrm>
            <a:custGeom>
              <a:avLst/>
              <a:gdLst>
                <a:gd name="T0" fmla="*/ 0 w 2796"/>
                <a:gd name="T1" fmla="*/ 2147483647 h 125"/>
                <a:gd name="T2" fmla="*/ 2147483647 w 2796"/>
                <a:gd name="T3" fmla="*/ 0 h 125"/>
                <a:gd name="T4" fmla="*/ 2147483647 w 2796"/>
                <a:gd name="T5" fmla="*/ 0 h 125"/>
                <a:gd name="T6" fmla="*/ 2147483647 w 2796"/>
                <a:gd name="T7" fmla="*/ 2147483647 h 125"/>
                <a:gd name="T8" fmla="*/ 0 w 2796"/>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96" h="125">
                  <a:moveTo>
                    <a:pt x="0" y="125"/>
                  </a:moveTo>
                  <a:lnTo>
                    <a:pt x="2" y="0"/>
                  </a:lnTo>
                  <a:lnTo>
                    <a:pt x="2796" y="0"/>
                  </a:lnTo>
                  <a:lnTo>
                    <a:pt x="2796"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59414" name="Freeform 22"/>
            <p:cNvSpPr>
              <a:spLocks/>
            </p:cNvSpPr>
            <p:nvPr/>
          </p:nvSpPr>
          <p:spPr bwMode="auto">
            <a:xfrm>
              <a:off x="3413125" y="4252913"/>
              <a:ext cx="3927475" cy="257175"/>
            </a:xfrm>
            <a:custGeom>
              <a:avLst/>
              <a:gdLst>
                <a:gd name="T0" fmla="*/ 0 w 2474"/>
                <a:gd name="T1" fmla="*/ 2147483647 h 124"/>
                <a:gd name="T2" fmla="*/ 2147483647 w 2474"/>
                <a:gd name="T3" fmla="*/ 0 h 124"/>
                <a:gd name="T4" fmla="*/ 2147483647 w 2474"/>
                <a:gd name="T5" fmla="*/ 0 h 124"/>
                <a:gd name="T6" fmla="*/ 2147483647 w 2474"/>
                <a:gd name="T7" fmla="*/ 2147483647 h 124"/>
                <a:gd name="T8" fmla="*/ 0 w 2474"/>
                <a:gd name="T9" fmla="*/ 2147483647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4" h="124">
                  <a:moveTo>
                    <a:pt x="0" y="124"/>
                  </a:moveTo>
                  <a:lnTo>
                    <a:pt x="2" y="0"/>
                  </a:lnTo>
                  <a:lnTo>
                    <a:pt x="2474" y="0"/>
                  </a:lnTo>
                  <a:lnTo>
                    <a:pt x="2474" y="124"/>
                  </a:lnTo>
                  <a:lnTo>
                    <a:pt x="0" y="124"/>
                  </a:lnTo>
                  <a:close/>
                </a:path>
              </a:pathLst>
            </a:custGeom>
            <a:solidFill>
              <a:srgbClr val="FF0000"/>
            </a:solidFill>
            <a:ln w="9525">
              <a:solidFill>
                <a:srgbClr val="000000"/>
              </a:solidFill>
              <a:round/>
              <a:headEnd/>
              <a:tailEnd/>
            </a:ln>
          </p:spPr>
          <p:txBody>
            <a:bodyPr/>
            <a:lstStyle/>
            <a:p>
              <a:endParaRPr lang="en-US"/>
            </a:p>
          </p:txBody>
        </p:sp>
        <p:sp>
          <p:nvSpPr>
            <p:cNvPr id="59415" name="Freeform 23"/>
            <p:cNvSpPr>
              <a:spLocks/>
            </p:cNvSpPr>
            <p:nvPr/>
          </p:nvSpPr>
          <p:spPr bwMode="auto">
            <a:xfrm>
              <a:off x="3413125" y="4638675"/>
              <a:ext cx="3235325" cy="257175"/>
            </a:xfrm>
            <a:custGeom>
              <a:avLst/>
              <a:gdLst>
                <a:gd name="T0" fmla="*/ 0 w 2038"/>
                <a:gd name="T1" fmla="*/ 2147483647 h 125"/>
                <a:gd name="T2" fmla="*/ 2147483647 w 2038"/>
                <a:gd name="T3" fmla="*/ 0 h 125"/>
                <a:gd name="T4" fmla="*/ 2147483647 w 2038"/>
                <a:gd name="T5" fmla="*/ 0 h 125"/>
                <a:gd name="T6" fmla="*/ 2147483647 w 2038"/>
                <a:gd name="T7" fmla="*/ 2147483647 h 125"/>
                <a:gd name="T8" fmla="*/ 0 w 2038"/>
                <a:gd name="T9" fmla="*/ 2147483647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8" h="125">
                  <a:moveTo>
                    <a:pt x="0" y="125"/>
                  </a:moveTo>
                  <a:lnTo>
                    <a:pt x="2" y="0"/>
                  </a:lnTo>
                  <a:lnTo>
                    <a:pt x="2038" y="0"/>
                  </a:lnTo>
                  <a:lnTo>
                    <a:pt x="2038" y="125"/>
                  </a:lnTo>
                  <a:lnTo>
                    <a:pt x="0" y="125"/>
                  </a:lnTo>
                  <a:close/>
                </a:path>
              </a:pathLst>
            </a:custGeom>
            <a:solidFill>
              <a:srgbClr val="FF0000"/>
            </a:solidFill>
            <a:ln w="9525">
              <a:solidFill>
                <a:srgbClr val="000000"/>
              </a:solidFill>
              <a:round/>
              <a:headEnd/>
              <a:tailEnd/>
            </a:ln>
          </p:spPr>
          <p:txBody>
            <a:bodyPr/>
            <a:lstStyle/>
            <a:p>
              <a:endParaRPr lang="en-US"/>
            </a:p>
          </p:txBody>
        </p:sp>
        <p:sp>
          <p:nvSpPr>
            <p:cNvPr id="179224" name="Rectangle 24"/>
            <p:cNvSpPr>
              <a:spLocks noChangeArrowheads="1"/>
            </p:cNvSpPr>
            <p:nvPr/>
          </p:nvSpPr>
          <p:spPr bwMode="auto">
            <a:xfrm>
              <a:off x="219075" y="1524717"/>
              <a:ext cx="3060549" cy="275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spcAft>
                  <a:spcPct val="42000"/>
                </a:spcAft>
                <a:defRPr/>
              </a:pPr>
              <a:r>
                <a:rPr lang="en-US">
                  <a:cs typeface="Arial" charset="0"/>
                </a:rPr>
                <a:t>ASCOT-BPLA (136.9 mmHg)</a:t>
              </a:r>
            </a:p>
          </p:txBody>
        </p:sp>
        <p:sp>
          <p:nvSpPr>
            <p:cNvPr id="179225" name="Rectangle 25"/>
            <p:cNvSpPr>
              <a:spLocks noChangeArrowheads="1"/>
            </p:cNvSpPr>
            <p:nvPr/>
          </p:nvSpPr>
          <p:spPr bwMode="auto">
            <a:xfrm>
              <a:off x="994138" y="1937444"/>
              <a:ext cx="2285486" cy="275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dirty="0">
                  <a:cs typeface="Arial" charset="0"/>
                </a:rPr>
                <a:t>ALLHAT (138 mmHg)</a:t>
              </a:r>
            </a:p>
          </p:txBody>
        </p:sp>
        <p:sp>
          <p:nvSpPr>
            <p:cNvPr id="179226" name="Rectangle 26"/>
            <p:cNvSpPr>
              <a:spLocks noChangeArrowheads="1"/>
            </p:cNvSpPr>
            <p:nvPr/>
          </p:nvSpPr>
          <p:spPr bwMode="auto">
            <a:xfrm>
              <a:off x="1375627" y="2301509"/>
              <a:ext cx="1903997" cy="275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spcAft>
                  <a:spcPct val="42000"/>
                </a:spcAft>
                <a:defRPr/>
              </a:pPr>
              <a:r>
                <a:rPr lang="en-US">
                  <a:cs typeface="Arial" charset="0"/>
                </a:rPr>
                <a:t>IDNT (138 mmHg)</a:t>
              </a:r>
            </a:p>
          </p:txBody>
        </p:sp>
        <p:sp>
          <p:nvSpPr>
            <p:cNvPr id="179227" name="Rectangle 27"/>
            <p:cNvSpPr>
              <a:spLocks noChangeArrowheads="1"/>
            </p:cNvSpPr>
            <p:nvPr/>
          </p:nvSpPr>
          <p:spPr bwMode="auto">
            <a:xfrm>
              <a:off x="956162" y="2672784"/>
              <a:ext cx="2323462" cy="275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RENAAL (141 mmHg)</a:t>
              </a:r>
            </a:p>
          </p:txBody>
        </p:sp>
        <p:sp>
          <p:nvSpPr>
            <p:cNvPr id="179228" name="Rectangle 28"/>
            <p:cNvSpPr>
              <a:spLocks noChangeArrowheads="1"/>
            </p:cNvSpPr>
            <p:nvPr/>
          </p:nvSpPr>
          <p:spPr bwMode="auto">
            <a:xfrm>
              <a:off x="1108067" y="3056675"/>
              <a:ext cx="2171557"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UKPDS (144 mmHg)</a:t>
              </a:r>
            </a:p>
          </p:txBody>
        </p:sp>
        <p:sp>
          <p:nvSpPr>
            <p:cNvPr id="179229" name="Rectangle 29"/>
            <p:cNvSpPr>
              <a:spLocks noChangeArrowheads="1"/>
            </p:cNvSpPr>
            <p:nvPr/>
          </p:nvSpPr>
          <p:spPr bwMode="auto">
            <a:xfrm>
              <a:off x="1247889" y="3482019"/>
              <a:ext cx="2031735"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ABCD (132 mmHg)</a:t>
              </a:r>
            </a:p>
          </p:txBody>
        </p:sp>
        <p:sp>
          <p:nvSpPr>
            <p:cNvPr id="179230" name="Rectangle 30"/>
            <p:cNvSpPr>
              <a:spLocks noChangeArrowheads="1"/>
            </p:cNvSpPr>
            <p:nvPr/>
          </p:nvSpPr>
          <p:spPr bwMode="auto">
            <a:xfrm>
              <a:off x="1221996" y="3853294"/>
              <a:ext cx="2057628"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MDRD (132 mmHg)</a:t>
              </a:r>
            </a:p>
          </p:txBody>
        </p:sp>
        <p:sp>
          <p:nvSpPr>
            <p:cNvPr id="179231" name="Rectangle 31"/>
            <p:cNvSpPr>
              <a:spLocks noChangeArrowheads="1"/>
            </p:cNvSpPr>
            <p:nvPr/>
          </p:nvSpPr>
          <p:spPr bwMode="auto">
            <a:xfrm>
              <a:off x="1425688" y="4247998"/>
              <a:ext cx="1853936"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HOT (138 mmHg)</a:t>
              </a:r>
            </a:p>
          </p:txBody>
        </p:sp>
        <p:sp>
          <p:nvSpPr>
            <p:cNvPr id="179232" name="Rectangle 32"/>
            <p:cNvSpPr>
              <a:spLocks noChangeArrowheads="1"/>
            </p:cNvSpPr>
            <p:nvPr/>
          </p:nvSpPr>
          <p:spPr bwMode="auto">
            <a:xfrm>
              <a:off x="1259973" y="4626482"/>
              <a:ext cx="2019651" cy="273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0" tIns="0" rIns="0" bIns="0" anchor="ctr">
              <a:spAutoFit/>
            </a:bodyPr>
            <a:lstStyle/>
            <a:p>
              <a:pPr algn="r">
                <a:defRPr/>
              </a:pPr>
              <a:r>
                <a:rPr lang="en-US">
                  <a:cs typeface="Arial" charset="0"/>
                </a:rPr>
                <a:t>AASK (128 mmHg)</a:t>
              </a:r>
            </a:p>
          </p:txBody>
        </p:sp>
        <p:sp>
          <p:nvSpPr>
            <p:cNvPr id="179233" name="Line 33"/>
            <p:cNvSpPr>
              <a:spLocks noChangeShapeType="1"/>
            </p:cNvSpPr>
            <p:nvPr/>
          </p:nvSpPr>
          <p:spPr bwMode="auto">
            <a:xfrm>
              <a:off x="288123" y="1402160"/>
              <a:ext cx="2986322" cy="0"/>
            </a:xfrm>
            <a:prstGeom prst="line">
              <a:avLst/>
            </a:prstGeom>
            <a:noFill/>
            <a:ln w="1905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en-US"/>
            </a:p>
          </p:txBody>
        </p:sp>
      </p:grpSp>
      <p:sp>
        <p:nvSpPr>
          <p:cNvPr id="36" name="Title 1"/>
          <p:cNvSpPr>
            <a:spLocks noGrp="1"/>
          </p:cNvSpPr>
          <p:nvPr>
            <p:ph type="title"/>
          </p:nvPr>
        </p:nvSpPr>
        <p:spPr>
          <a:xfrm>
            <a:off x="457200" y="274638"/>
            <a:ext cx="8229600" cy="633412"/>
          </a:xfrm>
          <a:ln/>
        </p:spPr>
        <p:style>
          <a:lnRef idx="0">
            <a:schemeClr val="accent2"/>
          </a:lnRef>
          <a:fillRef idx="3">
            <a:schemeClr val="accent2"/>
          </a:fillRef>
          <a:effectRef idx="3">
            <a:schemeClr val="accent2"/>
          </a:effectRef>
          <a:fontRef idx="minor">
            <a:schemeClr val="lt1"/>
          </a:fontRef>
        </p:style>
        <p:txBody>
          <a:bodyPr anchor="ctr"/>
          <a:lstStyle/>
          <a:p>
            <a:pPr>
              <a:defRPr/>
            </a:pPr>
            <a:r>
              <a:rPr lang="en-US" sz="2800" b="1" dirty="0">
                <a:solidFill>
                  <a:schemeClr val="bg1"/>
                </a:solidFill>
                <a:latin typeface="Calibri" charset="0"/>
                <a:ea typeface="MS PGothic" charset="0"/>
              </a:rPr>
              <a:t>Multiple agents are needed to reach BP goal</a:t>
            </a:r>
          </a:p>
        </p:txBody>
      </p:sp>
      <p:pic>
        <p:nvPicPr>
          <p:cNvPr id="2" name="Picture 1"/>
          <p:cNvPicPr>
            <a:picLocks noChangeAspect="1"/>
          </p:cNvPicPr>
          <p:nvPr/>
        </p:nvPicPr>
        <p:blipFill>
          <a:blip r:embed="rId3"/>
          <a:stretch>
            <a:fillRect/>
          </a:stretch>
        </p:blipFill>
        <p:spPr>
          <a:xfrm>
            <a:off x="6819365" y="1022710"/>
            <a:ext cx="1793550" cy="1052869"/>
          </a:xfrm>
          <a:prstGeom prst="rect">
            <a:avLst/>
          </a:prstGeom>
        </p:spPr>
      </p:pic>
    </p:spTree>
    <p:extLst>
      <p:ext uri="{BB962C8B-B14F-4D97-AF65-F5344CB8AC3E}">
        <p14:creationId xmlns:p14="http://schemas.microsoft.com/office/powerpoint/2010/main" val="3781458091"/>
      </p:ext>
    </p:extLst>
  </p:cSld>
  <p:clrMapOvr>
    <a:masterClrMapping/>
  </p:clrMapOvr>
  <p:transition spd="slow" advTm="49652">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4"/>
          <p:cNvSpPr txBox="1">
            <a:spLocks noChangeAspect="1" noChangeArrowheads="1"/>
          </p:cNvSpPr>
          <p:nvPr/>
        </p:nvSpPr>
        <p:spPr bwMode="auto">
          <a:xfrm>
            <a:off x="3779912" y="6098364"/>
            <a:ext cx="3622837" cy="2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108000" bIns="108000" anchor="b">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i="1" dirty="0">
                <a:solidFill>
                  <a:srgbClr val="000000"/>
                </a:solidFill>
              </a:rPr>
              <a:t>NICE Hypertension on adults NG136 (August 2019)</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7598" b="9005"/>
          <a:stretch/>
        </p:blipFill>
        <p:spPr>
          <a:xfrm>
            <a:off x="1650980" y="726382"/>
            <a:ext cx="6840760" cy="5070210"/>
          </a:xfrm>
          <a:prstGeom prst="rect">
            <a:avLst/>
          </a:prstGeom>
        </p:spPr>
      </p:pic>
      <p:sp>
        <p:nvSpPr>
          <p:cNvPr id="9" name="TextBox 8"/>
          <p:cNvSpPr txBox="1">
            <a:spLocks noChangeArrowheads="1"/>
          </p:cNvSpPr>
          <p:nvPr/>
        </p:nvSpPr>
        <p:spPr bwMode="auto">
          <a:xfrm>
            <a:off x="323850" y="115888"/>
            <a:ext cx="8496300" cy="58578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3200" b="1" dirty="0">
                <a:solidFill>
                  <a:schemeClr val="bg1"/>
                </a:solidFill>
                <a:latin typeface="Calibri" panose="020F0502020204030204" pitchFamily="34" charset="0"/>
                <a:ea typeface="+mn-ea"/>
                <a:cs typeface="+mn-cs"/>
              </a:rPr>
              <a:t>Choosing drugs for combination therapy: step 2</a:t>
            </a:r>
          </a:p>
        </p:txBody>
      </p:sp>
      <p:pic>
        <p:nvPicPr>
          <p:cNvPr id="5" name="Picture 4">
            <a:extLst>
              <a:ext uri="{FF2B5EF4-FFF2-40B4-BE49-F238E27FC236}">
                <a16:creationId xmlns:a16="http://schemas.microsoft.com/office/drawing/2014/main" id="{39987D52-53B1-5D4B-BEA4-9C3C3FC22F7B}"/>
              </a:ext>
            </a:extLst>
          </p:cNvPr>
          <p:cNvPicPr>
            <a:picLocks noChangeAspect="1"/>
          </p:cNvPicPr>
          <p:nvPr/>
        </p:nvPicPr>
        <p:blipFill>
          <a:blip r:embed="rId4"/>
          <a:stretch>
            <a:fillRect/>
          </a:stretch>
        </p:blipFill>
        <p:spPr>
          <a:xfrm>
            <a:off x="1329292" y="1102891"/>
            <a:ext cx="643376" cy="432048"/>
          </a:xfrm>
          <a:prstGeom prst="rect">
            <a:avLst/>
          </a:prstGeom>
        </p:spPr>
      </p:pic>
      <p:pic>
        <p:nvPicPr>
          <p:cNvPr id="7" name="Picture 6">
            <a:extLst>
              <a:ext uri="{FF2B5EF4-FFF2-40B4-BE49-F238E27FC236}">
                <a16:creationId xmlns:a16="http://schemas.microsoft.com/office/drawing/2014/main" id="{29A8A2BB-4288-E444-8D77-B94DA260E224}"/>
              </a:ext>
            </a:extLst>
          </p:cNvPr>
          <p:cNvPicPr>
            <a:picLocks noChangeAspect="1"/>
          </p:cNvPicPr>
          <p:nvPr/>
        </p:nvPicPr>
        <p:blipFill>
          <a:blip r:embed="rId4"/>
          <a:stretch>
            <a:fillRect/>
          </a:stretch>
        </p:blipFill>
        <p:spPr>
          <a:xfrm>
            <a:off x="4572000" y="3002949"/>
            <a:ext cx="643376" cy="432048"/>
          </a:xfrm>
          <a:prstGeom prst="rect">
            <a:avLst/>
          </a:prstGeom>
        </p:spPr>
      </p:pic>
      <p:pic>
        <p:nvPicPr>
          <p:cNvPr id="10" name="Picture 9">
            <a:extLst>
              <a:ext uri="{FF2B5EF4-FFF2-40B4-BE49-F238E27FC236}">
                <a16:creationId xmlns:a16="http://schemas.microsoft.com/office/drawing/2014/main" id="{29902B80-6C48-574B-8228-FD7B5FD3C43F}"/>
              </a:ext>
            </a:extLst>
          </p:cNvPr>
          <p:cNvPicPr>
            <a:picLocks noChangeAspect="1"/>
          </p:cNvPicPr>
          <p:nvPr/>
        </p:nvPicPr>
        <p:blipFill>
          <a:blip r:embed="rId4"/>
          <a:stretch>
            <a:fillRect/>
          </a:stretch>
        </p:blipFill>
        <p:spPr>
          <a:xfrm>
            <a:off x="6759373" y="4941168"/>
            <a:ext cx="643376" cy="432048"/>
          </a:xfrm>
          <a:prstGeom prst="rect">
            <a:avLst/>
          </a:prstGeom>
        </p:spPr>
      </p:pic>
      <p:pic>
        <p:nvPicPr>
          <p:cNvPr id="11" name="Picture 10">
            <a:extLst>
              <a:ext uri="{FF2B5EF4-FFF2-40B4-BE49-F238E27FC236}">
                <a16:creationId xmlns:a16="http://schemas.microsoft.com/office/drawing/2014/main" id="{43E1A744-E078-DD49-87CD-89D4C306652E}"/>
              </a:ext>
            </a:extLst>
          </p:cNvPr>
          <p:cNvPicPr>
            <a:picLocks noChangeAspect="1"/>
          </p:cNvPicPr>
          <p:nvPr/>
        </p:nvPicPr>
        <p:blipFill>
          <a:blip r:embed="rId4"/>
          <a:stretch>
            <a:fillRect/>
          </a:stretch>
        </p:blipFill>
        <p:spPr>
          <a:xfrm>
            <a:off x="6446634" y="3789040"/>
            <a:ext cx="643376" cy="432048"/>
          </a:xfrm>
          <a:prstGeom prst="rect">
            <a:avLst/>
          </a:prstGeom>
        </p:spPr>
      </p:pic>
      <p:sp>
        <p:nvSpPr>
          <p:cNvPr id="2" name="Rectangle 1">
            <a:extLst>
              <a:ext uri="{FF2B5EF4-FFF2-40B4-BE49-F238E27FC236}">
                <a16:creationId xmlns:a16="http://schemas.microsoft.com/office/drawing/2014/main" id="{77C97CDF-D738-9B49-87DD-F5ED58F2EDE5}"/>
              </a:ext>
            </a:extLst>
          </p:cNvPr>
          <p:cNvSpPr/>
          <p:nvPr/>
        </p:nvSpPr>
        <p:spPr>
          <a:xfrm>
            <a:off x="1650980" y="3499128"/>
            <a:ext cx="6840760" cy="23190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5ft x 3ft Red Flags and Banners Pennant ...">
            <a:extLst>
              <a:ext uri="{FF2B5EF4-FFF2-40B4-BE49-F238E27FC236}">
                <a16:creationId xmlns:a16="http://schemas.microsoft.com/office/drawing/2014/main" id="{B66B3D28-B714-344A-DFCA-74CC7E4A2BC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46528" y="2622157"/>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950660"/>
      </p:ext>
    </p:extLst>
  </p:cSld>
  <p:clrMapOvr>
    <a:masterClrMapping/>
  </p:clrMapOvr>
  <mc:AlternateContent xmlns:mc="http://schemas.openxmlformats.org/markup-compatibility/2006" xmlns:p14="http://schemas.microsoft.com/office/powerpoint/2010/main">
    <mc:Choice Requires="p14">
      <p:transition spd="slow" p14:dur="2000" advTm="20640"/>
    </mc:Choice>
    <mc:Fallback xmlns="">
      <p:transition spd="slow" advTm="206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4"/>
          <p:cNvSpPr txBox="1">
            <a:spLocks noChangeAspect="1" noChangeArrowheads="1"/>
          </p:cNvSpPr>
          <p:nvPr/>
        </p:nvSpPr>
        <p:spPr bwMode="auto">
          <a:xfrm>
            <a:off x="3779912" y="6098364"/>
            <a:ext cx="3622837" cy="2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108000" bIns="108000" anchor="b">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i="1" dirty="0">
                <a:solidFill>
                  <a:srgbClr val="000000"/>
                </a:solidFill>
              </a:rPr>
              <a:t>NICE Hypertension on adults NG136 (August 2019)</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7598" b="9005"/>
          <a:stretch/>
        </p:blipFill>
        <p:spPr>
          <a:xfrm>
            <a:off x="1741251" y="726382"/>
            <a:ext cx="6840760" cy="5070210"/>
          </a:xfrm>
          <a:prstGeom prst="rect">
            <a:avLst/>
          </a:prstGeom>
        </p:spPr>
      </p:pic>
      <p:sp>
        <p:nvSpPr>
          <p:cNvPr id="9" name="TextBox 8"/>
          <p:cNvSpPr txBox="1">
            <a:spLocks noChangeArrowheads="1"/>
          </p:cNvSpPr>
          <p:nvPr/>
        </p:nvSpPr>
        <p:spPr bwMode="auto">
          <a:xfrm>
            <a:off x="323850" y="115888"/>
            <a:ext cx="8496300" cy="58578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3200" b="1" dirty="0">
                <a:solidFill>
                  <a:schemeClr val="bg1"/>
                </a:solidFill>
                <a:latin typeface="Calibri" panose="020F0502020204030204" pitchFamily="34" charset="0"/>
                <a:ea typeface="+mn-ea"/>
                <a:cs typeface="+mn-cs"/>
              </a:rPr>
              <a:t>Choosing drugs for combination therapy: step 3</a:t>
            </a:r>
          </a:p>
        </p:txBody>
      </p:sp>
      <p:pic>
        <p:nvPicPr>
          <p:cNvPr id="5" name="Picture 4">
            <a:extLst>
              <a:ext uri="{FF2B5EF4-FFF2-40B4-BE49-F238E27FC236}">
                <a16:creationId xmlns:a16="http://schemas.microsoft.com/office/drawing/2014/main" id="{39987D52-53B1-5D4B-BEA4-9C3C3FC22F7B}"/>
              </a:ext>
            </a:extLst>
          </p:cNvPr>
          <p:cNvPicPr>
            <a:picLocks noChangeAspect="1"/>
          </p:cNvPicPr>
          <p:nvPr/>
        </p:nvPicPr>
        <p:blipFill>
          <a:blip r:embed="rId4"/>
          <a:stretch>
            <a:fillRect/>
          </a:stretch>
        </p:blipFill>
        <p:spPr>
          <a:xfrm>
            <a:off x="1419563" y="1198019"/>
            <a:ext cx="643376" cy="432048"/>
          </a:xfrm>
          <a:prstGeom prst="rect">
            <a:avLst/>
          </a:prstGeom>
        </p:spPr>
      </p:pic>
      <p:pic>
        <p:nvPicPr>
          <p:cNvPr id="7" name="Picture 6">
            <a:extLst>
              <a:ext uri="{FF2B5EF4-FFF2-40B4-BE49-F238E27FC236}">
                <a16:creationId xmlns:a16="http://schemas.microsoft.com/office/drawing/2014/main" id="{29A8A2BB-4288-E444-8D77-B94DA260E224}"/>
              </a:ext>
            </a:extLst>
          </p:cNvPr>
          <p:cNvPicPr>
            <a:picLocks noChangeAspect="1"/>
          </p:cNvPicPr>
          <p:nvPr/>
        </p:nvPicPr>
        <p:blipFill>
          <a:blip r:embed="rId4"/>
          <a:stretch>
            <a:fillRect/>
          </a:stretch>
        </p:blipFill>
        <p:spPr>
          <a:xfrm>
            <a:off x="4644008" y="2989650"/>
            <a:ext cx="643376" cy="432048"/>
          </a:xfrm>
          <a:prstGeom prst="rect">
            <a:avLst/>
          </a:prstGeom>
        </p:spPr>
      </p:pic>
      <p:pic>
        <p:nvPicPr>
          <p:cNvPr id="10" name="Picture 9">
            <a:extLst>
              <a:ext uri="{FF2B5EF4-FFF2-40B4-BE49-F238E27FC236}">
                <a16:creationId xmlns:a16="http://schemas.microsoft.com/office/drawing/2014/main" id="{29902B80-6C48-574B-8228-FD7B5FD3C43F}"/>
              </a:ext>
            </a:extLst>
          </p:cNvPr>
          <p:cNvPicPr>
            <a:picLocks noChangeAspect="1"/>
          </p:cNvPicPr>
          <p:nvPr/>
        </p:nvPicPr>
        <p:blipFill>
          <a:blip r:embed="rId4"/>
          <a:stretch>
            <a:fillRect/>
          </a:stretch>
        </p:blipFill>
        <p:spPr>
          <a:xfrm>
            <a:off x="6759373" y="4941168"/>
            <a:ext cx="643376" cy="432048"/>
          </a:xfrm>
          <a:prstGeom prst="rect">
            <a:avLst/>
          </a:prstGeom>
        </p:spPr>
      </p:pic>
      <p:pic>
        <p:nvPicPr>
          <p:cNvPr id="11" name="Picture 10">
            <a:extLst>
              <a:ext uri="{FF2B5EF4-FFF2-40B4-BE49-F238E27FC236}">
                <a16:creationId xmlns:a16="http://schemas.microsoft.com/office/drawing/2014/main" id="{43E1A744-E078-DD49-87CD-89D4C306652E}"/>
              </a:ext>
            </a:extLst>
          </p:cNvPr>
          <p:cNvPicPr>
            <a:picLocks noChangeAspect="1"/>
          </p:cNvPicPr>
          <p:nvPr/>
        </p:nvPicPr>
        <p:blipFill>
          <a:blip r:embed="rId4"/>
          <a:stretch>
            <a:fillRect/>
          </a:stretch>
        </p:blipFill>
        <p:spPr>
          <a:xfrm>
            <a:off x="6744499" y="3776687"/>
            <a:ext cx="643376" cy="432048"/>
          </a:xfrm>
          <a:prstGeom prst="rect">
            <a:avLst/>
          </a:prstGeom>
        </p:spPr>
      </p:pic>
      <p:sp>
        <p:nvSpPr>
          <p:cNvPr id="2" name="Rectangle 1">
            <a:extLst>
              <a:ext uri="{FF2B5EF4-FFF2-40B4-BE49-F238E27FC236}">
                <a16:creationId xmlns:a16="http://schemas.microsoft.com/office/drawing/2014/main" id="{77C97CDF-D738-9B49-87DD-F5ED58F2EDE5}"/>
              </a:ext>
            </a:extLst>
          </p:cNvPr>
          <p:cNvSpPr/>
          <p:nvPr/>
        </p:nvSpPr>
        <p:spPr>
          <a:xfrm>
            <a:off x="1734736" y="4437112"/>
            <a:ext cx="6840760" cy="1359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5ft x 3ft Red Flags and Banners Pennant ...">
            <a:extLst>
              <a:ext uri="{FF2B5EF4-FFF2-40B4-BE49-F238E27FC236}">
                <a16:creationId xmlns:a16="http://schemas.microsoft.com/office/drawing/2014/main" id="{08664616-2408-E48A-4297-D0932F256E3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75955" y="3483260"/>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88777"/>
      </p:ext>
    </p:extLst>
  </p:cSld>
  <p:clrMapOvr>
    <a:masterClrMapping/>
  </p:clrMapOvr>
  <mc:AlternateContent xmlns:mc="http://schemas.openxmlformats.org/markup-compatibility/2006" xmlns:p14="http://schemas.microsoft.com/office/powerpoint/2010/main">
    <mc:Choice Requires="p14">
      <p:transition spd="slow" p14:dur="2000" advTm="20640"/>
    </mc:Choice>
    <mc:Fallback xmlns="">
      <p:transition spd="slow" advTm="2064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4"/>
          <p:cNvSpPr txBox="1">
            <a:spLocks noChangeAspect="1" noChangeArrowheads="1"/>
          </p:cNvSpPr>
          <p:nvPr/>
        </p:nvSpPr>
        <p:spPr bwMode="auto">
          <a:xfrm>
            <a:off x="3779912" y="6098364"/>
            <a:ext cx="3622837" cy="293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108000" bIns="108000" anchor="b">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i="1" dirty="0">
                <a:solidFill>
                  <a:srgbClr val="000000"/>
                </a:solidFill>
              </a:rPr>
              <a:t>NICE Hypertension on adults NG136 (August 2019)</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37598" b="9005"/>
          <a:stretch/>
        </p:blipFill>
        <p:spPr>
          <a:xfrm>
            <a:off x="1835696" y="787423"/>
            <a:ext cx="6840760" cy="5070210"/>
          </a:xfrm>
          <a:prstGeom prst="rect">
            <a:avLst/>
          </a:prstGeom>
        </p:spPr>
      </p:pic>
      <p:sp>
        <p:nvSpPr>
          <p:cNvPr id="9" name="TextBox 8"/>
          <p:cNvSpPr txBox="1">
            <a:spLocks noChangeArrowheads="1"/>
          </p:cNvSpPr>
          <p:nvPr/>
        </p:nvSpPr>
        <p:spPr bwMode="auto">
          <a:xfrm>
            <a:off x="323850" y="115888"/>
            <a:ext cx="8496300" cy="58578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3200" b="1" dirty="0">
                <a:solidFill>
                  <a:schemeClr val="bg1"/>
                </a:solidFill>
                <a:latin typeface="Calibri" panose="020F0502020204030204" pitchFamily="34" charset="0"/>
                <a:ea typeface="+mn-ea"/>
                <a:cs typeface="+mn-cs"/>
              </a:rPr>
              <a:t>Choosing drugs for combination therapy: step </a:t>
            </a:r>
            <a:r>
              <a:rPr lang="en-GB" sz="3200" b="1" dirty="0">
                <a:solidFill>
                  <a:schemeClr val="bg1"/>
                </a:solidFill>
                <a:latin typeface="Calibri" panose="020F0502020204030204" pitchFamily="34" charset="0"/>
              </a:rPr>
              <a:t>4</a:t>
            </a:r>
            <a:endParaRPr lang="en-GB" sz="3200" b="1" dirty="0">
              <a:solidFill>
                <a:schemeClr val="bg1"/>
              </a:solidFill>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39987D52-53B1-5D4B-BEA4-9C3C3FC22F7B}"/>
              </a:ext>
            </a:extLst>
          </p:cNvPr>
          <p:cNvPicPr>
            <a:picLocks noChangeAspect="1"/>
          </p:cNvPicPr>
          <p:nvPr/>
        </p:nvPicPr>
        <p:blipFill>
          <a:blip r:embed="rId4"/>
          <a:stretch>
            <a:fillRect/>
          </a:stretch>
        </p:blipFill>
        <p:spPr>
          <a:xfrm>
            <a:off x="1192320" y="1196752"/>
            <a:ext cx="643376" cy="432048"/>
          </a:xfrm>
          <a:prstGeom prst="rect">
            <a:avLst/>
          </a:prstGeom>
        </p:spPr>
      </p:pic>
      <p:pic>
        <p:nvPicPr>
          <p:cNvPr id="7" name="Picture 6">
            <a:extLst>
              <a:ext uri="{FF2B5EF4-FFF2-40B4-BE49-F238E27FC236}">
                <a16:creationId xmlns:a16="http://schemas.microsoft.com/office/drawing/2014/main" id="{29A8A2BB-4288-E444-8D77-B94DA260E224}"/>
              </a:ext>
            </a:extLst>
          </p:cNvPr>
          <p:cNvPicPr>
            <a:picLocks noChangeAspect="1"/>
          </p:cNvPicPr>
          <p:nvPr/>
        </p:nvPicPr>
        <p:blipFill>
          <a:blip r:embed="rId4"/>
          <a:stretch>
            <a:fillRect/>
          </a:stretch>
        </p:blipFill>
        <p:spPr>
          <a:xfrm>
            <a:off x="4716016" y="3106504"/>
            <a:ext cx="643376" cy="432048"/>
          </a:xfrm>
          <a:prstGeom prst="rect">
            <a:avLst/>
          </a:prstGeom>
        </p:spPr>
      </p:pic>
      <p:pic>
        <p:nvPicPr>
          <p:cNvPr id="10" name="Picture 9">
            <a:extLst>
              <a:ext uri="{FF2B5EF4-FFF2-40B4-BE49-F238E27FC236}">
                <a16:creationId xmlns:a16="http://schemas.microsoft.com/office/drawing/2014/main" id="{29902B80-6C48-574B-8228-FD7B5FD3C43F}"/>
              </a:ext>
            </a:extLst>
          </p:cNvPr>
          <p:cNvPicPr>
            <a:picLocks noChangeAspect="1"/>
          </p:cNvPicPr>
          <p:nvPr/>
        </p:nvPicPr>
        <p:blipFill>
          <a:blip r:embed="rId4"/>
          <a:stretch>
            <a:fillRect/>
          </a:stretch>
        </p:blipFill>
        <p:spPr>
          <a:xfrm>
            <a:off x="7402749" y="4941168"/>
            <a:ext cx="643376" cy="432048"/>
          </a:xfrm>
          <a:prstGeom prst="rect">
            <a:avLst/>
          </a:prstGeom>
        </p:spPr>
      </p:pic>
      <p:pic>
        <p:nvPicPr>
          <p:cNvPr id="11" name="Picture 10">
            <a:extLst>
              <a:ext uri="{FF2B5EF4-FFF2-40B4-BE49-F238E27FC236}">
                <a16:creationId xmlns:a16="http://schemas.microsoft.com/office/drawing/2014/main" id="{43E1A744-E078-DD49-87CD-89D4C306652E}"/>
              </a:ext>
            </a:extLst>
          </p:cNvPr>
          <p:cNvPicPr>
            <a:picLocks noChangeAspect="1"/>
          </p:cNvPicPr>
          <p:nvPr/>
        </p:nvPicPr>
        <p:blipFill>
          <a:blip r:embed="rId4"/>
          <a:stretch>
            <a:fillRect/>
          </a:stretch>
        </p:blipFill>
        <p:spPr>
          <a:xfrm>
            <a:off x="7285925" y="3861048"/>
            <a:ext cx="643376" cy="432048"/>
          </a:xfrm>
          <a:prstGeom prst="rect">
            <a:avLst/>
          </a:prstGeom>
        </p:spPr>
      </p:pic>
      <p:pic>
        <p:nvPicPr>
          <p:cNvPr id="2" name="Content Placeholder 1" descr="5ft x 3ft Red Flags and Banners Pennant ...">
            <a:extLst>
              <a:ext uri="{FF2B5EF4-FFF2-40B4-BE49-F238E27FC236}">
                <a16:creationId xmlns:a16="http://schemas.microsoft.com/office/drawing/2014/main" id="{28F6ED67-780A-3BB5-1F66-9E1CB1319B8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23850" y="4419364"/>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860264"/>
      </p:ext>
    </p:extLst>
  </p:cSld>
  <p:clrMapOvr>
    <a:masterClrMapping/>
  </p:clrMapOvr>
  <mc:AlternateContent xmlns:mc="http://schemas.openxmlformats.org/markup-compatibility/2006" xmlns:p14="http://schemas.microsoft.com/office/powerpoint/2010/main">
    <mc:Choice Requires="p14">
      <p:transition spd="slow" p14:dur="2000" advTm="20640"/>
    </mc:Choice>
    <mc:Fallback xmlns="">
      <p:transition spd="slow" advTm="2064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medical information&#10;&#10;AI-generated content may be incorrect.">
            <a:extLst>
              <a:ext uri="{FF2B5EF4-FFF2-40B4-BE49-F238E27FC236}">
                <a16:creationId xmlns:a16="http://schemas.microsoft.com/office/drawing/2014/main" id="{E496E662-1FA1-48E0-7238-1F0F7E07B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
            <a:ext cx="8352928" cy="5805264"/>
          </a:xfrm>
          <a:prstGeom prst="rect">
            <a:avLst/>
          </a:prstGeom>
        </p:spPr>
      </p:pic>
      <p:pic>
        <p:nvPicPr>
          <p:cNvPr id="12" name="Content Placeholder 11" descr="5ft x 3ft Red Flags and Banners Pennant ...">
            <a:extLst>
              <a:ext uri="{FF2B5EF4-FFF2-40B4-BE49-F238E27FC236}">
                <a16:creationId xmlns:a16="http://schemas.microsoft.com/office/drawing/2014/main" id="{3DC7DF48-125E-04B9-CBB9-E5B1B472D78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522024" y="2824300"/>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24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ft x 3ft Red Flags and Banners Pennant ...">
            <a:extLst>
              <a:ext uri="{FF2B5EF4-FFF2-40B4-BE49-F238E27FC236}">
                <a16:creationId xmlns:a16="http://schemas.microsoft.com/office/drawing/2014/main" id="{F26F5CB7-59C5-DA1F-DB1A-147D38DE8E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056"/>
            <a:ext cx="3672408"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3BBC68-60BF-E4A1-BA2C-A9B199049E95}"/>
              </a:ext>
            </a:extLst>
          </p:cNvPr>
          <p:cNvSpPr txBox="1"/>
          <p:nvPr/>
        </p:nvSpPr>
        <p:spPr>
          <a:xfrm>
            <a:off x="827584" y="1340768"/>
            <a:ext cx="2259721" cy="646331"/>
          </a:xfrm>
          <a:prstGeom prst="rect">
            <a:avLst/>
          </a:prstGeom>
          <a:noFill/>
        </p:spPr>
        <p:txBody>
          <a:bodyPr wrap="none" rtlCol="0">
            <a:spAutoFit/>
          </a:bodyPr>
          <a:lstStyle/>
          <a:p>
            <a:r>
              <a:rPr lang="en-GB" sz="3600" b="1" dirty="0">
                <a:solidFill>
                  <a:schemeClr val="bg1"/>
                </a:solidFill>
              </a:rPr>
              <a:t>RED FLAGS</a:t>
            </a:r>
          </a:p>
        </p:txBody>
      </p:sp>
      <p:sp>
        <p:nvSpPr>
          <p:cNvPr id="8" name="TextBox 7">
            <a:extLst>
              <a:ext uri="{FF2B5EF4-FFF2-40B4-BE49-F238E27FC236}">
                <a16:creationId xmlns:a16="http://schemas.microsoft.com/office/drawing/2014/main" id="{803D33B6-BA65-E1B7-A017-41EFE840CD5C}"/>
              </a:ext>
            </a:extLst>
          </p:cNvPr>
          <p:cNvSpPr txBox="1"/>
          <p:nvPr/>
        </p:nvSpPr>
        <p:spPr>
          <a:xfrm>
            <a:off x="3641648" y="429596"/>
            <a:ext cx="5400599" cy="2308324"/>
          </a:xfrm>
          <a:prstGeom prst="rect">
            <a:avLst/>
          </a:prstGeom>
          <a:noFill/>
        </p:spPr>
        <p:txBody>
          <a:bodyPr wrap="square" rtlCol="0">
            <a:spAutoFit/>
          </a:bodyPr>
          <a:lstStyle/>
          <a:p>
            <a:pPr marL="342900" indent="-342900">
              <a:buBlip>
                <a:blip r:embed="rId2"/>
              </a:buBlip>
            </a:pPr>
            <a:r>
              <a:rPr lang="en-GB" sz="2400" dirty="0"/>
              <a:t>Started Rx after a single measurement.</a:t>
            </a:r>
          </a:p>
          <a:p>
            <a:pPr marL="342900" indent="-342900">
              <a:buBlip>
                <a:blip r:embed="rId2"/>
              </a:buBlip>
            </a:pPr>
            <a:r>
              <a:rPr lang="en-GB" sz="2400" dirty="0"/>
              <a:t>No records of both arms’ BP</a:t>
            </a:r>
          </a:p>
          <a:p>
            <a:pPr marL="342900" indent="-342900">
              <a:buBlip>
                <a:blip r:embed="rId2"/>
              </a:buBlip>
            </a:pPr>
            <a:r>
              <a:rPr lang="en-GB" sz="2400" dirty="0"/>
              <a:t>No records of either ABPM or HBPM</a:t>
            </a:r>
          </a:p>
          <a:p>
            <a:pPr marL="342900" indent="-342900">
              <a:buBlip>
                <a:blip r:embed="rId2"/>
              </a:buBlip>
            </a:pPr>
            <a:r>
              <a:rPr lang="en-GB" sz="2400" dirty="0"/>
              <a:t>No records of TOD assessment</a:t>
            </a:r>
          </a:p>
          <a:p>
            <a:pPr marL="342900" indent="-342900">
              <a:buBlip>
                <a:blip r:embed="rId2"/>
              </a:buBlip>
            </a:pPr>
            <a:r>
              <a:rPr lang="en-GB" sz="2400" dirty="0"/>
              <a:t>No records of QRISK</a:t>
            </a:r>
          </a:p>
          <a:p>
            <a:pPr marL="342900" indent="-342900">
              <a:buBlip>
                <a:blip r:embed="rId2"/>
              </a:buBlip>
            </a:pPr>
            <a:r>
              <a:rPr lang="en-GB" sz="2400" dirty="0"/>
              <a:t>On Rx with obsolete Rx*</a:t>
            </a:r>
          </a:p>
        </p:txBody>
      </p:sp>
      <p:sp>
        <p:nvSpPr>
          <p:cNvPr id="9" name="TextBox 8">
            <a:extLst>
              <a:ext uri="{FF2B5EF4-FFF2-40B4-BE49-F238E27FC236}">
                <a16:creationId xmlns:a16="http://schemas.microsoft.com/office/drawing/2014/main" id="{B90D4388-2A03-5878-2484-1E8D08DC0E49}"/>
              </a:ext>
            </a:extLst>
          </p:cNvPr>
          <p:cNvSpPr txBox="1"/>
          <p:nvPr/>
        </p:nvSpPr>
        <p:spPr>
          <a:xfrm>
            <a:off x="697705" y="2737920"/>
            <a:ext cx="8430688" cy="3046988"/>
          </a:xfrm>
          <a:prstGeom prst="rect">
            <a:avLst/>
          </a:prstGeom>
          <a:noFill/>
        </p:spPr>
        <p:txBody>
          <a:bodyPr wrap="square" rtlCol="0">
            <a:spAutoFit/>
          </a:bodyPr>
          <a:lstStyle/>
          <a:p>
            <a:pPr marL="342900" indent="-342900">
              <a:buBlip>
                <a:blip r:embed="rId2"/>
              </a:buBlip>
            </a:pPr>
            <a:r>
              <a:rPr lang="en-GB" sz="2400" dirty="0"/>
              <a:t>On short-acting options (e.g. captopril, </a:t>
            </a:r>
            <a:r>
              <a:rPr lang="en-GB" sz="2400" dirty="0" err="1"/>
              <a:t>nidefipine</a:t>
            </a:r>
            <a:r>
              <a:rPr lang="en-GB" sz="2400" dirty="0"/>
              <a:t> capsules, loop-diuretics)</a:t>
            </a:r>
          </a:p>
          <a:p>
            <a:pPr marL="342900" indent="-342900">
              <a:buSzPct val="110000"/>
              <a:buBlip>
                <a:blip r:embed="rId2"/>
              </a:buBlip>
            </a:pPr>
            <a:r>
              <a:rPr lang="en-GB" sz="2400" dirty="0"/>
              <a:t>On step 1: Diabetics not on </a:t>
            </a:r>
            <a:r>
              <a:rPr lang="en-GB" sz="2400" dirty="0" err="1"/>
              <a:t>ACEi</a:t>
            </a:r>
            <a:r>
              <a:rPr lang="en-GB" sz="2400" dirty="0"/>
              <a:t>/ARBs | mono-Rx with BB</a:t>
            </a:r>
          </a:p>
          <a:p>
            <a:pPr marL="342900" indent="-342900">
              <a:buBlip>
                <a:blip r:embed="rId2"/>
              </a:buBlip>
            </a:pPr>
            <a:r>
              <a:rPr lang="en-GB" sz="2400" dirty="0"/>
              <a:t>On step 1: A/C pts on </a:t>
            </a:r>
            <a:r>
              <a:rPr lang="en-GB" sz="2400" dirty="0" err="1"/>
              <a:t>ACEi</a:t>
            </a:r>
            <a:r>
              <a:rPr lang="en-GB" sz="2400" dirty="0"/>
              <a:t>/ARBs or BB</a:t>
            </a:r>
          </a:p>
          <a:p>
            <a:pPr marL="342900" indent="-342900">
              <a:buBlip>
                <a:blip r:embed="rId2"/>
              </a:buBlip>
            </a:pPr>
            <a:r>
              <a:rPr lang="en-GB" sz="2400" dirty="0"/>
              <a:t>On step 2: not on A+C  | on BB</a:t>
            </a:r>
          </a:p>
          <a:p>
            <a:pPr marL="342900" indent="-342900">
              <a:buBlip>
                <a:blip r:embed="rId2"/>
              </a:buBlip>
            </a:pPr>
            <a:r>
              <a:rPr lang="en-GB" sz="2400" dirty="0"/>
              <a:t>On step 3: not on A+C+D | on BB</a:t>
            </a:r>
          </a:p>
          <a:p>
            <a:pPr marL="342900" indent="-342900">
              <a:buBlip>
                <a:blip r:embed="rId2"/>
              </a:buBlip>
            </a:pPr>
            <a:r>
              <a:rPr lang="en-GB" sz="2400" dirty="0"/>
              <a:t>For step 4: seek specialist advice</a:t>
            </a:r>
          </a:p>
          <a:p>
            <a:pPr marL="342900" indent="-342900">
              <a:buBlip>
                <a:blip r:embed="rId2"/>
              </a:buBlip>
            </a:pPr>
            <a:r>
              <a:rPr lang="en-GB" sz="2400" dirty="0"/>
              <a:t>Pt on obsolete Rx*</a:t>
            </a:r>
            <a:endParaRPr lang="en-GB" sz="2000" dirty="0"/>
          </a:p>
        </p:txBody>
      </p:sp>
      <p:sp>
        <p:nvSpPr>
          <p:cNvPr id="11" name="TextBox 10">
            <a:extLst>
              <a:ext uri="{FF2B5EF4-FFF2-40B4-BE49-F238E27FC236}">
                <a16:creationId xmlns:a16="http://schemas.microsoft.com/office/drawing/2014/main" id="{352639BD-A141-79F8-3DE1-E1D742B9A19F}"/>
              </a:ext>
            </a:extLst>
          </p:cNvPr>
          <p:cNvSpPr txBox="1"/>
          <p:nvPr/>
        </p:nvSpPr>
        <p:spPr>
          <a:xfrm>
            <a:off x="2987824" y="6093296"/>
            <a:ext cx="4608512" cy="461665"/>
          </a:xfrm>
          <a:prstGeom prst="rect">
            <a:avLst/>
          </a:prstGeom>
          <a:noFill/>
        </p:spPr>
        <p:txBody>
          <a:bodyPr wrap="square">
            <a:spAutoFit/>
          </a:bodyPr>
          <a:lstStyle/>
          <a:p>
            <a:r>
              <a:rPr lang="en-GB" sz="1200" dirty="0"/>
              <a:t>*Obsolete Rx = </a:t>
            </a:r>
            <a:r>
              <a:rPr lang="en-GB" sz="1200" dirty="0" err="1"/>
              <a:t>moxonidine</a:t>
            </a:r>
            <a:r>
              <a:rPr lang="en-GB" sz="1200" dirty="0"/>
              <a:t>, hydralazine, clonidine, alpha-methyl-dopa, prazosin, minoxidil, reserpine, loop diuretics</a:t>
            </a:r>
          </a:p>
        </p:txBody>
      </p:sp>
    </p:spTree>
    <p:extLst>
      <p:ext uri="{BB962C8B-B14F-4D97-AF65-F5344CB8AC3E}">
        <p14:creationId xmlns:p14="http://schemas.microsoft.com/office/powerpoint/2010/main" val="2637919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en-US" b="1" dirty="0">
                <a:solidFill>
                  <a:schemeClr val="bg1"/>
                </a:solidFill>
                <a:latin typeface="Calibri" charset="0"/>
                <a:ea typeface="MS PGothic" charset="0"/>
              </a:rPr>
              <a:t>Why bother?</a:t>
            </a:r>
          </a:p>
        </p:txBody>
      </p:sp>
      <p:sp>
        <p:nvSpPr>
          <p:cNvPr id="3" name="Content Placeholder 2"/>
          <p:cNvSpPr>
            <a:spLocks noGrp="1"/>
          </p:cNvSpPr>
          <p:nvPr>
            <p:ph idx="1"/>
          </p:nvPr>
        </p:nvSpPr>
        <p:spPr>
          <a:xfrm>
            <a:off x="468313" y="1989138"/>
            <a:ext cx="8207375" cy="3455987"/>
          </a:xfrm>
          <a:gradFill rotWithShape="1">
            <a:gsLst>
              <a:gs pos="0">
                <a:srgbClr val="FFFFFF"/>
              </a:gs>
              <a:gs pos="64000">
                <a:srgbClr val="FFFFFF"/>
              </a:gs>
              <a:gs pos="100000">
                <a:srgbClr val="FFFFFF"/>
              </a:gs>
            </a:gsLst>
            <a:lin ang="5400000" scaled="1"/>
          </a:gradFill>
          <a:ln cap="flat">
            <a:solidFill>
              <a:srgbClr val="F9F9F9"/>
            </a:solidFill>
            <a:miter lim="800000"/>
            <a:headEnd/>
            <a:tailEnd/>
          </a:ln>
          <a:effectLst>
            <a:outerShdw blurRad="50800" dist="38100" dir="2700000" algn="tl" rotWithShape="0">
              <a:srgbClr val="000000">
                <a:alpha val="39998"/>
              </a:srgbClr>
            </a:outerShdw>
          </a:effectLst>
        </p:spPr>
        <p:txBody>
          <a:bodyPr/>
          <a:lstStyle/>
          <a:p>
            <a:pPr>
              <a:spcBef>
                <a:spcPts val="600"/>
              </a:spcBef>
              <a:spcAft>
                <a:spcPts val="600"/>
              </a:spcAft>
              <a:defRPr/>
            </a:pPr>
            <a:r>
              <a:rPr lang="en-GB" dirty="0">
                <a:solidFill>
                  <a:srgbClr val="000000"/>
                </a:solidFill>
                <a:latin typeface="Calibri" charset="0"/>
                <a:ea typeface="MS PGothic" charset="0"/>
              </a:rPr>
              <a:t>3/5 deaths in the UK are from vascular disease</a:t>
            </a:r>
          </a:p>
          <a:p>
            <a:pPr>
              <a:spcBef>
                <a:spcPts val="600"/>
              </a:spcBef>
              <a:spcAft>
                <a:spcPts val="600"/>
              </a:spcAft>
              <a:defRPr/>
            </a:pPr>
            <a:r>
              <a:rPr lang="en-GB" dirty="0">
                <a:solidFill>
                  <a:srgbClr val="000000"/>
                </a:solidFill>
                <a:latin typeface="Calibri" charset="0"/>
                <a:ea typeface="MS PGothic" charset="0"/>
              </a:rPr>
              <a:t>blood pressure predicts risk of vascular disease </a:t>
            </a:r>
          </a:p>
          <a:p>
            <a:pPr>
              <a:spcBef>
                <a:spcPts val="600"/>
              </a:spcBef>
              <a:spcAft>
                <a:spcPts val="600"/>
              </a:spcAft>
              <a:defRPr/>
            </a:pPr>
            <a:r>
              <a:rPr lang="en-GB" dirty="0">
                <a:solidFill>
                  <a:srgbClr val="000000"/>
                </a:solidFill>
                <a:latin typeface="Calibri" charset="0"/>
                <a:ea typeface="MS PGothic" charset="0"/>
              </a:rPr>
              <a:t>risks of high blood pressure can be reversed by treatment</a:t>
            </a:r>
          </a:p>
          <a:p>
            <a:pPr>
              <a:defRPr/>
            </a:pPr>
            <a:endParaRPr lang="en-US" dirty="0">
              <a:solidFill>
                <a:srgbClr val="000000"/>
              </a:solidFill>
              <a:ea typeface="MS PGothic" charset="0"/>
            </a:endParaRPr>
          </a:p>
        </p:txBody>
      </p:sp>
    </p:spTree>
    <p:extLst>
      <p:ext uri="{BB962C8B-B14F-4D97-AF65-F5344CB8AC3E}">
        <p14:creationId xmlns:p14="http://schemas.microsoft.com/office/powerpoint/2010/main" val="2301299107"/>
      </p:ext>
    </p:extLst>
  </p:cSld>
  <p:clrMapOvr>
    <a:masterClrMapping/>
  </p:clrMapOvr>
  <mc:AlternateContent xmlns:mc="http://schemas.openxmlformats.org/markup-compatibility/2006" xmlns:p14="http://schemas.microsoft.com/office/powerpoint/2010/main">
    <mc:Choice Requires="p14">
      <p:transition spd="slow" p14:dur="2000" advTm="30292"/>
    </mc:Choice>
    <mc:Fallback xmlns="">
      <p:transition spd="slow" advTm="302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8305E0A-BE6B-444F-90C9-30DD82E6DAF3}"/>
              </a:ext>
            </a:extLst>
          </p:cNvPr>
          <p:cNvSpPr>
            <a:spLocks noGrp="1"/>
          </p:cNvSpPr>
          <p:nvPr>
            <p:ph type="title"/>
          </p:nvPr>
        </p:nvSpPr>
        <p:spPr>
          <a:xfrm>
            <a:off x="250825" y="274638"/>
            <a:ext cx="8435975" cy="850106"/>
          </a:xfrm>
        </p:spPr>
        <p:style>
          <a:lnRef idx="0">
            <a:schemeClr val="accent2"/>
          </a:lnRef>
          <a:fillRef idx="3">
            <a:schemeClr val="accent2"/>
          </a:fillRef>
          <a:effectRef idx="3">
            <a:schemeClr val="accent2"/>
          </a:effectRef>
          <a:fontRef idx="minor">
            <a:schemeClr val="lt1"/>
          </a:fontRef>
        </p:style>
        <p:txBody>
          <a:bodyPr anchor="ctr"/>
          <a:lstStyle/>
          <a:p>
            <a:pPr indent="0"/>
            <a:r>
              <a:rPr lang="en-GB" altLang="en-US" sz="3200" b="1" dirty="0"/>
              <a:t>Resistant hypertension: Definition &amp; Estimates</a:t>
            </a:r>
          </a:p>
        </p:txBody>
      </p:sp>
      <p:sp>
        <p:nvSpPr>
          <p:cNvPr id="40963" name="Content Placeholder 2">
            <a:extLst>
              <a:ext uri="{FF2B5EF4-FFF2-40B4-BE49-F238E27FC236}">
                <a16:creationId xmlns:a16="http://schemas.microsoft.com/office/drawing/2014/main" id="{A856DB27-D629-3A4C-8EC1-636BC6BB25B1}"/>
              </a:ext>
            </a:extLst>
          </p:cNvPr>
          <p:cNvSpPr>
            <a:spLocks noGrp="1"/>
          </p:cNvSpPr>
          <p:nvPr>
            <p:ph idx="1"/>
          </p:nvPr>
        </p:nvSpPr>
        <p:spPr>
          <a:xfrm>
            <a:off x="250825" y="1484784"/>
            <a:ext cx="8435975" cy="4248150"/>
          </a:xfrm>
        </p:spPr>
        <p:txBody>
          <a:bodyPr/>
          <a:lstStyle/>
          <a:p>
            <a:pPr marL="0" indent="0">
              <a:spcBef>
                <a:spcPct val="0"/>
              </a:spcBef>
              <a:buNone/>
            </a:pPr>
            <a:r>
              <a:rPr lang="ja-JP" altLang="en-GB" sz="2400" i="1"/>
              <a:t>“</a:t>
            </a:r>
            <a:r>
              <a:rPr lang="en-GB" altLang="ja-JP" sz="2400" i="1" dirty="0"/>
              <a:t>defined when a patient</a:t>
            </a:r>
            <a:r>
              <a:rPr lang="ja-JP" altLang="en-GB" sz="2400" i="1"/>
              <a:t>’</a:t>
            </a:r>
            <a:r>
              <a:rPr lang="en-GB" altLang="ja-JP" sz="2400" i="1" dirty="0"/>
              <a:t>s BP is not controlled to recommended BP goals, i.e. &lt;140/90 mmHg, despite treatment with an appropriate combination of three drug therapies, i.e. A+C+D, prescribed at their maximum recommended and/or tolerated doses.</a:t>
            </a:r>
            <a:r>
              <a:rPr lang="ja-JP" altLang="en-GB" sz="2400" i="1"/>
              <a:t>”</a:t>
            </a:r>
            <a:endParaRPr lang="en-GB" altLang="ja-JP" sz="2400" i="1" dirty="0"/>
          </a:p>
          <a:p>
            <a:pPr marL="0">
              <a:spcBef>
                <a:spcPct val="0"/>
              </a:spcBef>
              <a:buFontTx/>
              <a:buNone/>
            </a:pPr>
            <a:endParaRPr lang="en-GB" altLang="en-US" sz="2400" dirty="0"/>
          </a:p>
          <a:p>
            <a:pPr marL="0">
              <a:spcBef>
                <a:spcPct val="0"/>
              </a:spcBef>
            </a:pPr>
            <a:r>
              <a:rPr lang="en-GB" altLang="en-US" sz="2400" dirty="0"/>
              <a:t>Not synonymous with uncontrolled BP</a:t>
            </a:r>
          </a:p>
          <a:p>
            <a:pPr marL="0">
              <a:spcBef>
                <a:spcPct val="0"/>
              </a:spcBef>
            </a:pPr>
            <a:r>
              <a:rPr lang="en-GB" altLang="en-US" sz="2400" dirty="0"/>
              <a:t>Approx. 1.5m people in the UK are on 3+ BP-lowering drugs</a:t>
            </a:r>
          </a:p>
          <a:p>
            <a:pPr marL="0">
              <a:spcBef>
                <a:spcPct val="0"/>
              </a:spcBef>
            </a:pPr>
            <a:r>
              <a:rPr lang="en-GB" altLang="en-US" sz="2400" dirty="0"/>
              <a:t>55% of them remain uncontrolled (~825,000)</a:t>
            </a:r>
          </a:p>
          <a:p>
            <a:pPr marL="0">
              <a:spcBef>
                <a:spcPct val="0"/>
              </a:spcBef>
            </a:pPr>
            <a:r>
              <a:rPr lang="en-GB" altLang="en-US" sz="2400" dirty="0"/>
              <a:t>Estimated prevalence of resistant hypertension 0.5 – 1.0m</a:t>
            </a:r>
          </a:p>
          <a:p>
            <a:pPr marL="0">
              <a:spcBef>
                <a:spcPct val="0"/>
              </a:spcBef>
            </a:pPr>
            <a:r>
              <a:rPr lang="en-GB" altLang="en-US" sz="2400" dirty="0"/>
              <a:t>Most resistant hypertension is due to systolic hypertension</a:t>
            </a:r>
          </a:p>
        </p:txBody>
      </p:sp>
    </p:spTree>
    <p:extLst>
      <p:ext uri="{BB962C8B-B14F-4D97-AF65-F5344CB8AC3E}">
        <p14:creationId xmlns:p14="http://schemas.microsoft.com/office/powerpoint/2010/main" val="2847663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34DBA14-24AD-B648-AD6E-99557D9BF710}"/>
              </a:ext>
            </a:extLst>
          </p:cNvPr>
          <p:cNvSpPr>
            <a:spLocks noGrp="1"/>
          </p:cNvSpPr>
          <p:nvPr>
            <p:ph type="title"/>
          </p:nvPr>
        </p:nvSpPr>
        <p:spPr>
          <a:xfrm>
            <a:off x="457200" y="274638"/>
            <a:ext cx="8229600" cy="634082"/>
          </a:xfrm>
        </p:spPr>
        <p:style>
          <a:lnRef idx="0">
            <a:schemeClr val="accent2"/>
          </a:lnRef>
          <a:fillRef idx="3">
            <a:schemeClr val="accent2"/>
          </a:fillRef>
          <a:effectRef idx="3">
            <a:schemeClr val="accent2"/>
          </a:effectRef>
          <a:fontRef idx="minor">
            <a:schemeClr val="lt1"/>
          </a:fontRef>
        </p:style>
        <p:txBody>
          <a:bodyPr anchor="ctr"/>
          <a:lstStyle/>
          <a:p>
            <a:pPr indent="0"/>
            <a:r>
              <a:rPr lang="en-GB" altLang="en-US" sz="3200" b="1" dirty="0"/>
              <a:t>Resistant hypertension: Clinical assessment</a:t>
            </a:r>
          </a:p>
        </p:txBody>
      </p:sp>
      <p:sp>
        <p:nvSpPr>
          <p:cNvPr id="45059" name="Content Placeholder 2">
            <a:extLst>
              <a:ext uri="{FF2B5EF4-FFF2-40B4-BE49-F238E27FC236}">
                <a16:creationId xmlns:a16="http://schemas.microsoft.com/office/drawing/2014/main" id="{759553B3-228E-6547-8F61-CEBC104983D8}"/>
              </a:ext>
            </a:extLst>
          </p:cNvPr>
          <p:cNvSpPr>
            <a:spLocks noGrp="1"/>
          </p:cNvSpPr>
          <p:nvPr>
            <p:ph idx="1"/>
          </p:nvPr>
        </p:nvSpPr>
        <p:spPr>
          <a:xfrm>
            <a:off x="457200" y="1196752"/>
            <a:ext cx="8229600" cy="4248472"/>
          </a:xfrm>
        </p:spPr>
        <p:txBody>
          <a:bodyPr/>
          <a:lstStyle/>
          <a:p>
            <a:pPr>
              <a:spcBef>
                <a:spcPct val="0"/>
              </a:spcBef>
              <a:spcAft>
                <a:spcPts val="600"/>
              </a:spcAft>
            </a:pPr>
            <a:r>
              <a:rPr lang="en-GB" altLang="ja-JP" sz="2400" dirty="0">
                <a:latin typeface="Calibri" panose="020F0502020204030204" pitchFamily="34" charset="0"/>
                <a:cs typeface="Calibri" panose="020F0502020204030204" pitchFamily="34" charset="0"/>
              </a:rPr>
              <a:t>BP appropriately measured? (</a:t>
            </a:r>
            <a:r>
              <a:rPr lang="en-GB" altLang="ja-JP" sz="2400" i="1" dirty="0">
                <a:latin typeface="Calibri" panose="020F0502020204030204" pitchFamily="34" charset="0"/>
                <a:cs typeface="Calibri" panose="020F0502020204030204" pitchFamily="34" charset="0"/>
              </a:rPr>
              <a:t>pseudo-resistant</a:t>
            </a:r>
            <a:r>
              <a:rPr lang="en-GB" altLang="ja-JP" sz="2400" dirty="0">
                <a:latin typeface="Calibri" panose="020F0502020204030204" pitchFamily="34" charset="0"/>
                <a:cs typeface="Calibri" panose="020F0502020204030204" pitchFamily="34" charset="0"/>
              </a:rPr>
              <a:t>)</a:t>
            </a:r>
          </a:p>
          <a:p>
            <a:pPr>
              <a:spcBef>
                <a:spcPct val="0"/>
              </a:spcBef>
              <a:spcAft>
                <a:spcPts val="600"/>
              </a:spcAft>
            </a:pPr>
            <a:r>
              <a:rPr lang="en-GB" altLang="en-US" sz="2400" dirty="0">
                <a:latin typeface="Calibri" panose="020F0502020204030204" pitchFamily="34" charset="0"/>
                <a:cs typeface="Calibri" panose="020F0502020204030204" pitchFamily="34" charset="0"/>
              </a:rPr>
              <a:t>Could the patient have white coat hypertension? (</a:t>
            </a:r>
            <a:r>
              <a:rPr lang="en-GB" altLang="en-US" sz="2400" i="1" dirty="0">
                <a:latin typeface="Calibri" panose="020F0502020204030204" pitchFamily="34" charset="0"/>
                <a:cs typeface="Calibri" panose="020F0502020204030204" pitchFamily="34" charset="0"/>
              </a:rPr>
              <a:t>pseudo-resistant</a:t>
            </a:r>
            <a:r>
              <a:rPr lang="en-GB" altLang="en-US" sz="2400" dirty="0">
                <a:latin typeface="Calibri" panose="020F0502020204030204" pitchFamily="34" charset="0"/>
                <a:cs typeface="Calibri" panose="020F0502020204030204" pitchFamily="34" charset="0"/>
              </a:rPr>
              <a:t>)</a:t>
            </a:r>
          </a:p>
          <a:p>
            <a:pPr>
              <a:spcBef>
                <a:spcPct val="0"/>
              </a:spcBef>
              <a:spcAft>
                <a:spcPts val="600"/>
              </a:spcAft>
            </a:pPr>
            <a:r>
              <a:rPr lang="en-GB" altLang="en-US" sz="2400" dirty="0">
                <a:latin typeface="Calibri" panose="020F0502020204030204" pitchFamily="34" charset="0"/>
                <a:cs typeface="Calibri" panose="020F0502020204030204" pitchFamily="34" charset="0"/>
              </a:rPr>
              <a:t>Is Rx optimal according to Step 3 of the NICE/BIHS algorithm?</a:t>
            </a:r>
          </a:p>
          <a:p>
            <a:pPr>
              <a:spcBef>
                <a:spcPct val="0"/>
              </a:spcBef>
              <a:spcAft>
                <a:spcPts val="600"/>
              </a:spcAft>
            </a:pPr>
            <a:r>
              <a:rPr lang="en-GB" altLang="en-US" sz="2400" dirty="0">
                <a:latin typeface="Calibri" panose="020F0502020204030204" pitchFamily="34" charset="0"/>
                <a:cs typeface="Calibri" panose="020F0502020204030204" pitchFamily="34" charset="0"/>
              </a:rPr>
              <a:t>Is the patient adhering to the treatment? (</a:t>
            </a:r>
            <a:r>
              <a:rPr lang="en-GB" altLang="en-US" sz="2400" i="1" dirty="0">
                <a:latin typeface="Calibri" panose="020F0502020204030204" pitchFamily="34" charset="0"/>
                <a:cs typeface="Calibri" panose="020F0502020204030204" pitchFamily="34" charset="0"/>
              </a:rPr>
              <a:t>pseudo-resistant</a:t>
            </a:r>
            <a:r>
              <a:rPr lang="en-GB" altLang="en-US" sz="2400" dirty="0">
                <a:latin typeface="Calibri" panose="020F0502020204030204" pitchFamily="34" charset="0"/>
                <a:cs typeface="Calibri" panose="020F0502020204030204" pitchFamily="34" charset="0"/>
              </a:rPr>
              <a:t>)</a:t>
            </a:r>
          </a:p>
          <a:p>
            <a:pPr>
              <a:spcBef>
                <a:spcPct val="0"/>
              </a:spcBef>
              <a:spcAft>
                <a:spcPts val="600"/>
              </a:spcAft>
            </a:pPr>
            <a:r>
              <a:rPr lang="en-GB" altLang="en-US" sz="2400" dirty="0">
                <a:latin typeface="Calibri" panose="020F0502020204030204" pitchFamily="34" charset="0"/>
                <a:cs typeface="Calibri" panose="020F0502020204030204" pitchFamily="34" charset="0"/>
              </a:rPr>
              <a:t>Is the patient taking other medications that may be contributing to their resistant hypertension? (e.g. OC, NSAIDs, steroids, excess liquorice, cyclosporine, erythropoietin, sympathomimetic agents,…)</a:t>
            </a:r>
          </a:p>
          <a:p>
            <a:pPr>
              <a:spcBef>
                <a:spcPct val="0"/>
              </a:spcBef>
              <a:spcAft>
                <a:spcPts val="600"/>
              </a:spcAft>
            </a:pPr>
            <a:r>
              <a:rPr lang="en-GB" altLang="en-US" sz="2400" dirty="0">
                <a:latin typeface="Calibri" panose="020F0502020204030204" pitchFamily="34" charset="0"/>
                <a:cs typeface="Calibri" panose="020F0502020204030204" pitchFamily="34" charset="0"/>
              </a:rPr>
              <a:t>Could the patient have a secondary cause of hypertension?</a:t>
            </a:r>
          </a:p>
        </p:txBody>
      </p:sp>
      <p:sp>
        <p:nvSpPr>
          <p:cNvPr id="2" name="TextBox 3">
            <a:extLst>
              <a:ext uri="{FF2B5EF4-FFF2-40B4-BE49-F238E27FC236}">
                <a16:creationId xmlns:a16="http://schemas.microsoft.com/office/drawing/2014/main" id="{0406684A-AB42-5C2C-7B03-C02F945B00BC}"/>
              </a:ext>
            </a:extLst>
          </p:cNvPr>
          <p:cNvSpPr txBox="1">
            <a:spLocks noChangeArrowheads="1"/>
          </p:cNvSpPr>
          <p:nvPr/>
        </p:nvSpPr>
        <p:spPr bwMode="auto">
          <a:xfrm>
            <a:off x="5076056" y="6093296"/>
            <a:ext cx="2336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1200" i="1" dirty="0" err="1">
                <a:solidFill>
                  <a:schemeClr val="tx1"/>
                </a:solidFill>
                <a:latin typeface="Calibri" charset="0"/>
              </a:rPr>
              <a:t>Myat</a:t>
            </a:r>
            <a:r>
              <a:rPr lang="en-GB" sz="1200" i="1" dirty="0">
                <a:solidFill>
                  <a:schemeClr val="tx1"/>
                </a:solidFill>
                <a:latin typeface="Calibri" charset="0"/>
              </a:rPr>
              <a:t> A et al. BMJ 2012;345:e7473</a:t>
            </a:r>
          </a:p>
        </p:txBody>
      </p:sp>
    </p:spTree>
    <p:extLst>
      <p:ext uri="{BB962C8B-B14F-4D97-AF65-F5344CB8AC3E}">
        <p14:creationId xmlns:p14="http://schemas.microsoft.com/office/powerpoint/2010/main" val="1980148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4E523B5C-50C8-6842-90BA-35A1F13E2C05}"/>
              </a:ext>
            </a:extLst>
          </p:cNvPr>
          <p:cNvSpPr>
            <a:spLocks noGrp="1"/>
          </p:cNvSpPr>
          <p:nvPr>
            <p:ph type="title"/>
          </p:nvPr>
        </p:nvSpPr>
        <p:spPr>
          <a:xfrm>
            <a:off x="569168" y="441678"/>
            <a:ext cx="8219256" cy="448867"/>
          </a:xfrm>
        </p:spPr>
        <p:style>
          <a:lnRef idx="0">
            <a:schemeClr val="accent2"/>
          </a:lnRef>
          <a:fillRef idx="3">
            <a:schemeClr val="accent2"/>
          </a:fillRef>
          <a:effectRef idx="3">
            <a:schemeClr val="accent2"/>
          </a:effectRef>
          <a:fontRef idx="minor">
            <a:schemeClr val="lt1"/>
          </a:fontRef>
        </p:style>
        <p:txBody>
          <a:bodyPr anchor="ctr"/>
          <a:lstStyle/>
          <a:p>
            <a:pPr>
              <a:defRPr/>
            </a:pPr>
            <a:r>
              <a:rPr lang="en-GB" sz="2100" b="1" dirty="0">
                <a:latin typeface="Arial" panose="020B0604020202020204" pitchFamily="34" charset="0"/>
                <a:ea typeface="ＭＳ Ｐゴシック" charset="-128"/>
                <a:cs typeface="Arial" panose="020B0604020202020204" pitchFamily="34" charset="0"/>
              </a:rPr>
              <a:t>Miss MLE (44 </a:t>
            </a:r>
            <a:r>
              <a:rPr lang="en-GB" sz="2100" b="1" dirty="0" err="1">
                <a:latin typeface="Arial" panose="020B0604020202020204" pitchFamily="34" charset="0"/>
                <a:ea typeface="ＭＳ Ｐゴシック" charset="-128"/>
                <a:cs typeface="Arial" panose="020B0604020202020204" pitchFamily="34" charset="0"/>
              </a:rPr>
              <a:t>yrs</a:t>
            </a:r>
            <a:r>
              <a:rPr lang="en-GB" sz="2100" b="1" dirty="0">
                <a:latin typeface="Arial" panose="020B0604020202020204" pitchFamily="34" charset="0"/>
                <a:ea typeface="ＭＳ Ｐゴシック" charset="-128"/>
                <a:cs typeface="Arial" panose="020B0604020202020204" pitchFamily="34" charset="0"/>
              </a:rPr>
              <a:t>)</a:t>
            </a:r>
          </a:p>
        </p:txBody>
      </p:sp>
      <p:grpSp>
        <p:nvGrpSpPr>
          <p:cNvPr id="3" name="Group 2">
            <a:extLst>
              <a:ext uri="{FF2B5EF4-FFF2-40B4-BE49-F238E27FC236}">
                <a16:creationId xmlns:a16="http://schemas.microsoft.com/office/drawing/2014/main" id="{DEE32289-245F-E7B2-8EC6-86C9FB4D8EBF}"/>
              </a:ext>
            </a:extLst>
          </p:cNvPr>
          <p:cNvGrpSpPr/>
          <p:nvPr/>
        </p:nvGrpSpPr>
        <p:grpSpPr>
          <a:xfrm>
            <a:off x="97160" y="1124744"/>
            <a:ext cx="8691264" cy="4433551"/>
            <a:chOff x="698934" y="1484710"/>
            <a:chExt cx="7099176" cy="4433551"/>
          </a:xfrm>
        </p:grpSpPr>
        <p:cxnSp>
          <p:nvCxnSpPr>
            <p:cNvPr id="11" name="Elbow Connector 10"/>
            <p:cNvCxnSpPr/>
            <p:nvPr/>
          </p:nvCxnSpPr>
          <p:spPr>
            <a:xfrm>
              <a:off x="1925707" y="4508358"/>
              <a:ext cx="270272" cy="54769"/>
            </a:xfrm>
            <a:prstGeom prst="bentConnector3">
              <a:avLst>
                <a:gd name="adj1" fmla="val -6111"/>
              </a:avLst>
            </a:prstGeom>
            <a:ln>
              <a:tailEnd type="arrow"/>
            </a:ln>
          </p:spPr>
          <p:style>
            <a:lnRef idx="1">
              <a:schemeClr val="dk1"/>
            </a:lnRef>
            <a:fillRef idx="0">
              <a:schemeClr val="dk1"/>
            </a:fillRef>
            <a:effectRef idx="0">
              <a:schemeClr val="dk1"/>
            </a:effectRef>
            <a:fontRef idx="minor">
              <a:schemeClr val="tx1"/>
            </a:fontRef>
          </p:style>
        </p:cxnSp>
        <p:sp>
          <p:nvSpPr>
            <p:cNvPr id="6149" name="TextBox 14"/>
            <p:cNvSpPr txBox="1">
              <a:spLocks noChangeArrowheads="1"/>
            </p:cNvSpPr>
            <p:nvPr/>
          </p:nvSpPr>
          <p:spPr bwMode="auto">
            <a:xfrm rot="-5400000">
              <a:off x="1024581" y="3259411"/>
              <a:ext cx="497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900" dirty="0">
                  <a:solidFill>
                    <a:schemeClr val="tx1"/>
                  </a:solidFill>
                  <a:latin typeface="Calibri" charset="0"/>
                </a:rPr>
                <a:t>mmHg</a:t>
              </a:r>
            </a:p>
          </p:txBody>
        </p:sp>
        <p:cxnSp>
          <p:nvCxnSpPr>
            <p:cNvPr id="22" name="Elbow Connector 21"/>
            <p:cNvCxnSpPr/>
            <p:nvPr/>
          </p:nvCxnSpPr>
          <p:spPr>
            <a:xfrm rot="16200000" flipH="1">
              <a:off x="2789802" y="4185084"/>
              <a:ext cx="161925" cy="161925"/>
            </a:xfrm>
            <a:prstGeom prst="bentConnector3">
              <a:avLst>
                <a:gd name="adj1" fmla="val 99220"/>
              </a:avLst>
            </a:prstGeom>
            <a:ln>
              <a:tailEnd type="arrow"/>
            </a:ln>
          </p:spPr>
          <p:style>
            <a:lnRef idx="1">
              <a:schemeClr val="dk1"/>
            </a:lnRef>
            <a:fillRef idx="0">
              <a:schemeClr val="dk1"/>
            </a:fillRef>
            <a:effectRef idx="0">
              <a:schemeClr val="dk1"/>
            </a:effectRef>
            <a:fontRef idx="minor">
              <a:schemeClr val="tx1"/>
            </a:fontRef>
          </p:style>
        </p:cxnSp>
        <p:sp>
          <p:nvSpPr>
            <p:cNvPr id="7172" name="TextBox 13"/>
            <p:cNvSpPr txBox="1">
              <a:spLocks noChangeArrowheads="1"/>
            </p:cNvSpPr>
            <p:nvPr/>
          </p:nvSpPr>
          <p:spPr bwMode="auto">
            <a:xfrm>
              <a:off x="1655676" y="1484710"/>
              <a:ext cx="216024" cy="323165"/>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p:txBody>
        </p:sp>
        <p:sp>
          <p:nvSpPr>
            <p:cNvPr id="7173" name="TextBox 15"/>
            <p:cNvSpPr txBox="1">
              <a:spLocks noChangeArrowheads="1"/>
            </p:cNvSpPr>
            <p:nvPr/>
          </p:nvSpPr>
          <p:spPr bwMode="auto">
            <a:xfrm>
              <a:off x="1871702" y="1484784"/>
              <a:ext cx="324035" cy="438582"/>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a:p>
              <a:pPr algn="ctr" eaLnBrk="1" hangingPunct="1">
                <a:spcBef>
                  <a:spcPct val="0"/>
                </a:spcBef>
                <a:buFontTx/>
                <a:buNone/>
                <a:defRPr/>
              </a:pPr>
              <a:r>
                <a:rPr lang="en-US" altLang="en-US" sz="750" dirty="0">
                  <a:solidFill>
                    <a:schemeClr val="tx1"/>
                  </a:solidFill>
                  <a:latin typeface="Calibri" pitchFamily="34" charset="0"/>
                </a:rPr>
                <a:t>3</a:t>
              </a:r>
            </a:p>
          </p:txBody>
        </p:sp>
        <p:sp>
          <p:nvSpPr>
            <p:cNvPr id="7174" name="TextBox 17"/>
            <p:cNvSpPr txBox="1">
              <a:spLocks noChangeArrowheads="1"/>
            </p:cNvSpPr>
            <p:nvPr/>
          </p:nvSpPr>
          <p:spPr bwMode="auto">
            <a:xfrm>
              <a:off x="2195736" y="1484784"/>
              <a:ext cx="378042" cy="553998"/>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a:p>
              <a:pPr algn="ctr" eaLnBrk="1" hangingPunct="1">
                <a:spcBef>
                  <a:spcPct val="0"/>
                </a:spcBef>
                <a:buFontTx/>
                <a:buNone/>
                <a:defRPr/>
              </a:pPr>
              <a:r>
                <a:rPr lang="en-US" altLang="en-US" sz="750" dirty="0">
                  <a:solidFill>
                    <a:schemeClr val="tx1"/>
                  </a:solidFill>
                  <a:latin typeface="Calibri" pitchFamily="34" charset="0"/>
                </a:rPr>
                <a:t>3</a:t>
              </a:r>
            </a:p>
            <a:p>
              <a:pPr algn="ctr" eaLnBrk="1" hangingPunct="1">
                <a:spcBef>
                  <a:spcPct val="0"/>
                </a:spcBef>
                <a:buFontTx/>
                <a:buNone/>
                <a:defRPr/>
              </a:pPr>
              <a:r>
                <a:rPr lang="en-US" altLang="en-US" sz="750" dirty="0">
                  <a:solidFill>
                    <a:schemeClr val="tx1"/>
                  </a:solidFill>
                  <a:latin typeface="Calibri" pitchFamily="34" charset="0"/>
                </a:rPr>
                <a:t>4</a:t>
              </a:r>
            </a:p>
          </p:txBody>
        </p:sp>
        <p:sp>
          <p:nvSpPr>
            <p:cNvPr id="7175" name="TextBox 18"/>
            <p:cNvSpPr txBox="1">
              <a:spLocks noChangeArrowheads="1"/>
            </p:cNvSpPr>
            <p:nvPr/>
          </p:nvSpPr>
          <p:spPr bwMode="auto">
            <a:xfrm>
              <a:off x="2573778" y="1484785"/>
              <a:ext cx="1242138" cy="784830"/>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900" dirty="0">
                  <a:solidFill>
                    <a:schemeClr val="tx1"/>
                  </a:solidFill>
                  <a:latin typeface="Calibri" pitchFamily="34" charset="0"/>
                </a:rPr>
                <a:t>1</a:t>
              </a:r>
            </a:p>
            <a:p>
              <a:pPr algn="ctr" eaLnBrk="1" hangingPunct="1">
                <a:spcBef>
                  <a:spcPct val="0"/>
                </a:spcBef>
                <a:buFontTx/>
                <a:buNone/>
                <a:defRPr/>
              </a:pPr>
              <a:r>
                <a:rPr lang="en-US" altLang="en-US" sz="900" dirty="0">
                  <a:solidFill>
                    <a:schemeClr val="tx1"/>
                  </a:solidFill>
                  <a:latin typeface="Calibri" pitchFamily="34" charset="0"/>
                </a:rPr>
                <a:t>2</a:t>
              </a:r>
            </a:p>
            <a:p>
              <a:pPr algn="ctr" eaLnBrk="1" hangingPunct="1">
                <a:spcBef>
                  <a:spcPct val="0"/>
                </a:spcBef>
                <a:buFontTx/>
                <a:buNone/>
                <a:defRPr/>
              </a:pPr>
              <a:r>
                <a:rPr lang="en-US" altLang="en-US" sz="900" dirty="0">
                  <a:solidFill>
                    <a:schemeClr val="tx1"/>
                  </a:solidFill>
                  <a:latin typeface="Calibri" pitchFamily="34" charset="0"/>
                </a:rPr>
                <a:t>3</a:t>
              </a:r>
            </a:p>
            <a:p>
              <a:pPr algn="ctr" eaLnBrk="1" hangingPunct="1">
                <a:spcBef>
                  <a:spcPct val="0"/>
                </a:spcBef>
                <a:buFontTx/>
                <a:buNone/>
                <a:defRPr/>
              </a:pPr>
              <a:r>
                <a:rPr lang="en-US" altLang="en-US" sz="900" dirty="0">
                  <a:solidFill>
                    <a:schemeClr val="tx1"/>
                  </a:solidFill>
                  <a:latin typeface="Calibri" pitchFamily="34" charset="0"/>
                </a:rPr>
                <a:t>4</a:t>
              </a:r>
            </a:p>
            <a:p>
              <a:pPr algn="ctr" eaLnBrk="1" hangingPunct="1">
                <a:spcBef>
                  <a:spcPct val="0"/>
                </a:spcBef>
                <a:buFontTx/>
                <a:buNone/>
                <a:defRPr/>
              </a:pPr>
              <a:r>
                <a:rPr lang="en-US" altLang="en-US" sz="900" dirty="0">
                  <a:solidFill>
                    <a:schemeClr val="tx1"/>
                  </a:solidFill>
                  <a:latin typeface="Calibri" pitchFamily="34" charset="0"/>
                </a:rPr>
                <a:t>5</a:t>
              </a:r>
            </a:p>
          </p:txBody>
        </p:sp>
        <p:sp>
          <p:nvSpPr>
            <p:cNvPr id="7185" name="TextBox 19"/>
            <p:cNvSpPr txBox="1">
              <a:spLocks noChangeArrowheads="1"/>
            </p:cNvSpPr>
            <p:nvPr/>
          </p:nvSpPr>
          <p:spPr bwMode="auto">
            <a:xfrm>
              <a:off x="3815916" y="1484784"/>
              <a:ext cx="594066" cy="923330"/>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900" dirty="0">
                  <a:solidFill>
                    <a:schemeClr val="tx1"/>
                  </a:solidFill>
                  <a:latin typeface="Calibri" pitchFamily="34" charset="0"/>
                </a:rPr>
                <a:t>1</a:t>
              </a:r>
            </a:p>
            <a:p>
              <a:pPr algn="ctr" eaLnBrk="1" hangingPunct="1">
                <a:spcBef>
                  <a:spcPct val="0"/>
                </a:spcBef>
                <a:buFontTx/>
                <a:buNone/>
                <a:defRPr/>
              </a:pPr>
              <a:r>
                <a:rPr lang="en-US" altLang="en-US" sz="900" dirty="0">
                  <a:solidFill>
                    <a:schemeClr val="tx1"/>
                  </a:solidFill>
                  <a:latin typeface="Calibri" pitchFamily="34" charset="0"/>
                </a:rPr>
                <a:t>2</a:t>
              </a:r>
            </a:p>
            <a:p>
              <a:pPr algn="ctr" eaLnBrk="1" hangingPunct="1">
                <a:spcBef>
                  <a:spcPct val="0"/>
                </a:spcBef>
                <a:buFontTx/>
                <a:buNone/>
                <a:defRPr/>
              </a:pPr>
              <a:r>
                <a:rPr lang="en-US" altLang="en-US" sz="900" dirty="0">
                  <a:solidFill>
                    <a:schemeClr val="tx1"/>
                  </a:solidFill>
                  <a:latin typeface="Calibri" pitchFamily="34" charset="0"/>
                </a:rPr>
                <a:t>3</a:t>
              </a:r>
            </a:p>
            <a:p>
              <a:pPr algn="ctr" eaLnBrk="1" hangingPunct="1">
                <a:spcBef>
                  <a:spcPct val="0"/>
                </a:spcBef>
                <a:buFontTx/>
                <a:buNone/>
                <a:defRPr/>
              </a:pPr>
              <a:r>
                <a:rPr lang="en-US" altLang="en-US" sz="900" dirty="0">
                  <a:solidFill>
                    <a:schemeClr val="tx1"/>
                  </a:solidFill>
                  <a:latin typeface="Calibri" pitchFamily="34" charset="0"/>
                </a:rPr>
                <a:t>4</a:t>
              </a:r>
            </a:p>
            <a:p>
              <a:pPr algn="ctr" eaLnBrk="1" hangingPunct="1">
                <a:spcBef>
                  <a:spcPct val="0"/>
                </a:spcBef>
                <a:buFontTx/>
                <a:buNone/>
                <a:defRPr/>
              </a:pPr>
              <a:r>
                <a:rPr lang="en-US" altLang="en-US" sz="900" dirty="0">
                  <a:solidFill>
                    <a:schemeClr val="tx1"/>
                  </a:solidFill>
                  <a:latin typeface="Calibri" pitchFamily="34" charset="0"/>
                </a:rPr>
                <a:t>5</a:t>
              </a:r>
            </a:p>
            <a:p>
              <a:pPr algn="ctr" eaLnBrk="1" hangingPunct="1">
                <a:spcBef>
                  <a:spcPct val="0"/>
                </a:spcBef>
                <a:buFontTx/>
                <a:buNone/>
                <a:defRPr/>
              </a:pPr>
              <a:r>
                <a:rPr lang="en-US" altLang="en-US" sz="900" dirty="0">
                  <a:solidFill>
                    <a:schemeClr val="tx1"/>
                  </a:solidFill>
                  <a:latin typeface="Calibri" pitchFamily="34" charset="0"/>
                </a:rPr>
                <a:t>6</a:t>
              </a:r>
            </a:p>
          </p:txBody>
        </p:sp>
        <p:sp>
          <p:nvSpPr>
            <p:cNvPr id="21" name="Straight Connector 20"/>
            <p:cNvSpPr>
              <a:spLocks noChangeShapeType="1"/>
            </p:cNvSpPr>
            <p:nvPr/>
          </p:nvSpPr>
          <p:spPr bwMode="auto">
            <a:xfrm>
              <a:off x="1709682" y="3861048"/>
              <a:ext cx="5886654" cy="0"/>
            </a:xfrm>
            <a:prstGeom prst="line">
              <a:avLst/>
            </a:prstGeom>
            <a:noFill/>
            <a:ln w="25400">
              <a:solidFill>
                <a:srgbClr val="C0504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sz="1350"/>
            </a:p>
          </p:txBody>
        </p:sp>
        <p:sp>
          <p:nvSpPr>
            <p:cNvPr id="23" name="Straight Connector 22"/>
            <p:cNvSpPr>
              <a:spLocks noChangeShapeType="1"/>
            </p:cNvSpPr>
            <p:nvPr/>
          </p:nvSpPr>
          <p:spPr bwMode="auto">
            <a:xfrm>
              <a:off x="1709682" y="4401108"/>
              <a:ext cx="5886654" cy="0"/>
            </a:xfrm>
            <a:prstGeom prst="line">
              <a:avLst/>
            </a:prstGeom>
            <a:noFill/>
            <a:ln w="25400">
              <a:solidFill>
                <a:srgbClr val="C0504D"/>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txBody>
            <a:bodyPr/>
            <a:lstStyle/>
            <a:p>
              <a:endParaRPr lang="en-US" sz="1350"/>
            </a:p>
          </p:txBody>
        </p:sp>
        <p:sp>
          <p:nvSpPr>
            <p:cNvPr id="24" name="TextBox 23"/>
            <p:cNvSpPr txBox="1"/>
            <p:nvPr/>
          </p:nvSpPr>
          <p:spPr>
            <a:xfrm>
              <a:off x="2951821" y="4239090"/>
              <a:ext cx="801476" cy="15908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50" b="1" dirty="0">
                  <a:latin typeface="Calibri" pitchFamily="34" charset="0"/>
                </a:rPr>
                <a:t>Direct observation</a:t>
              </a:r>
            </a:p>
          </p:txBody>
        </p:sp>
        <p:cxnSp>
          <p:nvCxnSpPr>
            <p:cNvPr id="25" name="Elbow Connector 24"/>
            <p:cNvCxnSpPr/>
            <p:nvPr/>
          </p:nvCxnSpPr>
          <p:spPr>
            <a:xfrm>
              <a:off x="4139953" y="4724382"/>
              <a:ext cx="270272" cy="54769"/>
            </a:xfrm>
            <a:prstGeom prst="bentConnector3">
              <a:avLst>
                <a:gd name="adj1" fmla="val -6111"/>
              </a:avLst>
            </a:prstGeom>
            <a:ln>
              <a:tailEnd type="arrow"/>
            </a:ln>
          </p:spPr>
          <p:style>
            <a:lnRef idx="1">
              <a:schemeClr val="dk1"/>
            </a:lnRef>
            <a:fillRef idx="0">
              <a:schemeClr val="dk1"/>
            </a:fillRef>
            <a:effectRef idx="0">
              <a:schemeClr val="dk1"/>
            </a:effectRef>
            <a:fontRef idx="minor">
              <a:schemeClr val="tx1"/>
            </a:fontRef>
          </p:style>
        </p:cxnSp>
        <p:sp>
          <p:nvSpPr>
            <p:cNvPr id="26" name="TextBox 15"/>
            <p:cNvSpPr txBox="1">
              <a:spLocks noChangeArrowheads="1"/>
            </p:cNvSpPr>
            <p:nvPr/>
          </p:nvSpPr>
          <p:spPr bwMode="auto">
            <a:xfrm>
              <a:off x="4842030" y="1484784"/>
              <a:ext cx="756084" cy="438582"/>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a:p>
              <a:pPr algn="ctr" eaLnBrk="1" hangingPunct="1">
                <a:spcBef>
                  <a:spcPct val="0"/>
                </a:spcBef>
                <a:buFontTx/>
                <a:buNone/>
                <a:defRPr/>
              </a:pPr>
              <a:r>
                <a:rPr lang="en-US" altLang="en-US" sz="750" dirty="0">
                  <a:solidFill>
                    <a:schemeClr val="tx1"/>
                  </a:solidFill>
                  <a:latin typeface="Calibri" pitchFamily="34" charset="0"/>
                </a:rPr>
                <a:t>3</a:t>
              </a:r>
            </a:p>
          </p:txBody>
        </p:sp>
        <p:sp>
          <p:nvSpPr>
            <p:cNvPr id="4" name="TextBox 3"/>
            <p:cNvSpPr txBox="1"/>
            <p:nvPr/>
          </p:nvSpPr>
          <p:spPr>
            <a:xfrm>
              <a:off x="4355977" y="3050959"/>
              <a:ext cx="402674" cy="230832"/>
            </a:xfrm>
            <a:prstGeom prst="rect">
              <a:avLst/>
            </a:prstGeom>
            <a:noFill/>
          </p:spPr>
          <p:txBody>
            <a:bodyPr wrap="none" rtlCol="0">
              <a:spAutoFit/>
            </a:bodyPr>
            <a:lstStyle/>
            <a:p>
              <a:r>
                <a:rPr lang="en-US" sz="900" b="1" dirty="0">
                  <a:latin typeface="Calibri"/>
                  <a:cs typeface="Calibri"/>
                </a:rPr>
                <a:t>DNA</a:t>
              </a:r>
            </a:p>
          </p:txBody>
        </p:sp>
        <p:sp>
          <p:nvSpPr>
            <p:cNvPr id="27" name="TextBox 26"/>
            <p:cNvSpPr txBox="1"/>
            <p:nvPr/>
          </p:nvSpPr>
          <p:spPr>
            <a:xfrm>
              <a:off x="5726953" y="3050959"/>
              <a:ext cx="402674" cy="230832"/>
            </a:xfrm>
            <a:prstGeom prst="rect">
              <a:avLst/>
            </a:prstGeom>
            <a:noFill/>
          </p:spPr>
          <p:txBody>
            <a:bodyPr wrap="none" rtlCol="0">
              <a:spAutoFit/>
            </a:bodyPr>
            <a:lstStyle/>
            <a:p>
              <a:r>
                <a:rPr lang="en-US" sz="900" b="1" dirty="0">
                  <a:latin typeface="Calibri"/>
                  <a:cs typeface="Calibri"/>
                </a:rPr>
                <a:t>DNA</a:t>
              </a:r>
            </a:p>
          </p:txBody>
        </p:sp>
        <p:sp>
          <p:nvSpPr>
            <p:cNvPr id="28" name="TextBox 15"/>
            <p:cNvSpPr txBox="1">
              <a:spLocks noChangeArrowheads="1"/>
            </p:cNvSpPr>
            <p:nvPr/>
          </p:nvSpPr>
          <p:spPr bwMode="auto">
            <a:xfrm>
              <a:off x="6084168" y="1484784"/>
              <a:ext cx="648072" cy="553998"/>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a:p>
              <a:pPr algn="ctr" eaLnBrk="1" hangingPunct="1">
                <a:spcBef>
                  <a:spcPct val="0"/>
                </a:spcBef>
                <a:buFontTx/>
                <a:buNone/>
                <a:defRPr/>
              </a:pPr>
              <a:r>
                <a:rPr lang="en-US" altLang="en-US" sz="750" dirty="0">
                  <a:solidFill>
                    <a:schemeClr val="tx1"/>
                  </a:solidFill>
                  <a:latin typeface="Calibri" pitchFamily="34" charset="0"/>
                </a:rPr>
                <a:t>3</a:t>
              </a:r>
            </a:p>
            <a:p>
              <a:pPr algn="ctr" eaLnBrk="1" hangingPunct="1">
                <a:spcBef>
                  <a:spcPct val="0"/>
                </a:spcBef>
                <a:buFontTx/>
                <a:buNone/>
                <a:defRPr/>
              </a:pPr>
              <a:r>
                <a:rPr lang="en-US" altLang="en-US" sz="750" dirty="0">
                  <a:solidFill>
                    <a:schemeClr val="tx1"/>
                  </a:solidFill>
                  <a:latin typeface="Calibri" pitchFamily="34" charset="0"/>
                </a:rPr>
                <a:t>4</a:t>
              </a:r>
            </a:p>
          </p:txBody>
        </p:sp>
        <p:cxnSp>
          <p:nvCxnSpPr>
            <p:cNvPr id="29" name="Elbow Connector 28"/>
            <p:cNvCxnSpPr/>
            <p:nvPr/>
          </p:nvCxnSpPr>
          <p:spPr>
            <a:xfrm>
              <a:off x="6569981" y="4400346"/>
              <a:ext cx="216266" cy="108775"/>
            </a:xfrm>
            <a:prstGeom prst="bentConnector3">
              <a:avLst>
                <a:gd name="adj1" fmla="val 5957"/>
              </a:avLst>
            </a:prstGeom>
            <a:ln>
              <a:tailEnd type="arrow"/>
            </a:ln>
          </p:spPr>
          <p:style>
            <a:lnRef idx="1">
              <a:schemeClr val="dk1"/>
            </a:lnRef>
            <a:fillRef idx="0">
              <a:schemeClr val="dk1"/>
            </a:fillRef>
            <a:effectRef idx="0">
              <a:schemeClr val="dk1"/>
            </a:effectRef>
            <a:fontRef idx="minor">
              <a:schemeClr val="tx1"/>
            </a:fontRef>
          </p:style>
        </p:cxnSp>
        <p:cxnSp>
          <p:nvCxnSpPr>
            <p:cNvPr id="30" name="Elbow Connector 29"/>
            <p:cNvCxnSpPr/>
            <p:nvPr/>
          </p:nvCxnSpPr>
          <p:spPr>
            <a:xfrm>
              <a:off x="7056035" y="4616370"/>
              <a:ext cx="378284" cy="54769"/>
            </a:xfrm>
            <a:prstGeom prst="bentConnector3">
              <a:avLst>
                <a:gd name="adj1" fmla="val 5237"/>
              </a:avLst>
            </a:prstGeom>
            <a:ln>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1871701" y="4563126"/>
              <a:ext cx="801476" cy="15908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50" b="1" dirty="0">
                  <a:latin typeface="Calibri" pitchFamily="34" charset="0"/>
                </a:rPr>
                <a:t>Admission</a:t>
              </a:r>
            </a:p>
          </p:txBody>
        </p:sp>
        <p:sp>
          <p:nvSpPr>
            <p:cNvPr id="38" name="TextBox 37"/>
            <p:cNvSpPr txBox="1"/>
            <p:nvPr/>
          </p:nvSpPr>
          <p:spPr>
            <a:xfrm>
              <a:off x="7056276" y="4725144"/>
              <a:ext cx="486054" cy="162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50" b="1" dirty="0">
                  <a:latin typeface="Calibri" pitchFamily="34" charset="0"/>
                </a:rPr>
                <a:t>Admission</a:t>
              </a:r>
            </a:p>
            <a:p>
              <a:r>
                <a:rPr lang="en-GB" sz="750" b="1" dirty="0">
                  <a:latin typeface="Calibri" pitchFamily="34" charset="0"/>
                </a:rPr>
                <a:t>GTN</a:t>
              </a:r>
            </a:p>
          </p:txBody>
        </p:sp>
        <p:sp>
          <p:nvSpPr>
            <p:cNvPr id="39" name="TextBox 15"/>
            <p:cNvSpPr txBox="1">
              <a:spLocks noChangeArrowheads="1"/>
            </p:cNvSpPr>
            <p:nvPr/>
          </p:nvSpPr>
          <p:spPr bwMode="auto">
            <a:xfrm>
              <a:off x="6894258" y="1484784"/>
              <a:ext cx="756084" cy="438582"/>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algn="ctr" eaLnBrk="1" hangingPunct="1">
                <a:spcBef>
                  <a:spcPct val="0"/>
                </a:spcBef>
                <a:buFontTx/>
                <a:buNone/>
                <a:defRPr/>
              </a:pPr>
              <a:r>
                <a:rPr lang="en-US" altLang="en-US" sz="750" dirty="0">
                  <a:solidFill>
                    <a:schemeClr val="tx1"/>
                  </a:solidFill>
                  <a:latin typeface="Calibri" pitchFamily="34" charset="0"/>
                </a:rPr>
                <a:t>1</a:t>
              </a:r>
            </a:p>
            <a:p>
              <a:pPr algn="ctr" eaLnBrk="1" hangingPunct="1">
                <a:spcBef>
                  <a:spcPct val="0"/>
                </a:spcBef>
                <a:buFontTx/>
                <a:buNone/>
                <a:defRPr/>
              </a:pPr>
              <a:r>
                <a:rPr lang="en-US" altLang="en-US" sz="750" dirty="0">
                  <a:solidFill>
                    <a:schemeClr val="tx1"/>
                  </a:solidFill>
                  <a:latin typeface="Calibri" pitchFamily="34" charset="0"/>
                </a:rPr>
                <a:t>2</a:t>
              </a:r>
            </a:p>
            <a:p>
              <a:pPr algn="ctr" eaLnBrk="1" hangingPunct="1">
                <a:spcBef>
                  <a:spcPct val="0"/>
                </a:spcBef>
                <a:buFontTx/>
                <a:buNone/>
                <a:defRPr/>
              </a:pPr>
              <a:r>
                <a:rPr lang="en-US" altLang="en-US" sz="750" dirty="0">
                  <a:solidFill>
                    <a:schemeClr val="tx1"/>
                  </a:solidFill>
                  <a:latin typeface="Calibri" pitchFamily="34" charset="0"/>
                </a:rPr>
                <a:t>3</a:t>
              </a:r>
            </a:p>
          </p:txBody>
        </p:sp>
        <p:sp>
          <p:nvSpPr>
            <p:cNvPr id="40" name="TextBox 39"/>
            <p:cNvSpPr txBox="1"/>
            <p:nvPr/>
          </p:nvSpPr>
          <p:spPr>
            <a:xfrm>
              <a:off x="6516216" y="4563126"/>
              <a:ext cx="486054" cy="16201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50" b="1" dirty="0">
                  <a:latin typeface="Calibri" pitchFamily="34" charset="0"/>
                </a:rPr>
                <a:t>Admission</a:t>
              </a:r>
            </a:p>
            <a:p>
              <a:r>
                <a:rPr lang="en-GB" sz="750" b="1" dirty="0">
                  <a:latin typeface="Calibri" pitchFamily="34" charset="0"/>
                </a:rPr>
                <a:t>GTN</a:t>
              </a:r>
            </a:p>
          </p:txBody>
        </p:sp>
        <p:sp>
          <p:nvSpPr>
            <p:cNvPr id="41" name="TextBox 40"/>
            <p:cNvSpPr txBox="1"/>
            <p:nvPr/>
          </p:nvSpPr>
          <p:spPr>
            <a:xfrm>
              <a:off x="4085947" y="4833156"/>
              <a:ext cx="801476" cy="15908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50" b="1" dirty="0">
                  <a:latin typeface="Calibri" pitchFamily="34" charset="0"/>
                </a:rPr>
                <a:t>Admission</a:t>
              </a:r>
            </a:p>
          </p:txBody>
        </p:sp>
        <p:sp>
          <p:nvSpPr>
            <p:cNvPr id="10" name="TextBox 9"/>
            <p:cNvSpPr txBox="1"/>
            <p:nvPr/>
          </p:nvSpPr>
          <p:spPr>
            <a:xfrm>
              <a:off x="7283225" y="2434245"/>
              <a:ext cx="514885" cy="207749"/>
            </a:xfrm>
            <a:prstGeom prst="rect">
              <a:avLst/>
            </a:prstGeom>
            <a:noFill/>
          </p:spPr>
          <p:txBody>
            <a:bodyPr wrap="none" rtlCol="0">
              <a:spAutoFit/>
            </a:bodyPr>
            <a:lstStyle/>
            <a:p>
              <a:r>
                <a:rPr lang="en-US" sz="750" b="1" dirty="0">
                  <a:latin typeface="Calibri"/>
                  <a:cs typeface="Calibri"/>
                </a:rPr>
                <a:t>10/2014</a:t>
              </a:r>
            </a:p>
          </p:txBody>
        </p:sp>
        <p:sp>
          <p:nvSpPr>
            <p:cNvPr id="43" name="TextBox 42"/>
            <p:cNvSpPr txBox="1"/>
            <p:nvPr/>
          </p:nvSpPr>
          <p:spPr>
            <a:xfrm>
              <a:off x="5598115" y="2456893"/>
              <a:ext cx="639919" cy="207749"/>
            </a:xfrm>
            <a:prstGeom prst="rect">
              <a:avLst/>
            </a:prstGeom>
            <a:noFill/>
          </p:spPr>
          <p:txBody>
            <a:bodyPr wrap="none" rtlCol="0">
              <a:spAutoFit/>
            </a:bodyPr>
            <a:lstStyle/>
            <a:p>
              <a:r>
                <a:rPr lang="en-US" sz="750" b="1" dirty="0">
                  <a:latin typeface="Calibri"/>
                  <a:cs typeface="Calibri"/>
                </a:rPr>
                <a:t>01-09/2013</a:t>
              </a:r>
            </a:p>
          </p:txBody>
        </p:sp>
        <p:sp>
          <p:nvSpPr>
            <p:cNvPr id="44" name="TextBox 43"/>
            <p:cNvSpPr txBox="1"/>
            <p:nvPr/>
          </p:nvSpPr>
          <p:spPr>
            <a:xfrm>
              <a:off x="3815916" y="2456893"/>
              <a:ext cx="514885" cy="207749"/>
            </a:xfrm>
            <a:prstGeom prst="rect">
              <a:avLst/>
            </a:prstGeom>
            <a:noFill/>
          </p:spPr>
          <p:txBody>
            <a:bodyPr wrap="none" rtlCol="0">
              <a:spAutoFit/>
            </a:bodyPr>
            <a:lstStyle/>
            <a:p>
              <a:r>
                <a:rPr lang="en-US" sz="750" b="1" dirty="0">
                  <a:latin typeface="Calibri"/>
                  <a:cs typeface="Calibri"/>
                </a:rPr>
                <a:t>11/2011</a:t>
              </a:r>
            </a:p>
          </p:txBody>
        </p:sp>
        <p:sp>
          <p:nvSpPr>
            <p:cNvPr id="45" name="TextBox 44"/>
            <p:cNvSpPr txBox="1"/>
            <p:nvPr/>
          </p:nvSpPr>
          <p:spPr>
            <a:xfrm>
              <a:off x="2627785" y="2456893"/>
              <a:ext cx="514885" cy="207749"/>
            </a:xfrm>
            <a:prstGeom prst="rect">
              <a:avLst/>
            </a:prstGeom>
            <a:noFill/>
          </p:spPr>
          <p:txBody>
            <a:bodyPr wrap="none" rtlCol="0">
              <a:spAutoFit/>
            </a:bodyPr>
            <a:lstStyle/>
            <a:p>
              <a:r>
                <a:rPr lang="en-US" sz="750" b="1" dirty="0">
                  <a:latin typeface="Calibri"/>
                  <a:cs typeface="Calibri"/>
                </a:rPr>
                <a:t>09/2010</a:t>
              </a:r>
            </a:p>
          </p:txBody>
        </p:sp>
        <p:sp>
          <p:nvSpPr>
            <p:cNvPr id="46" name="TextBox 45"/>
            <p:cNvSpPr txBox="1"/>
            <p:nvPr/>
          </p:nvSpPr>
          <p:spPr>
            <a:xfrm>
              <a:off x="1709682" y="2456893"/>
              <a:ext cx="514885" cy="207749"/>
            </a:xfrm>
            <a:prstGeom prst="rect">
              <a:avLst/>
            </a:prstGeom>
            <a:noFill/>
          </p:spPr>
          <p:txBody>
            <a:bodyPr wrap="none" rtlCol="0">
              <a:spAutoFit/>
            </a:bodyPr>
            <a:lstStyle/>
            <a:p>
              <a:r>
                <a:rPr lang="en-US" sz="750" b="1" dirty="0">
                  <a:latin typeface="Calibri"/>
                  <a:cs typeface="Calibri"/>
                </a:rPr>
                <a:t>10/2009</a:t>
              </a:r>
            </a:p>
          </p:txBody>
        </p:sp>
        <p:sp>
          <p:nvSpPr>
            <p:cNvPr id="47" name="TextBox 46"/>
            <p:cNvSpPr txBox="1"/>
            <p:nvPr/>
          </p:nvSpPr>
          <p:spPr>
            <a:xfrm>
              <a:off x="4734018" y="2456893"/>
              <a:ext cx="514885" cy="207749"/>
            </a:xfrm>
            <a:prstGeom prst="rect">
              <a:avLst/>
            </a:prstGeom>
            <a:noFill/>
          </p:spPr>
          <p:txBody>
            <a:bodyPr wrap="none" rtlCol="0">
              <a:spAutoFit/>
            </a:bodyPr>
            <a:lstStyle/>
            <a:p>
              <a:r>
                <a:rPr lang="en-US" sz="750" b="1" dirty="0">
                  <a:latin typeface="Calibri"/>
                  <a:cs typeface="Calibri"/>
                </a:rPr>
                <a:t>05/2012</a:t>
              </a:r>
            </a:p>
          </p:txBody>
        </p:sp>
        <p:grpSp>
          <p:nvGrpSpPr>
            <p:cNvPr id="6" name="Group 5"/>
            <p:cNvGrpSpPr/>
            <p:nvPr/>
          </p:nvGrpSpPr>
          <p:grpSpPr>
            <a:xfrm>
              <a:off x="1385646" y="2294874"/>
              <a:ext cx="6372708" cy="2990664"/>
              <a:chOff x="323528" y="1916832"/>
              <a:chExt cx="8496944" cy="3987552"/>
            </a:xfrm>
          </p:grpSpPr>
          <p:graphicFrame>
            <p:nvGraphicFramePr>
              <p:cNvPr id="31" name="Chart 30"/>
              <p:cNvGraphicFramePr>
                <a:graphicFrameLocks/>
              </p:cNvGraphicFramePr>
              <p:nvPr/>
            </p:nvGraphicFramePr>
            <p:xfrm>
              <a:off x="323528" y="1916832"/>
              <a:ext cx="8496944" cy="3987552"/>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p:cNvSpPr/>
              <p:nvPr/>
            </p:nvSpPr>
            <p:spPr>
              <a:xfrm>
                <a:off x="755576" y="4221088"/>
                <a:ext cx="648395"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Oval 33"/>
              <p:cNvSpPr/>
              <p:nvPr/>
            </p:nvSpPr>
            <p:spPr>
              <a:xfrm>
                <a:off x="3671738" y="3932547"/>
                <a:ext cx="648395" cy="1474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Oval 34"/>
              <p:cNvSpPr/>
              <p:nvPr/>
            </p:nvSpPr>
            <p:spPr>
              <a:xfrm>
                <a:off x="4788025" y="4040559"/>
                <a:ext cx="234106" cy="3965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6" name="Oval 35"/>
              <p:cNvSpPr/>
              <p:nvPr/>
            </p:nvSpPr>
            <p:spPr>
              <a:xfrm>
                <a:off x="7886259" y="4005064"/>
                <a:ext cx="648395" cy="10799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48" name="TextBox 11">
              <a:extLst>
                <a:ext uri="{FF2B5EF4-FFF2-40B4-BE49-F238E27FC236}">
                  <a16:creationId xmlns:a16="http://schemas.microsoft.com/office/drawing/2014/main" id="{551E803E-2142-B54B-8913-8E9A5FCA4350}"/>
                </a:ext>
              </a:extLst>
            </p:cNvPr>
            <p:cNvSpPr txBox="1">
              <a:spLocks noChangeArrowheads="1"/>
            </p:cNvSpPr>
            <p:nvPr/>
          </p:nvSpPr>
          <p:spPr bwMode="auto">
            <a:xfrm>
              <a:off x="698934" y="5364263"/>
              <a:ext cx="2412840"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750" dirty="0">
                  <a:latin typeface="Calibri" panose="020F0502020204030204" pitchFamily="34" charset="0"/>
                  <a:cs typeface="Calibri" panose="020F0502020204030204" pitchFamily="34" charset="0"/>
                </a:rPr>
                <a:t>D1=</a:t>
              </a:r>
              <a:r>
                <a:rPr lang="en-GB" altLang="en-US" sz="750" dirty="0" err="1">
                  <a:latin typeface="Calibri" panose="020F0502020204030204" pitchFamily="34" charset="0"/>
                  <a:cs typeface="Calibri" panose="020F0502020204030204" pitchFamily="34" charset="0"/>
                </a:rPr>
                <a:t>Bendrofluazide</a:t>
              </a:r>
              <a:r>
                <a:rPr lang="en-GB" altLang="en-US" sz="750" dirty="0">
                  <a:latin typeface="Calibri" panose="020F0502020204030204" pitchFamily="34" charset="0"/>
                  <a:cs typeface="Calibri" panose="020F0502020204030204" pitchFamily="34" charset="0"/>
                </a:rPr>
                <a:t>; D2 =  Spironolactone</a:t>
              </a:r>
            </a:p>
            <a:p>
              <a:pPr eaLnBrk="1" hangingPunct="1"/>
              <a:r>
                <a:rPr lang="en-GB" altLang="en-US" sz="750" dirty="0">
                  <a:latin typeface="Calibri" panose="020F0502020204030204" pitchFamily="34" charset="0"/>
                  <a:cs typeface="Calibri" panose="020F0502020204030204" pitchFamily="34" charset="0"/>
                </a:rPr>
                <a:t>C1 = Nifedipine m/r; C2 = Amlodipine; C3 = Verapamil SR</a:t>
              </a:r>
            </a:p>
            <a:p>
              <a:pPr eaLnBrk="1" hangingPunct="1"/>
              <a:r>
                <a:rPr lang="en-GB" altLang="en-US" sz="750" dirty="0">
                  <a:latin typeface="Calibri" panose="020F0502020204030204" pitchFamily="34" charset="0"/>
                  <a:cs typeface="Calibri" panose="020F0502020204030204" pitchFamily="34" charset="0"/>
                </a:rPr>
                <a:t>A = Olmesartan</a:t>
              </a:r>
            </a:p>
            <a:p>
              <a:pPr eaLnBrk="1" hangingPunct="1"/>
              <a:r>
                <a:rPr lang="en-GB" altLang="en-US" sz="750" dirty="0">
                  <a:latin typeface="Calibri" panose="020F0502020204030204" pitchFamily="34" charset="0"/>
                  <a:cs typeface="Calibri" panose="020F0502020204030204" pitchFamily="34" charset="0"/>
                </a:rPr>
                <a:t>X1 = Doxazosin</a:t>
              </a:r>
            </a:p>
          </p:txBody>
        </p:sp>
      </p:grpSp>
    </p:spTree>
    <p:extLst>
      <p:ext uri="{BB962C8B-B14F-4D97-AF65-F5344CB8AC3E}">
        <p14:creationId xmlns:p14="http://schemas.microsoft.com/office/powerpoint/2010/main" val="1850925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ph idx="1"/>
            <p:extLst>
              <p:ext uri="{D42A27DB-BD31-4B8C-83A1-F6EECF244321}">
                <p14:modId xmlns:p14="http://schemas.microsoft.com/office/powerpoint/2010/main" val="3072736105"/>
              </p:ext>
            </p:extLst>
          </p:nvPr>
        </p:nvGraphicFramePr>
        <p:xfrm>
          <a:off x="251520" y="2077641"/>
          <a:ext cx="8343927" cy="3242072"/>
        </p:xfrm>
        <a:graphic>
          <a:graphicData uri="http://schemas.openxmlformats.org/drawingml/2006/chart">
            <c:chart xmlns:c="http://schemas.openxmlformats.org/drawingml/2006/chart" xmlns:r="http://schemas.openxmlformats.org/officeDocument/2006/relationships" r:id="rId3"/>
          </a:graphicData>
        </a:graphic>
      </p:graphicFrame>
      <p:sp>
        <p:nvSpPr>
          <p:cNvPr id="8195" name="TextBox 13"/>
          <p:cNvSpPr txBox="1">
            <a:spLocks noChangeArrowheads="1"/>
          </p:cNvSpPr>
          <p:nvPr/>
        </p:nvSpPr>
        <p:spPr bwMode="auto">
          <a:xfrm>
            <a:off x="2225380" y="2193057"/>
            <a:ext cx="66730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750" dirty="0">
                <a:solidFill>
                  <a:schemeClr val="tx1"/>
                </a:solidFill>
                <a:latin typeface="Calibri" charset="0"/>
              </a:rPr>
              <a:t>         </a:t>
            </a:r>
            <a:r>
              <a:rPr lang="en-GB" sz="1000" b="1" dirty="0">
                <a:solidFill>
                  <a:srgbClr val="00B050"/>
                </a:solidFill>
                <a:latin typeface="Calibri" charset="0"/>
              </a:rPr>
              <a:t>60 </a:t>
            </a:r>
            <a:r>
              <a:rPr lang="en-GB" sz="1000" dirty="0">
                <a:solidFill>
                  <a:schemeClr val="tx1"/>
                </a:solidFill>
                <a:latin typeface="Calibri" charset="0"/>
              </a:rPr>
              <a:t>             </a:t>
            </a:r>
            <a:r>
              <a:rPr lang="en-GB" sz="1000" b="1" dirty="0">
                <a:solidFill>
                  <a:srgbClr val="00B050"/>
                </a:solidFill>
                <a:latin typeface="Calibri" charset="0"/>
              </a:rPr>
              <a:t>60 </a:t>
            </a:r>
            <a:r>
              <a:rPr lang="en-GB" sz="1000" dirty="0">
                <a:solidFill>
                  <a:schemeClr val="tx1"/>
                </a:solidFill>
                <a:latin typeface="Calibri" charset="0"/>
              </a:rPr>
              <a:t>               90               73                                   </a:t>
            </a:r>
            <a:r>
              <a:rPr lang="en-GB" sz="1000" b="1" dirty="0">
                <a:solidFill>
                  <a:srgbClr val="FF0000"/>
                </a:solidFill>
                <a:latin typeface="Calibri" charset="0"/>
              </a:rPr>
              <a:t>82</a:t>
            </a:r>
            <a:r>
              <a:rPr lang="en-GB" sz="1000" dirty="0">
                <a:solidFill>
                  <a:schemeClr val="tx1"/>
                </a:solidFill>
                <a:latin typeface="Calibri" charset="0"/>
              </a:rPr>
              <a:t>               97               74              70             93         </a:t>
            </a:r>
          </a:p>
        </p:txBody>
      </p:sp>
      <p:sp>
        <p:nvSpPr>
          <p:cNvPr id="8196" name="TextBox 14"/>
          <p:cNvSpPr txBox="1">
            <a:spLocks noChangeArrowheads="1"/>
          </p:cNvSpPr>
          <p:nvPr/>
        </p:nvSpPr>
        <p:spPr bwMode="auto">
          <a:xfrm rot="-5400000">
            <a:off x="1214653" y="3259411"/>
            <a:ext cx="497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900">
                <a:solidFill>
                  <a:schemeClr val="tx1"/>
                </a:solidFill>
                <a:latin typeface="Calibri" charset="0"/>
              </a:rPr>
              <a:t>mmHg</a:t>
            </a:r>
          </a:p>
        </p:txBody>
      </p:sp>
      <p:sp>
        <p:nvSpPr>
          <p:cNvPr id="8197" name="TextBox 11"/>
          <p:cNvSpPr txBox="1">
            <a:spLocks noChangeArrowheads="1"/>
          </p:cNvSpPr>
          <p:nvPr/>
        </p:nvSpPr>
        <p:spPr bwMode="auto">
          <a:xfrm>
            <a:off x="4932040" y="6060875"/>
            <a:ext cx="2644379" cy="553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600" dirty="0">
                <a:solidFill>
                  <a:schemeClr val="tx1"/>
                </a:solidFill>
                <a:latin typeface="Calibri" charset="0"/>
              </a:rPr>
              <a:t>D1=HCTZ; D2 =  Spironolactone; D3 = Indapamide</a:t>
            </a:r>
          </a:p>
          <a:p>
            <a:r>
              <a:rPr lang="en-GB" sz="600" dirty="0">
                <a:solidFill>
                  <a:schemeClr val="tx1"/>
                </a:solidFill>
                <a:latin typeface="Calibri" charset="0"/>
              </a:rPr>
              <a:t>C1 = Felodipine; C2 = Amlodipine; C3 = Verapamil SR; C4 = Nifedipine MR</a:t>
            </a:r>
          </a:p>
          <a:p>
            <a:r>
              <a:rPr lang="en-GB" sz="600" dirty="0">
                <a:solidFill>
                  <a:schemeClr val="tx1"/>
                </a:solidFill>
                <a:latin typeface="Calibri" charset="0"/>
              </a:rPr>
              <a:t>A1 = Lisinopril; A2 = Olmesartan; A3 = </a:t>
            </a:r>
            <a:r>
              <a:rPr lang="en-GB" sz="600" dirty="0" err="1">
                <a:solidFill>
                  <a:schemeClr val="tx1"/>
                </a:solidFill>
                <a:latin typeface="Calibri" charset="0"/>
              </a:rPr>
              <a:t>Aliskiren</a:t>
            </a:r>
            <a:endParaRPr lang="en-GB" sz="600" dirty="0">
              <a:solidFill>
                <a:schemeClr val="tx1"/>
              </a:solidFill>
              <a:latin typeface="Calibri" charset="0"/>
            </a:endParaRPr>
          </a:p>
          <a:p>
            <a:r>
              <a:rPr lang="en-GB" sz="600" dirty="0">
                <a:solidFill>
                  <a:schemeClr val="tx1"/>
                </a:solidFill>
                <a:latin typeface="Calibri" charset="0"/>
              </a:rPr>
              <a:t>B1 = Atenolol; B2 = Carvedilol</a:t>
            </a:r>
          </a:p>
          <a:p>
            <a:r>
              <a:rPr lang="en-GB" sz="600" dirty="0">
                <a:solidFill>
                  <a:schemeClr val="tx1"/>
                </a:solidFill>
                <a:latin typeface="Calibri" charset="0"/>
              </a:rPr>
              <a:t>X1 = Doxazosin; X2 = Minoxidil</a:t>
            </a:r>
          </a:p>
        </p:txBody>
      </p:sp>
      <p:grpSp>
        <p:nvGrpSpPr>
          <p:cNvPr id="6" name="Group 5">
            <a:extLst>
              <a:ext uri="{FF2B5EF4-FFF2-40B4-BE49-F238E27FC236}">
                <a16:creationId xmlns:a16="http://schemas.microsoft.com/office/drawing/2014/main" id="{3164662E-B042-7FB9-A10E-7059D1003B91}"/>
              </a:ext>
            </a:extLst>
          </p:cNvPr>
          <p:cNvGrpSpPr/>
          <p:nvPr/>
        </p:nvGrpSpPr>
        <p:grpSpPr>
          <a:xfrm>
            <a:off x="577057" y="975039"/>
            <a:ext cx="8018390" cy="1380886"/>
            <a:chOff x="1842850" y="1444298"/>
            <a:chExt cx="5477387" cy="1380886"/>
          </a:xfrm>
        </p:grpSpPr>
        <p:sp>
          <p:nvSpPr>
            <p:cNvPr id="18436" name="TextBox 13"/>
            <p:cNvSpPr txBox="1">
              <a:spLocks noChangeArrowheads="1"/>
            </p:cNvSpPr>
            <p:nvPr/>
          </p:nvSpPr>
          <p:spPr bwMode="auto">
            <a:xfrm>
              <a:off x="1842850" y="1453459"/>
              <a:ext cx="426720" cy="323165"/>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defRPr/>
              </a:pPr>
              <a:r>
                <a:rPr lang="en-US" sz="750" dirty="0">
                  <a:latin typeface="Calibri" pitchFamily="34" charset="0"/>
                </a:rPr>
                <a:t>A1 15</a:t>
              </a:r>
            </a:p>
            <a:p>
              <a:pPr algn="ctr" eaLnBrk="1" hangingPunct="1">
                <a:defRPr/>
              </a:pPr>
              <a:r>
                <a:rPr lang="en-US" sz="750" dirty="0">
                  <a:latin typeface="Calibri" pitchFamily="34" charset="0"/>
                </a:rPr>
                <a:t>C1 2.5</a:t>
              </a:r>
            </a:p>
          </p:txBody>
        </p:sp>
        <p:sp>
          <p:nvSpPr>
            <p:cNvPr id="18437" name="TextBox 15"/>
            <p:cNvSpPr txBox="1">
              <a:spLocks noChangeArrowheads="1"/>
            </p:cNvSpPr>
            <p:nvPr/>
          </p:nvSpPr>
          <p:spPr bwMode="auto">
            <a:xfrm>
              <a:off x="2727723" y="1453459"/>
              <a:ext cx="482203" cy="900246"/>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defRPr/>
              </a:pPr>
              <a:r>
                <a:rPr lang="en-US" sz="750" dirty="0">
                  <a:latin typeface="Calibri" pitchFamily="34" charset="0"/>
                </a:rPr>
                <a:t>A1 20</a:t>
              </a:r>
            </a:p>
            <a:p>
              <a:pPr algn="ctr" eaLnBrk="1" hangingPunct="1">
                <a:defRPr/>
              </a:pPr>
              <a:r>
                <a:rPr lang="en-US" sz="750" dirty="0">
                  <a:latin typeface="Calibri" pitchFamily="34" charset="0"/>
                </a:rPr>
                <a:t>C1 10</a:t>
              </a:r>
            </a:p>
            <a:p>
              <a:pPr algn="ctr" eaLnBrk="1" hangingPunct="1">
                <a:defRPr/>
              </a:pPr>
              <a:r>
                <a:rPr lang="en-US" sz="750" dirty="0">
                  <a:latin typeface="Calibri" pitchFamily="34" charset="0"/>
                </a:rPr>
                <a:t>D1 12.5</a:t>
              </a:r>
            </a:p>
            <a:p>
              <a:pPr algn="ctr" eaLnBrk="1" hangingPunct="1">
                <a:defRPr/>
              </a:pPr>
              <a:r>
                <a:rPr lang="en-US" sz="750" dirty="0">
                  <a:latin typeface="Calibri" pitchFamily="34" charset="0"/>
                </a:rPr>
                <a:t>B1 100</a:t>
              </a:r>
            </a:p>
            <a:p>
              <a:pPr algn="ctr" eaLnBrk="1" hangingPunct="1">
                <a:defRPr/>
              </a:pPr>
              <a:r>
                <a:rPr lang="en-US" sz="750" dirty="0">
                  <a:latin typeface="Calibri" pitchFamily="34" charset="0"/>
                </a:rPr>
                <a:t>X1 4</a:t>
              </a:r>
            </a:p>
            <a:p>
              <a:pPr algn="ctr" eaLnBrk="1" hangingPunct="1">
                <a:defRPr/>
              </a:pPr>
              <a:r>
                <a:rPr lang="en-US" sz="750" dirty="0">
                  <a:latin typeface="Calibri" pitchFamily="34" charset="0"/>
                </a:rPr>
                <a:t>D2 50</a:t>
              </a:r>
            </a:p>
            <a:p>
              <a:pPr algn="ctr" eaLnBrk="1" hangingPunct="1">
                <a:defRPr/>
              </a:pPr>
              <a:r>
                <a:rPr lang="en-US" sz="750" dirty="0">
                  <a:latin typeface="Calibri" pitchFamily="34" charset="0"/>
                </a:rPr>
                <a:t>X2 10</a:t>
              </a:r>
            </a:p>
          </p:txBody>
        </p:sp>
        <p:sp>
          <p:nvSpPr>
            <p:cNvPr id="9224" name="TextBox 15"/>
            <p:cNvSpPr txBox="1">
              <a:spLocks noChangeArrowheads="1"/>
            </p:cNvSpPr>
            <p:nvPr/>
          </p:nvSpPr>
          <p:spPr bwMode="auto">
            <a:xfrm>
              <a:off x="2161552" y="2617435"/>
              <a:ext cx="298104" cy="207749"/>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eaLnBrk="1" hangingPunct="1">
                <a:spcBef>
                  <a:spcPct val="0"/>
                </a:spcBef>
                <a:buFontTx/>
                <a:buNone/>
                <a:defRPr/>
              </a:pPr>
              <a:r>
                <a:rPr lang="en-GB" altLang="en-US" sz="750" dirty="0">
                  <a:solidFill>
                    <a:schemeClr val="tx1"/>
                  </a:solidFill>
                  <a:latin typeface="Calibri" pitchFamily="34" charset="0"/>
                </a:rPr>
                <a:t>b/min</a:t>
              </a:r>
            </a:p>
          </p:txBody>
        </p:sp>
        <p:sp>
          <p:nvSpPr>
            <p:cNvPr id="18" name="TextBox 15"/>
            <p:cNvSpPr txBox="1">
              <a:spLocks noChangeArrowheads="1"/>
            </p:cNvSpPr>
            <p:nvPr/>
          </p:nvSpPr>
          <p:spPr bwMode="auto">
            <a:xfrm>
              <a:off x="2247900" y="1453459"/>
              <a:ext cx="479822" cy="669414"/>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defRPr/>
              </a:pPr>
              <a:r>
                <a:rPr lang="en-US" sz="750" dirty="0">
                  <a:latin typeface="Calibri" pitchFamily="34" charset="0"/>
                </a:rPr>
                <a:t>A1 20</a:t>
              </a:r>
            </a:p>
            <a:p>
              <a:pPr algn="ctr" eaLnBrk="1" hangingPunct="1">
                <a:defRPr/>
              </a:pPr>
              <a:r>
                <a:rPr lang="en-US" sz="750" dirty="0">
                  <a:latin typeface="Calibri" pitchFamily="34" charset="0"/>
                </a:rPr>
                <a:t>C1 10</a:t>
              </a:r>
            </a:p>
            <a:p>
              <a:pPr algn="ctr" eaLnBrk="1" hangingPunct="1">
                <a:defRPr/>
              </a:pPr>
              <a:r>
                <a:rPr lang="en-US" sz="750" dirty="0">
                  <a:latin typeface="Calibri" pitchFamily="34" charset="0"/>
                </a:rPr>
                <a:t>D1 12.5</a:t>
              </a:r>
            </a:p>
            <a:p>
              <a:pPr algn="ctr" eaLnBrk="1" hangingPunct="1">
                <a:defRPr/>
              </a:pPr>
              <a:r>
                <a:rPr lang="en-US" sz="750" dirty="0">
                  <a:latin typeface="Calibri" pitchFamily="34" charset="0"/>
                </a:rPr>
                <a:t>B1 50</a:t>
              </a:r>
            </a:p>
            <a:p>
              <a:pPr algn="ctr" eaLnBrk="1" hangingPunct="1">
                <a:defRPr/>
              </a:pPr>
              <a:r>
                <a:rPr lang="en-US" sz="750" dirty="0">
                  <a:latin typeface="Calibri" pitchFamily="34" charset="0"/>
                </a:rPr>
                <a:t>X1 6</a:t>
              </a:r>
            </a:p>
          </p:txBody>
        </p:sp>
        <p:sp>
          <p:nvSpPr>
            <p:cNvPr id="19" name="TextBox 15"/>
            <p:cNvSpPr txBox="1">
              <a:spLocks noChangeArrowheads="1"/>
            </p:cNvSpPr>
            <p:nvPr/>
          </p:nvSpPr>
          <p:spPr bwMode="auto">
            <a:xfrm>
              <a:off x="3209925" y="1453459"/>
              <a:ext cx="929879" cy="784830"/>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defRPr/>
              </a:pPr>
              <a:r>
                <a:rPr lang="en-US" sz="750" dirty="0">
                  <a:latin typeface="Calibri" pitchFamily="34" charset="0"/>
                </a:rPr>
                <a:t>A2 20</a:t>
              </a:r>
            </a:p>
            <a:p>
              <a:pPr algn="ctr" eaLnBrk="1" hangingPunct="1">
                <a:defRPr/>
              </a:pPr>
              <a:r>
                <a:rPr lang="en-US" sz="750" dirty="0">
                  <a:latin typeface="Calibri" pitchFamily="34" charset="0"/>
                </a:rPr>
                <a:t>C2 10</a:t>
              </a:r>
            </a:p>
            <a:p>
              <a:pPr algn="ctr" eaLnBrk="1" hangingPunct="1">
                <a:defRPr/>
              </a:pPr>
              <a:r>
                <a:rPr lang="en-US" sz="750" dirty="0">
                  <a:latin typeface="Calibri" pitchFamily="34" charset="0"/>
                </a:rPr>
                <a:t>D1 12.5</a:t>
              </a:r>
            </a:p>
            <a:p>
              <a:pPr algn="ctr" eaLnBrk="1" hangingPunct="1">
                <a:defRPr/>
              </a:pPr>
              <a:r>
                <a:rPr lang="en-US" sz="750" b="1" dirty="0">
                  <a:solidFill>
                    <a:srgbClr val="00B050"/>
                  </a:solidFill>
                  <a:latin typeface="Calibri" pitchFamily="34" charset="0"/>
                </a:rPr>
                <a:t>B1 100</a:t>
              </a:r>
            </a:p>
            <a:p>
              <a:pPr algn="ctr" eaLnBrk="1" hangingPunct="1">
                <a:defRPr/>
              </a:pPr>
              <a:r>
                <a:rPr lang="en-US" sz="750" dirty="0">
                  <a:latin typeface="Calibri" pitchFamily="34" charset="0"/>
                </a:rPr>
                <a:t>X1 4</a:t>
              </a:r>
            </a:p>
            <a:p>
              <a:pPr algn="ctr" eaLnBrk="1" hangingPunct="1">
                <a:defRPr/>
              </a:pPr>
              <a:r>
                <a:rPr lang="en-US" sz="750" dirty="0">
                  <a:latin typeface="Calibri" pitchFamily="34" charset="0"/>
                </a:rPr>
                <a:t>D2 25</a:t>
              </a:r>
            </a:p>
          </p:txBody>
        </p:sp>
        <p:sp>
          <p:nvSpPr>
            <p:cNvPr id="20" name="TextBox 15"/>
            <p:cNvSpPr txBox="1">
              <a:spLocks noChangeArrowheads="1"/>
            </p:cNvSpPr>
            <p:nvPr/>
          </p:nvSpPr>
          <p:spPr bwMode="auto">
            <a:xfrm>
              <a:off x="4139805" y="1455839"/>
              <a:ext cx="864009" cy="438582"/>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algn="ctr" eaLnBrk="1" hangingPunct="1">
                <a:defRPr/>
              </a:pPr>
              <a:r>
                <a:rPr lang="en-US" sz="750" dirty="0">
                  <a:latin typeface="Calibri" pitchFamily="34" charset="0"/>
                </a:rPr>
                <a:t>A2 20</a:t>
              </a:r>
            </a:p>
            <a:p>
              <a:pPr algn="ctr" eaLnBrk="1" hangingPunct="1">
                <a:defRPr/>
              </a:pPr>
              <a:r>
                <a:rPr lang="en-US" sz="750" dirty="0">
                  <a:latin typeface="Calibri" pitchFamily="34" charset="0"/>
                </a:rPr>
                <a:t>C2 10</a:t>
              </a:r>
            </a:p>
            <a:p>
              <a:pPr algn="ctr" eaLnBrk="1" hangingPunct="1">
                <a:defRPr/>
              </a:pPr>
              <a:r>
                <a:rPr lang="en-US" sz="750" dirty="0">
                  <a:latin typeface="Calibri" pitchFamily="34" charset="0"/>
                </a:rPr>
                <a:t>D2 25</a:t>
              </a:r>
            </a:p>
          </p:txBody>
        </p:sp>
        <p:sp>
          <p:nvSpPr>
            <p:cNvPr id="21" name="TextBox 15"/>
            <p:cNvSpPr txBox="1">
              <a:spLocks noChangeArrowheads="1"/>
            </p:cNvSpPr>
            <p:nvPr/>
          </p:nvSpPr>
          <p:spPr bwMode="auto">
            <a:xfrm>
              <a:off x="5063696" y="1444298"/>
              <a:ext cx="1032967" cy="900246"/>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defRPr/>
              </a:pPr>
              <a:r>
                <a:rPr lang="en-US" sz="750" dirty="0">
                  <a:latin typeface="Calibri" pitchFamily="34" charset="0"/>
                </a:rPr>
                <a:t>A2 40</a:t>
              </a:r>
            </a:p>
            <a:p>
              <a:pPr eaLnBrk="1" hangingPunct="1">
                <a:defRPr/>
              </a:pPr>
              <a:r>
                <a:rPr lang="en-US" sz="750" dirty="0">
                  <a:latin typeface="Calibri" pitchFamily="34" charset="0"/>
                </a:rPr>
                <a:t>C2 10</a:t>
              </a:r>
            </a:p>
            <a:p>
              <a:pPr eaLnBrk="1" hangingPunct="1">
                <a:defRPr/>
              </a:pPr>
              <a:r>
                <a:rPr lang="en-US" sz="750" dirty="0">
                  <a:latin typeface="Calibri" pitchFamily="34" charset="0"/>
                </a:rPr>
                <a:t>D2 25</a:t>
              </a:r>
            </a:p>
            <a:p>
              <a:pPr eaLnBrk="1" hangingPunct="1">
                <a:defRPr/>
              </a:pPr>
              <a:r>
                <a:rPr lang="en-US" sz="750" dirty="0">
                  <a:latin typeface="Calibri" pitchFamily="34" charset="0"/>
                </a:rPr>
                <a:t>X1 8</a:t>
              </a:r>
            </a:p>
            <a:p>
              <a:pPr eaLnBrk="1" hangingPunct="1">
                <a:defRPr/>
              </a:pPr>
              <a:r>
                <a:rPr lang="en-US" sz="750" dirty="0">
                  <a:latin typeface="Calibri" pitchFamily="34" charset="0"/>
                </a:rPr>
                <a:t>D3 2.5</a:t>
              </a:r>
            </a:p>
            <a:p>
              <a:pPr eaLnBrk="1" hangingPunct="1">
                <a:defRPr/>
              </a:pPr>
              <a:r>
                <a:rPr lang="en-US" sz="750" b="1" dirty="0">
                  <a:solidFill>
                    <a:srgbClr val="FF0000"/>
                  </a:solidFill>
                  <a:latin typeface="Calibri" pitchFamily="34" charset="0"/>
                </a:rPr>
                <a:t>B2 10</a:t>
              </a:r>
              <a:r>
                <a:rPr lang="en-US" sz="750" dirty="0">
                  <a:latin typeface="Calibri" pitchFamily="34" charset="0"/>
                </a:rPr>
                <a:t>                                       x</a:t>
              </a:r>
            </a:p>
            <a:p>
              <a:pPr eaLnBrk="1" hangingPunct="1">
                <a:defRPr/>
              </a:pPr>
              <a:r>
                <a:rPr lang="en-US" sz="750" dirty="0">
                  <a:latin typeface="Calibri" pitchFamily="34" charset="0"/>
                </a:rPr>
                <a:t>                      A3 150               x</a:t>
              </a:r>
            </a:p>
          </p:txBody>
        </p:sp>
        <p:sp>
          <p:nvSpPr>
            <p:cNvPr id="27" name="TextBox 15"/>
            <p:cNvSpPr txBox="1">
              <a:spLocks noChangeArrowheads="1"/>
            </p:cNvSpPr>
            <p:nvPr/>
          </p:nvSpPr>
          <p:spPr bwMode="auto">
            <a:xfrm>
              <a:off x="6145852" y="1455839"/>
              <a:ext cx="1174385" cy="669414"/>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square">
              <a:spAutoFit/>
            </a:bodyPr>
            <a:lstStyle>
              <a:lvl1pPr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defRPr/>
              </a:pPr>
              <a:r>
                <a:rPr lang="en-US" sz="750" dirty="0">
                  <a:latin typeface="Calibri" pitchFamily="34" charset="0"/>
                </a:rPr>
                <a:t>A2 40</a:t>
              </a:r>
            </a:p>
            <a:p>
              <a:pPr eaLnBrk="1" hangingPunct="1">
                <a:defRPr/>
              </a:pPr>
              <a:r>
                <a:rPr lang="en-US" sz="750" dirty="0">
                  <a:latin typeface="Calibri" pitchFamily="34" charset="0"/>
                </a:rPr>
                <a:t>C4 60              90</a:t>
              </a:r>
            </a:p>
            <a:p>
              <a:pPr eaLnBrk="1" hangingPunct="1">
                <a:defRPr/>
              </a:pPr>
              <a:r>
                <a:rPr lang="en-US" sz="750" dirty="0">
                  <a:latin typeface="Calibri" pitchFamily="34" charset="0"/>
                </a:rPr>
                <a:t>D2 100                                      50</a:t>
              </a:r>
            </a:p>
            <a:p>
              <a:pPr eaLnBrk="1" hangingPunct="1">
                <a:defRPr/>
              </a:pPr>
              <a:r>
                <a:rPr lang="en-US" sz="750" dirty="0">
                  <a:latin typeface="Calibri" pitchFamily="34" charset="0"/>
                </a:rPr>
                <a:t>X1 8</a:t>
              </a:r>
            </a:p>
            <a:p>
              <a:pPr eaLnBrk="1" hangingPunct="1">
                <a:defRPr/>
              </a:pPr>
              <a:r>
                <a:rPr lang="en-US" sz="750" dirty="0">
                  <a:latin typeface="Calibri" pitchFamily="34" charset="0"/>
                </a:rPr>
                <a:t>D3 2.5</a:t>
              </a:r>
            </a:p>
          </p:txBody>
        </p:sp>
      </p:grpSp>
      <p:sp>
        <p:nvSpPr>
          <p:cNvPr id="4" name="Oval 3"/>
          <p:cNvSpPr/>
          <p:nvPr/>
        </p:nvSpPr>
        <p:spPr>
          <a:xfrm>
            <a:off x="2247901" y="3887664"/>
            <a:ext cx="1892051" cy="10261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Oval 16"/>
          <p:cNvSpPr/>
          <p:nvPr/>
        </p:nvSpPr>
        <p:spPr>
          <a:xfrm>
            <a:off x="7236296" y="3717032"/>
            <a:ext cx="1359151" cy="130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Title 1">
            <a:extLst>
              <a:ext uri="{FF2B5EF4-FFF2-40B4-BE49-F238E27FC236}">
                <a16:creationId xmlns:a16="http://schemas.microsoft.com/office/drawing/2014/main" id="{E8175DB6-224D-5F45-A480-A4B0EA5DFB64}"/>
              </a:ext>
            </a:extLst>
          </p:cNvPr>
          <p:cNvSpPr>
            <a:spLocks noGrp="1"/>
          </p:cNvSpPr>
          <p:nvPr>
            <p:ph type="title"/>
          </p:nvPr>
        </p:nvSpPr>
        <p:spPr>
          <a:xfrm>
            <a:off x="548553" y="227903"/>
            <a:ext cx="8046894" cy="448867"/>
          </a:xfrm>
        </p:spPr>
        <p:style>
          <a:lnRef idx="0">
            <a:schemeClr val="accent2"/>
          </a:lnRef>
          <a:fillRef idx="3">
            <a:schemeClr val="accent2"/>
          </a:fillRef>
          <a:effectRef idx="3">
            <a:schemeClr val="accent2"/>
          </a:effectRef>
          <a:fontRef idx="minor">
            <a:schemeClr val="lt1"/>
          </a:fontRef>
        </p:style>
        <p:txBody>
          <a:bodyPr anchor="ctr"/>
          <a:lstStyle/>
          <a:p>
            <a:pPr>
              <a:defRPr/>
            </a:pPr>
            <a:r>
              <a:rPr lang="en-GB" sz="2100" b="1" dirty="0">
                <a:latin typeface="Arial" panose="020B0604020202020204" pitchFamily="34" charset="0"/>
                <a:ea typeface="ＭＳ Ｐゴシック" charset="-128"/>
                <a:cs typeface="Arial" panose="020B0604020202020204" pitchFamily="34" charset="0"/>
              </a:rPr>
              <a:t>Mr IMV (43 </a:t>
            </a:r>
            <a:r>
              <a:rPr lang="en-GB" sz="2100" b="1" dirty="0" err="1">
                <a:latin typeface="Arial" panose="020B0604020202020204" pitchFamily="34" charset="0"/>
                <a:ea typeface="ＭＳ Ｐゴシック" charset="-128"/>
                <a:cs typeface="Arial" panose="020B0604020202020204" pitchFamily="34" charset="0"/>
              </a:rPr>
              <a:t>yrs</a:t>
            </a:r>
            <a:r>
              <a:rPr lang="en-GB" sz="2100" b="1" dirty="0">
                <a:latin typeface="Arial" panose="020B0604020202020204" pitchFamily="34" charset="0"/>
                <a:ea typeface="ＭＳ Ｐゴシック" charset="-128"/>
                <a:cs typeface="Arial" panose="020B0604020202020204" pitchFamily="34" charset="0"/>
              </a:rPr>
              <a:t>)</a:t>
            </a:r>
          </a:p>
        </p:txBody>
      </p:sp>
      <p:sp>
        <p:nvSpPr>
          <p:cNvPr id="7" name="TextBox 15">
            <a:extLst>
              <a:ext uri="{FF2B5EF4-FFF2-40B4-BE49-F238E27FC236}">
                <a16:creationId xmlns:a16="http://schemas.microsoft.com/office/drawing/2014/main" id="{1D6B38F3-EB04-826F-3CC6-55C70482B8C1}"/>
              </a:ext>
            </a:extLst>
          </p:cNvPr>
          <p:cNvSpPr txBox="1">
            <a:spLocks noChangeArrowheads="1"/>
          </p:cNvSpPr>
          <p:nvPr/>
        </p:nvSpPr>
        <p:spPr bwMode="auto">
          <a:xfrm>
            <a:off x="107504" y="1819461"/>
            <a:ext cx="442750" cy="207749"/>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40000" dist="20000" dir="5400000" rotWithShape="0">
              <a:srgbClr val="000000">
                <a:alpha val="37999"/>
              </a:srgbClr>
            </a:outerShdw>
          </a:effectLst>
        </p:spPr>
        <p:txBody>
          <a:bodyPr wrap="none">
            <a:spAutoFit/>
          </a:bodyPr>
          <a:lstStyle>
            <a:lvl1pPr eaLnBrk="0" hangingPunct="0">
              <a:spcBef>
                <a:spcPct val="20000"/>
              </a:spcBef>
              <a:buChar char="•"/>
              <a:defRPr sz="3200">
                <a:solidFill>
                  <a:srgbClr val="09366D"/>
                </a:solidFill>
                <a:latin typeface="Arial" charset="0"/>
                <a:ea typeface="ＭＳ Ｐゴシック" pitchFamily="34" charset="-128"/>
              </a:defRPr>
            </a:lvl1pPr>
            <a:lvl2pPr marL="742950" indent="-285750" eaLnBrk="0" hangingPunct="0">
              <a:spcBef>
                <a:spcPct val="20000"/>
              </a:spcBef>
              <a:buChar char="–"/>
              <a:defRPr sz="2800">
                <a:solidFill>
                  <a:srgbClr val="09366D"/>
                </a:solidFill>
                <a:latin typeface="Arial" charset="0"/>
                <a:ea typeface="ＭＳ Ｐゴシック" pitchFamily="34" charset="-128"/>
              </a:defRPr>
            </a:lvl2pPr>
            <a:lvl3pPr marL="1143000" indent="-228600" eaLnBrk="0" hangingPunct="0">
              <a:spcBef>
                <a:spcPct val="20000"/>
              </a:spcBef>
              <a:buChar char="•"/>
              <a:defRPr sz="2400">
                <a:solidFill>
                  <a:srgbClr val="09366D"/>
                </a:solidFill>
                <a:latin typeface="Arial" charset="0"/>
                <a:ea typeface="ＭＳ Ｐゴシック" pitchFamily="34" charset="-128"/>
              </a:defRPr>
            </a:lvl3pPr>
            <a:lvl4pPr marL="1600200" indent="-228600" eaLnBrk="0" hangingPunct="0">
              <a:spcBef>
                <a:spcPct val="20000"/>
              </a:spcBef>
              <a:buChar char="–"/>
              <a:defRPr sz="2000">
                <a:solidFill>
                  <a:srgbClr val="09366D"/>
                </a:solidFill>
                <a:latin typeface="Arial" charset="0"/>
                <a:ea typeface="ＭＳ Ｐゴシック" pitchFamily="34" charset="-128"/>
              </a:defRPr>
            </a:lvl4pPr>
            <a:lvl5pPr marL="2057400" indent="-228600" eaLnBrk="0" hangingPunct="0">
              <a:spcBef>
                <a:spcPct val="20000"/>
              </a:spcBef>
              <a:buChar char="»"/>
              <a:defRPr sz="2000">
                <a:solidFill>
                  <a:srgbClr val="09366D"/>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rgbClr val="09366D"/>
                </a:solidFill>
                <a:latin typeface="Arial" charset="0"/>
                <a:ea typeface="ＭＳ Ｐゴシック" pitchFamily="34" charset="-128"/>
              </a:defRPr>
            </a:lvl9pPr>
          </a:lstStyle>
          <a:p>
            <a:pPr eaLnBrk="1" hangingPunct="1">
              <a:spcBef>
                <a:spcPct val="0"/>
              </a:spcBef>
              <a:buFontTx/>
              <a:buNone/>
              <a:defRPr/>
            </a:pPr>
            <a:r>
              <a:rPr lang="en-GB" altLang="en-US" sz="750" dirty="0">
                <a:solidFill>
                  <a:schemeClr val="tx1"/>
                </a:solidFill>
                <a:latin typeface="Calibri" pitchFamily="34" charset="0"/>
              </a:rPr>
              <a:t>mmHg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3"/>
          <p:cNvSpPr txBox="1">
            <a:spLocks noChangeArrowheads="1"/>
          </p:cNvSpPr>
          <p:nvPr/>
        </p:nvSpPr>
        <p:spPr bwMode="auto">
          <a:xfrm>
            <a:off x="4355976" y="6021288"/>
            <a:ext cx="3000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1200" i="1" dirty="0">
                <a:solidFill>
                  <a:schemeClr val="tx1"/>
                </a:solidFill>
                <a:latin typeface="Calibri" charset="0"/>
              </a:rPr>
              <a:t>Tomaszewski M et al. Heart 2014;100:855-61</a:t>
            </a:r>
          </a:p>
        </p:txBody>
      </p:sp>
      <p:sp>
        <p:nvSpPr>
          <p:cNvPr id="3" name="TextBox 2"/>
          <p:cNvSpPr txBox="1">
            <a:spLocks noChangeArrowheads="1"/>
          </p:cNvSpPr>
          <p:nvPr/>
        </p:nvSpPr>
        <p:spPr bwMode="auto">
          <a:xfrm>
            <a:off x="489375" y="350480"/>
            <a:ext cx="8165249" cy="64633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GB" sz="3600" b="1" dirty="0">
                <a:ln>
                  <a:solidFill>
                    <a:schemeClr val="bg1"/>
                  </a:solidFill>
                </a:ln>
                <a:solidFill>
                  <a:schemeClr val="bg1"/>
                </a:solidFill>
                <a:cs typeface="Arial" panose="020B0604020202020204" pitchFamily="34" charset="0"/>
              </a:rPr>
              <a:t>Patients may not take their tablets</a:t>
            </a:r>
          </a:p>
        </p:txBody>
      </p:sp>
      <p:pic>
        <p:nvPicPr>
          <p:cNvPr id="6041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9375" y="1184914"/>
            <a:ext cx="8165249" cy="404428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8B973541-663E-7346-86F1-740A3A2F1D06}"/>
              </a:ext>
            </a:extLst>
          </p:cNvPr>
          <p:cNvSpPr/>
          <p:nvPr/>
        </p:nvSpPr>
        <p:spPr>
          <a:xfrm>
            <a:off x="489375" y="5396087"/>
            <a:ext cx="7218802" cy="276999"/>
          </a:xfrm>
          <a:prstGeom prst="rect">
            <a:avLst/>
          </a:prstGeom>
        </p:spPr>
        <p:txBody>
          <a:bodyPr wrap="square">
            <a:spAutoFit/>
          </a:bodyPr>
          <a:lstStyle/>
          <a:p>
            <a:pPr>
              <a:spcAft>
                <a:spcPts val="900"/>
              </a:spcAft>
              <a:defRPr/>
            </a:pPr>
            <a:r>
              <a:rPr lang="en-GB" altLang="en-US" sz="1200" dirty="0">
                <a:solidFill>
                  <a:schemeClr val="dk1"/>
                </a:solidFill>
                <a:latin typeface="Arial" panose="020B0604020202020204" pitchFamily="34" charset="0"/>
                <a:cs typeface="Arial" panose="020B0604020202020204" pitchFamily="34" charset="0"/>
              </a:rPr>
              <a:t>Urine analysis by high-performance liquid chromatography-tandem mass spectrometry (HPLC-MS/MS)</a:t>
            </a:r>
          </a:p>
        </p:txBody>
      </p:sp>
      <p:sp>
        <p:nvSpPr>
          <p:cNvPr id="4" name="Rounded Rectangle 3">
            <a:extLst>
              <a:ext uri="{FF2B5EF4-FFF2-40B4-BE49-F238E27FC236}">
                <a16:creationId xmlns:a16="http://schemas.microsoft.com/office/drawing/2014/main" id="{652F62AE-FD4C-80B6-1238-CA5F147BDC5A}"/>
              </a:ext>
            </a:extLst>
          </p:cNvPr>
          <p:cNvSpPr/>
          <p:nvPr/>
        </p:nvSpPr>
        <p:spPr>
          <a:xfrm>
            <a:off x="3779912" y="3717032"/>
            <a:ext cx="1080120" cy="1224136"/>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2037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2717" y="1326886"/>
            <a:ext cx="8747816" cy="369293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0" name="TextBox 3"/>
          <p:cNvSpPr txBox="1">
            <a:spLocks noChangeArrowheads="1"/>
          </p:cNvSpPr>
          <p:nvPr/>
        </p:nvSpPr>
        <p:spPr bwMode="auto">
          <a:xfrm>
            <a:off x="4396091" y="6014047"/>
            <a:ext cx="30005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09366D"/>
                </a:solidFill>
                <a:latin typeface="Arial" charset="0"/>
                <a:ea typeface="ＭＳ Ｐゴシック" charset="0"/>
                <a:cs typeface="ＭＳ Ｐゴシック" charset="0"/>
              </a:defRPr>
            </a:lvl1pPr>
            <a:lvl2pPr>
              <a:defRPr sz="2800">
                <a:solidFill>
                  <a:srgbClr val="09366D"/>
                </a:solidFill>
                <a:latin typeface="Arial" charset="0"/>
                <a:ea typeface="ＭＳ Ｐゴシック" charset="0"/>
              </a:defRPr>
            </a:lvl2pPr>
            <a:lvl3pPr>
              <a:defRPr sz="2400">
                <a:solidFill>
                  <a:srgbClr val="09366D"/>
                </a:solidFill>
                <a:latin typeface="Arial" charset="0"/>
                <a:ea typeface="ＭＳ Ｐゴシック" charset="0"/>
              </a:defRPr>
            </a:lvl3pPr>
            <a:lvl4pPr>
              <a:defRPr sz="2000">
                <a:solidFill>
                  <a:srgbClr val="09366D"/>
                </a:solidFill>
                <a:latin typeface="Arial" charset="0"/>
                <a:ea typeface="ＭＳ Ｐゴシック" charset="0"/>
              </a:defRPr>
            </a:lvl4pPr>
            <a:lvl5pPr>
              <a:defRPr sz="2000">
                <a:solidFill>
                  <a:srgbClr val="09366D"/>
                </a:solidFill>
                <a:latin typeface="Arial" charset="0"/>
                <a:ea typeface="ＭＳ Ｐゴシック" charset="0"/>
              </a:defRPr>
            </a:lvl5pPr>
            <a:lvl6pPr eaLnBrk="0" hangingPunct="0">
              <a:defRPr sz="2000">
                <a:solidFill>
                  <a:srgbClr val="09366D"/>
                </a:solidFill>
                <a:latin typeface="Arial" charset="0"/>
                <a:ea typeface="ＭＳ Ｐゴシック" charset="0"/>
              </a:defRPr>
            </a:lvl6pPr>
            <a:lvl7pPr eaLnBrk="0" hangingPunct="0">
              <a:defRPr sz="2000">
                <a:solidFill>
                  <a:srgbClr val="09366D"/>
                </a:solidFill>
                <a:latin typeface="Arial" charset="0"/>
                <a:ea typeface="ＭＳ Ｐゴシック" charset="0"/>
              </a:defRPr>
            </a:lvl7pPr>
            <a:lvl8pPr eaLnBrk="0" hangingPunct="0">
              <a:defRPr sz="2000">
                <a:solidFill>
                  <a:srgbClr val="09366D"/>
                </a:solidFill>
                <a:latin typeface="Arial" charset="0"/>
                <a:ea typeface="ＭＳ Ｐゴシック" charset="0"/>
              </a:defRPr>
            </a:lvl8pPr>
            <a:lvl9pPr eaLnBrk="0" hangingPunct="0">
              <a:defRPr sz="2000">
                <a:solidFill>
                  <a:srgbClr val="09366D"/>
                </a:solidFill>
                <a:latin typeface="Arial" charset="0"/>
                <a:ea typeface="ＭＳ Ｐゴシック" charset="0"/>
              </a:defRPr>
            </a:lvl9pPr>
          </a:lstStyle>
          <a:p>
            <a:r>
              <a:rPr lang="en-GB" sz="1200" i="1" dirty="0">
                <a:solidFill>
                  <a:schemeClr val="tx1"/>
                </a:solidFill>
                <a:latin typeface="Calibri" charset="0"/>
              </a:rPr>
              <a:t>Tomaszewski M et al. Heart 2014;100:855-61</a:t>
            </a:r>
          </a:p>
        </p:txBody>
      </p:sp>
      <p:sp>
        <p:nvSpPr>
          <p:cNvPr id="2" name="TextBox 1"/>
          <p:cNvSpPr txBox="1">
            <a:spLocks noChangeArrowheads="1"/>
          </p:cNvSpPr>
          <p:nvPr/>
        </p:nvSpPr>
        <p:spPr bwMode="auto">
          <a:xfrm>
            <a:off x="198092" y="284322"/>
            <a:ext cx="8747816"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pPr algn="ctr">
              <a:defRPr/>
            </a:pPr>
            <a:r>
              <a:rPr lang="en-GB" sz="3200" b="1" dirty="0">
                <a:ln>
                  <a:solidFill>
                    <a:schemeClr val="bg1"/>
                  </a:solidFill>
                </a:ln>
                <a:solidFill>
                  <a:schemeClr val="bg1"/>
                </a:solidFill>
                <a:cs typeface="Arial" panose="020B0604020202020204" pitchFamily="34" charset="0"/>
              </a:rPr>
              <a:t>Non-adherence is associated with uncontrolled BP </a:t>
            </a:r>
          </a:p>
        </p:txBody>
      </p:sp>
      <p:sp>
        <p:nvSpPr>
          <p:cNvPr id="9" name="Rectangle 8">
            <a:extLst>
              <a:ext uri="{FF2B5EF4-FFF2-40B4-BE49-F238E27FC236}">
                <a16:creationId xmlns:a16="http://schemas.microsoft.com/office/drawing/2014/main" id="{95A31916-223D-DB48-8521-1152BD8A92CA}"/>
              </a:ext>
            </a:extLst>
          </p:cNvPr>
          <p:cNvSpPr/>
          <p:nvPr/>
        </p:nvSpPr>
        <p:spPr>
          <a:xfrm>
            <a:off x="386611" y="5445223"/>
            <a:ext cx="8020665" cy="276999"/>
          </a:xfrm>
          <a:prstGeom prst="rect">
            <a:avLst/>
          </a:prstGeom>
        </p:spPr>
        <p:txBody>
          <a:bodyPr wrap="square">
            <a:spAutoFit/>
          </a:bodyPr>
          <a:lstStyle/>
          <a:p>
            <a:pPr>
              <a:spcAft>
                <a:spcPts val="900"/>
              </a:spcAft>
              <a:defRPr/>
            </a:pPr>
            <a:r>
              <a:rPr lang="en-GB" altLang="en-US" sz="1200" dirty="0">
                <a:solidFill>
                  <a:schemeClr val="dk1"/>
                </a:solidFill>
                <a:latin typeface="Arial" panose="020B0604020202020204" pitchFamily="34" charset="0"/>
                <a:cs typeface="Arial" panose="020B0604020202020204" pitchFamily="34" charset="0"/>
              </a:rPr>
              <a:t>Urine analysis by high-performance liquid chromatography-tandem mass spectrometry (HPLC-MS/MS)</a:t>
            </a:r>
          </a:p>
        </p:txBody>
      </p:sp>
      <p:sp>
        <p:nvSpPr>
          <p:cNvPr id="4" name="Rounded Rectangle 3">
            <a:extLst>
              <a:ext uri="{FF2B5EF4-FFF2-40B4-BE49-F238E27FC236}">
                <a16:creationId xmlns:a16="http://schemas.microsoft.com/office/drawing/2014/main" id="{5EBE88A3-127F-F54F-6860-4B469E6D4F19}"/>
              </a:ext>
            </a:extLst>
          </p:cNvPr>
          <p:cNvSpPr/>
          <p:nvPr/>
        </p:nvSpPr>
        <p:spPr>
          <a:xfrm>
            <a:off x="1619672" y="2204864"/>
            <a:ext cx="648072" cy="96848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6" name="Rounded Rectangle 5">
            <a:extLst>
              <a:ext uri="{FF2B5EF4-FFF2-40B4-BE49-F238E27FC236}">
                <a16:creationId xmlns:a16="http://schemas.microsoft.com/office/drawing/2014/main" id="{8D13D2C4-00AA-BAA1-8C20-9D7C97A0F487}"/>
              </a:ext>
            </a:extLst>
          </p:cNvPr>
          <p:cNvSpPr/>
          <p:nvPr/>
        </p:nvSpPr>
        <p:spPr>
          <a:xfrm>
            <a:off x="2483768" y="2204864"/>
            <a:ext cx="648072" cy="96848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7" name="Rounded Rectangle 6">
            <a:extLst>
              <a:ext uri="{FF2B5EF4-FFF2-40B4-BE49-F238E27FC236}">
                <a16:creationId xmlns:a16="http://schemas.microsoft.com/office/drawing/2014/main" id="{E6939227-B578-F1E2-92DE-4C4BEAEC2C78}"/>
              </a:ext>
            </a:extLst>
          </p:cNvPr>
          <p:cNvSpPr/>
          <p:nvPr/>
        </p:nvSpPr>
        <p:spPr>
          <a:xfrm>
            <a:off x="3851920" y="2204864"/>
            <a:ext cx="648072" cy="96848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780900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91880" y="2132856"/>
            <a:ext cx="5404708" cy="3384376"/>
          </a:xfrm>
          <a:prstGeom prst="rect">
            <a:avLst/>
          </a:prstGeom>
          <a:ln>
            <a:solidFill>
              <a:srgbClr val="009999"/>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0432" t="45056" b="8724"/>
          <a:stretch/>
        </p:blipFill>
        <p:spPr>
          <a:xfrm>
            <a:off x="-36512" y="2060848"/>
            <a:ext cx="3480291" cy="3456384"/>
          </a:xfrm>
          <a:prstGeom prst="rect">
            <a:avLst/>
          </a:prstGeom>
        </p:spPr>
      </p:pic>
      <p:sp>
        <p:nvSpPr>
          <p:cNvPr id="6" name="Title 1"/>
          <p:cNvSpPr txBox="1">
            <a:spLocks/>
          </p:cNvSpPr>
          <p:nvPr/>
        </p:nvSpPr>
        <p:spPr>
          <a:xfrm>
            <a:off x="179512" y="404664"/>
            <a:ext cx="7708964" cy="634082"/>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a:t>BP targets</a:t>
            </a:r>
          </a:p>
        </p:txBody>
      </p:sp>
      <p:sp>
        <p:nvSpPr>
          <p:cNvPr id="2" name="Rounded Rectangle 1"/>
          <p:cNvSpPr/>
          <p:nvPr/>
        </p:nvSpPr>
        <p:spPr>
          <a:xfrm>
            <a:off x="4283968" y="2888940"/>
            <a:ext cx="1584176" cy="1872208"/>
          </a:xfrm>
          <a:prstGeom prst="roundRect">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43086" y="1231748"/>
            <a:ext cx="2121093" cy="646331"/>
          </a:xfrm>
          <a:prstGeom prst="rect">
            <a:avLst/>
          </a:prstGeom>
          <a:noFill/>
        </p:spPr>
        <p:txBody>
          <a:bodyPr wrap="none" rtlCol="0">
            <a:spAutoFit/>
          </a:bodyPr>
          <a:lstStyle/>
          <a:p>
            <a:r>
              <a:rPr lang="en-GB" sz="3600" b="1" dirty="0"/>
              <a:t>NICE 2019</a:t>
            </a:r>
          </a:p>
        </p:txBody>
      </p:sp>
      <p:sp>
        <p:nvSpPr>
          <p:cNvPr id="7" name="TextBox 6"/>
          <p:cNvSpPr txBox="1"/>
          <p:nvPr/>
        </p:nvSpPr>
        <p:spPr>
          <a:xfrm>
            <a:off x="4776698" y="1226631"/>
            <a:ext cx="2835071" cy="646331"/>
          </a:xfrm>
          <a:prstGeom prst="rect">
            <a:avLst/>
          </a:prstGeom>
          <a:noFill/>
        </p:spPr>
        <p:txBody>
          <a:bodyPr wrap="none" rtlCol="0">
            <a:spAutoFit/>
          </a:bodyPr>
          <a:lstStyle/>
          <a:p>
            <a:r>
              <a:rPr lang="en-GB" sz="3600" b="1" dirty="0"/>
              <a:t>ESC/ESH 2018</a:t>
            </a:r>
          </a:p>
        </p:txBody>
      </p:sp>
      <p:sp>
        <p:nvSpPr>
          <p:cNvPr id="9" name="Rounded Rectangle 8"/>
          <p:cNvSpPr/>
          <p:nvPr/>
        </p:nvSpPr>
        <p:spPr>
          <a:xfrm>
            <a:off x="5868144" y="2888940"/>
            <a:ext cx="2304256" cy="1872208"/>
          </a:xfrm>
          <a:prstGeom prst="roundRect">
            <a:avLst/>
          </a:prstGeom>
          <a:solidFill>
            <a:srgbClr val="FF0000">
              <a:alpha val="2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44">
            <a:extLst>
              <a:ext uri="{FF2B5EF4-FFF2-40B4-BE49-F238E27FC236}">
                <a16:creationId xmlns:a16="http://schemas.microsoft.com/office/drawing/2014/main" id="{9F614587-9CCC-2447-BF8F-9DF4D235B617}"/>
              </a:ext>
            </a:extLst>
          </p:cNvPr>
          <p:cNvSpPr txBox="1">
            <a:spLocks noChangeAspect="1" noChangeArrowheads="1"/>
          </p:cNvSpPr>
          <p:nvPr/>
        </p:nvSpPr>
        <p:spPr bwMode="auto">
          <a:xfrm>
            <a:off x="3242996" y="6029752"/>
            <a:ext cx="3666119" cy="47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108000" bIns="108000" anchor="b">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200" i="1" dirty="0">
                <a:solidFill>
                  <a:srgbClr val="000000"/>
                </a:solidFill>
              </a:rPr>
              <a:t>NICE Hypertension on adults NG136 (August 2019).</a:t>
            </a:r>
          </a:p>
          <a:p>
            <a:r>
              <a:rPr lang="en-US" sz="1200" i="1" dirty="0">
                <a:solidFill>
                  <a:srgbClr val="000000"/>
                </a:solidFill>
              </a:rPr>
              <a:t>Williams B et al. </a:t>
            </a:r>
            <a:r>
              <a:rPr lang="en-US" sz="1200" i="1" dirty="0" err="1">
                <a:solidFill>
                  <a:srgbClr val="000000"/>
                </a:solidFill>
              </a:rPr>
              <a:t>Eur</a:t>
            </a:r>
            <a:r>
              <a:rPr lang="en-US" sz="1200" i="1" dirty="0">
                <a:solidFill>
                  <a:srgbClr val="000000"/>
                </a:solidFill>
              </a:rPr>
              <a:t> Heart J 2018;39:3021-3104.</a:t>
            </a:r>
          </a:p>
        </p:txBody>
      </p:sp>
      <p:pic>
        <p:nvPicPr>
          <p:cNvPr id="11" name="Picture 10">
            <a:extLst>
              <a:ext uri="{FF2B5EF4-FFF2-40B4-BE49-F238E27FC236}">
                <a16:creationId xmlns:a16="http://schemas.microsoft.com/office/drawing/2014/main" id="{12BBDA78-23B3-BD49-8EC1-E18799070C4A}"/>
              </a:ext>
            </a:extLst>
          </p:cNvPr>
          <p:cNvPicPr>
            <a:picLocks noChangeAspect="1"/>
          </p:cNvPicPr>
          <p:nvPr/>
        </p:nvPicPr>
        <p:blipFill>
          <a:blip r:embed="rId5"/>
          <a:stretch>
            <a:fillRect/>
          </a:stretch>
        </p:blipFill>
        <p:spPr>
          <a:xfrm>
            <a:off x="7888476" y="136019"/>
            <a:ext cx="1008112" cy="1240753"/>
          </a:xfrm>
          <a:prstGeom prst="rect">
            <a:avLst/>
          </a:prstGeom>
        </p:spPr>
      </p:pic>
    </p:spTree>
    <p:extLst>
      <p:ext uri="{BB962C8B-B14F-4D97-AF65-F5344CB8AC3E}">
        <p14:creationId xmlns:p14="http://schemas.microsoft.com/office/powerpoint/2010/main" val="1207603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t="5122" b="7305"/>
          <a:stretch/>
        </p:blipFill>
        <p:spPr>
          <a:xfrm>
            <a:off x="3279086" y="1124743"/>
            <a:ext cx="5685402" cy="2462163"/>
          </a:xfrm>
          <a:prstGeom prst="rect">
            <a:avLst/>
          </a:prstGeom>
        </p:spPr>
      </p:pic>
      <p:pic>
        <p:nvPicPr>
          <p:cNvPr id="6" name="Picture 5"/>
          <p:cNvPicPr/>
          <p:nvPr/>
        </p:nvPicPr>
        <p:blipFill rotWithShape="1">
          <a:blip r:embed="rId4"/>
          <a:srcRect l="4573" r="8482"/>
          <a:stretch/>
        </p:blipFill>
        <p:spPr>
          <a:xfrm>
            <a:off x="467544" y="1154160"/>
            <a:ext cx="2736304" cy="4551650"/>
          </a:xfrm>
          <a:prstGeom prst="rect">
            <a:avLst/>
          </a:prstGeom>
        </p:spPr>
      </p:pic>
      <p:sp>
        <p:nvSpPr>
          <p:cNvPr id="4" name="Text Placeholder 3"/>
          <p:cNvSpPr>
            <a:spLocks noGrp="1"/>
          </p:cNvSpPr>
          <p:nvPr>
            <p:ph type="body" idx="10"/>
          </p:nvPr>
        </p:nvSpPr>
        <p:spPr>
          <a:xfrm>
            <a:off x="3279086" y="3679772"/>
            <a:ext cx="5685402" cy="2026038"/>
          </a:xfrm>
          <a:prstGeom prst="rect">
            <a:avLst/>
          </a:prstGeom>
          <a:ln/>
        </p:spPr>
        <p:style>
          <a:lnRef idx="2">
            <a:schemeClr val="accent2"/>
          </a:lnRef>
          <a:fillRef idx="1">
            <a:schemeClr val="lt1"/>
          </a:fillRef>
          <a:effectRef idx="0">
            <a:schemeClr val="accent2"/>
          </a:effectRef>
          <a:fontRef idx="minor">
            <a:schemeClr val="dk1"/>
          </a:fontRef>
        </p:style>
        <p:txBody>
          <a:bodyPr vert="horz" lIns="0" tIns="0" rIns="0" bIns="0" anchor="ctr"/>
          <a:lstStyle/>
          <a:p>
            <a:pPr marR="457200" indent="0" algn="ctr">
              <a:spcAft>
                <a:spcPts val="0"/>
              </a:spcAft>
              <a:buNone/>
            </a:pPr>
            <a:r>
              <a:rPr lang="en-US" sz="2400" b="1" dirty="0">
                <a:solidFill>
                  <a:srgbClr val="FF0000"/>
                </a:solidFill>
              </a:rPr>
              <a:t>Additional benefits of lower BP targets</a:t>
            </a:r>
          </a:p>
          <a:p>
            <a:pPr marR="457200" indent="0" algn="ctr">
              <a:spcAft>
                <a:spcPts val="0"/>
              </a:spcAft>
              <a:buNone/>
            </a:pPr>
            <a:r>
              <a:rPr lang="en-US" sz="2400" spc="-5" dirty="0"/>
              <a:t>Stroke: -20% </a:t>
            </a:r>
          </a:p>
          <a:p>
            <a:pPr indent="0" algn="ctr">
              <a:spcAft>
                <a:spcPts val="0"/>
              </a:spcAft>
              <a:buNone/>
            </a:pPr>
            <a:r>
              <a:rPr lang="en-US" sz="2400" spc="5" dirty="0"/>
              <a:t>Myocardial infarction: -15% </a:t>
            </a:r>
          </a:p>
          <a:p>
            <a:pPr indent="0" algn="ctr">
              <a:spcAft>
                <a:spcPts val="0"/>
              </a:spcAft>
              <a:buNone/>
            </a:pPr>
            <a:r>
              <a:rPr lang="en-US" sz="2400" dirty="0"/>
              <a:t>Heart failure: -25% </a:t>
            </a:r>
          </a:p>
          <a:p>
            <a:pPr indent="0" algn="ctr">
              <a:spcAft>
                <a:spcPts val="0"/>
              </a:spcAft>
              <a:buNone/>
            </a:pPr>
            <a:r>
              <a:rPr lang="en-US" sz="2400" spc="5" dirty="0"/>
              <a:t>Cardiovascular death: -18% </a:t>
            </a:r>
          </a:p>
          <a:p>
            <a:pPr indent="0" algn="ctr">
              <a:buNone/>
            </a:pPr>
            <a:r>
              <a:rPr lang="en-US" sz="2400" dirty="0"/>
              <a:t>All-cause mortality: -11% </a:t>
            </a:r>
          </a:p>
        </p:txBody>
      </p:sp>
      <p:sp>
        <p:nvSpPr>
          <p:cNvPr id="7" name="Text Placeholder 6"/>
          <p:cNvSpPr>
            <a:spLocks noGrp="1"/>
          </p:cNvSpPr>
          <p:nvPr>
            <p:ph type="body" idx="10"/>
          </p:nvPr>
        </p:nvSpPr>
        <p:spPr>
          <a:xfrm>
            <a:off x="3203848" y="6164049"/>
            <a:ext cx="3822700" cy="151765"/>
          </a:xfrm>
          <a:prstGeom prst="rect">
            <a:avLst/>
          </a:prstGeom>
          <a:noFill/>
          <a:ln w="0" cmpd="sng">
            <a:noFill/>
            <a:prstDash val="solid"/>
          </a:ln>
        </p:spPr>
        <p:txBody>
          <a:bodyPr vert="horz" lIns="0" tIns="635" rIns="0" bIns="0" anchor="t"/>
          <a:lstStyle/>
          <a:p>
            <a:pPr marL="0" indent="0">
              <a:lnSpc>
                <a:spcPts val="1100"/>
              </a:lnSpc>
              <a:spcAft>
                <a:spcPts val="20"/>
              </a:spcAft>
              <a:buNone/>
            </a:pPr>
            <a:r>
              <a:rPr lang="en-US" sz="1200" i="1" spc="-10" dirty="0" err="1"/>
              <a:t>Verdecchia</a:t>
            </a:r>
            <a:r>
              <a:rPr lang="en-US" sz="1200" i="1" spc="-10" dirty="0"/>
              <a:t> P, et al. Hypertension 2016; 68: 642-53 </a:t>
            </a:r>
          </a:p>
        </p:txBody>
      </p:sp>
      <p:sp>
        <p:nvSpPr>
          <p:cNvPr id="8" name="TextBox 7"/>
          <p:cNvSpPr txBox="1"/>
          <p:nvPr/>
        </p:nvSpPr>
        <p:spPr>
          <a:xfrm>
            <a:off x="287708" y="401821"/>
            <a:ext cx="768238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2800" b="1" dirty="0">
                <a:solidFill>
                  <a:schemeClr val="bg1"/>
                </a:solidFill>
              </a:rPr>
              <a:t>More vs Less Intensive Blood Pressure-Lowering</a:t>
            </a:r>
          </a:p>
        </p:txBody>
      </p:sp>
      <p:pic>
        <p:nvPicPr>
          <p:cNvPr id="9" name="Picture 8">
            <a:extLst>
              <a:ext uri="{FF2B5EF4-FFF2-40B4-BE49-F238E27FC236}">
                <a16:creationId xmlns:a16="http://schemas.microsoft.com/office/drawing/2014/main" id="{12BBDA78-23B3-BD49-8EC1-E18799070C4A}"/>
              </a:ext>
            </a:extLst>
          </p:cNvPr>
          <p:cNvPicPr>
            <a:picLocks noChangeAspect="1"/>
          </p:cNvPicPr>
          <p:nvPr/>
        </p:nvPicPr>
        <p:blipFill>
          <a:blip r:embed="rId5"/>
          <a:stretch>
            <a:fillRect/>
          </a:stretch>
        </p:blipFill>
        <p:spPr>
          <a:xfrm>
            <a:off x="7956376" y="116632"/>
            <a:ext cx="1008112" cy="1240753"/>
          </a:xfrm>
          <a:prstGeom prst="rect">
            <a:avLst/>
          </a:prstGeom>
        </p:spPr>
      </p:pic>
    </p:spTree>
    <p:extLst>
      <p:ext uri="{BB962C8B-B14F-4D97-AF65-F5344CB8AC3E}">
        <p14:creationId xmlns:p14="http://schemas.microsoft.com/office/powerpoint/2010/main" val="706921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890" t="13371" r="15470" b="7891"/>
          <a:stretch/>
        </p:blipFill>
        <p:spPr>
          <a:xfrm>
            <a:off x="2555776" y="1484784"/>
            <a:ext cx="5616624" cy="3816424"/>
          </a:xfrm>
          <a:prstGeom prst="rect">
            <a:avLst/>
          </a:prstGeom>
        </p:spPr>
      </p:pic>
      <p:sp>
        <p:nvSpPr>
          <p:cNvPr id="4" name="TextBox 3"/>
          <p:cNvSpPr txBox="1"/>
          <p:nvPr/>
        </p:nvSpPr>
        <p:spPr>
          <a:xfrm>
            <a:off x="273216" y="188640"/>
            <a:ext cx="8690492" cy="107721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3200" b="1" dirty="0"/>
              <a:t>‘Aspirational’ vs ‘Practical’ targets: </a:t>
            </a:r>
          </a:p>
          <a:p>
            <a:pPr algn="ctr"/>
            <a:r>
              <a:rPr lang="en-GB" sz="3200" b="1" dirty="0"/>
              <a:t>the principle of a BP target range</a:t>
            </a:r>
          </a:p>
        </p:txBody>
      </p:sp>
      <p:sp>
        <p:nvSpPr>
          <p:cNvPr id="2" name="TextBox 1"/>
          <p:cNvSpPr txBox="1"/>
          <p:nvPr/>
        </p:nvSpPr>
        <p:spPr>
          <a:xfrm>
            <a:off x="3131840" y="6093296"/>
            <a:ext cx="3499484" cy="276999"/>
          </a:xfrm>
          <a:prstGeom prst="rect">
            <a:avLst/>
          </a:prstGeom>
          <a:noFill/>
        </p:spPr>
        <p:txBody>
          <a:bodyPr wrap="none" rtlCol="0">
            <a:spAutoFit/>
          </a:bodyPr>
          <a:lstStyle/>
          <a:p>
            <a:r>
              <a:rPr lang="en-GB" sz="1200" i="1" dirty="0"/>
              <a:t>B Williams. ESC Paris 2019 (personal communication)</a:t>
            </a:r>
          </a:p>
        </p:txBody>
      </p:sp>
      <p:pic>
        <p:nvPicPr>
          <p:cNvPr id="5" name="Picture 4"/>
          <p:cNvPicPr>
            <a:picLocks noChangeAspect="1"/>
          </p:cNvPicPr>
          <p:nvPr/>
        </p:nvPicPr>
        <p:blipFill rotWithShape="1">
          <a:blip r:embed="rId4"/>
          <a:srcRect l="11408" t="10419" r="9844" b="19703"/>
          <a:stretch/>
        </p:blipFill>
        <p:spPr>
          <a:xfrm>
            <a:off x="273216" y="1988840"/>
            <a:ext cx="2479580" cy="2376264"/>
          </a:xfrm>
          <a:prstGeom prst="rect">
            <a:avLst/>
          </a:prstGeom>
        </p:spPr>
      </p:pic>
    </p:spTree>
    <p:extLst>
      <p:ext uri="{BB962C8B-B14F-4D97-AF65-F5344CB8AC3E}">
        <p14:creationId xmlns:p14="http://schemas.microsoft.com/office/powerpoint/2010/main" val="2727100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92736" y="1868432"/>
            <a:ext cx="6727536" cy="1815570"/>
          </a:xfrm>
          <a:prstGeom prst="rect">
            <a:avLst/>
          </a:prstGeom>
        </p:spPr>
      </p:pic>
      <p:sp>
        <p:nvSpPr>
          <p:cNvPr id="2" name="Text Placeholder 1"/>
          <p:cNvSpPr>
            <a:spLocks noGrp="1"/>
          </p:cNvSpPr>
          <p:nvPr>
            <p:ph type="body" idx="4294967295"/>
          </p:nvPr>
        </p:nvSpPr>
        <p:spPr>
          <a:xfrm>
            <a:off x="317996" y="1196752"/>
            <a:ext cx="8686800" cy="576064"/>
          </a:xfrm>
          <a:prstGeom prst="rect">
            <a:avLst/>
          </a:prstGeom>
          <a:noFill/>
          <a:ln w="0" cmpd="sng">
            <a:noFill/>
            <a:prstDash val="solid"/>
          </a:ln>
        </p:spPr>
        <p:txBody>
          <a:bodyPr vert="horz" lIns="0" tIns="0" rIns="0" bIns="0" anchor="t"/>
          <a:lstStyle/>
          <a:p>
            <a:pPr>
              <a:lnSpc>
                <a:spcPts val="1900"/>
              </a:lnSpc>
              <a:spcBef>
                <a:spcPts val="2080"/>
              </a:spcBef>
              <a:spcAft>
                <a:spcPts val="0"/>
              </a:spcAft>
              <a:buNone/>
            </a:pPr>
            <a:r>
              <a:rPr lang="en-US" sz="1600" dirty="0">
                <a:solidFill>
                  <a:srgbClr val="000000"/>
                </a:solidFill>
              </a:rPr>
              <a:t>33 trials, 13,095 participants, mean baseline mean BP 155/100mmHg </a:t>
            </a:r>
            <a:br>
              <a:rPr sz="1600" dirty="0"/>
            </a:br>
            <a:r>
              <a:rPr lang="en-US" sz="1600" dirty="0">
                <a:solidFill>
                  <a:srgbClr val="000000"/>
                </a:solidFill>
              </a:rPr>
              <a:t>Compared low-standard dose dual combinations &lt;1 + &lt;1, 1 + &lt;1, 1+1 </a:t>
            </a:r>
          </a:p>
        </p:txBody>
      </p:sp>
      <p:sp>
        <p:nvSpPr>
          <p:cNvPr id="5" name="Text Placeholder 4"/>
          <p:cNvSpPr>
            <a:spLocks noGrp="1"/>
          </p:cNvSpPr>
          <p:nvPr>
            <p:ph type="body" idx="4294967295"/>
          </p:nvPr>
        </p:nvSpPr>
        <p:spPr>
          <a:xfrm>
            <a:off x="3563888" y="6180785"/>
            <a:ext cx="3300136" cy="236552"/>
          </a:xfrm>
          <a:prstGeom prst="rect">
            <a:avLst/>
          </a:prstGeom>
          <a:noFill/>
          <a:ln w="0" cmpd="sng">
            <a:noFill/>
            <a:prstDash val="solid"/>
          </a:ln>
        </p:spPr>
        <p:txBody>
          <a:bodyPr vert="horz" lIns="0" tIns="1270" rIns="0" bIns="0" anchor="t"/>
          <a:lstStyle/>
          <a:p>
            <a:pPr>
              <a:lnSpc>
                <a:spcPts val="1300"/>
              </a:lnSpc>
              <a:spcAft>
                <a:spcPts val="110"/>
              </a:spcAft>
              <a:buNone/>
            </a:pPr>
            <a:r>
              <a:rPr lang="en-US" sz="1200" i="1" dirty="0">
                <a:solidFill>
                  <a:srgbClr val="000000"/>
                </a:solidFill>
              </a:rPr>
              <a:t>Salam A et al. J </a:t>
            </a:r>
            <a:r>
              <a:rPr lang="en-US" sz="1200" i="1" dirty="0" err="1">
                <a:solidFill>
                  <a:srgbClr val="000000"/>
                </a:solidFill>
              </a:rPr>
              <a:t>Hypertens</a:t>
            </a:r>
            <a:r>
              <a:rPr lang="en-US" sz="1200" i="1" dirty="0">
                <a:solidFill>
                  <a:srgbClr val="000000"/>
                </a:solidFill>
              </a:rPr>
              <a:t> 2019; 37: 1768-74</a:t>
            </a:r>
          </a:p>
        </p:txBody>
      </p:sp>
      <p:sp>
        <p:nvSpPr>
          <p:cNvPr id="6" name="TextBox 5"/>
          <p:cNvSpPr txBox="1"/>
          <p:nvPr/>
        </p:nvSpPr>
        <p:spPr>
          <a:xfrm>
            <a:off x="273996" y="117213"/>
            <a:ext cx="7687202"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2800" b="1" dirty="0">
                <a:solidFill>
                  <a:schemeClr val="bg1"/>
                </a:solidFill>
              </a:rPr>
              <a:t>Efficacy and Safety of Dual Combination Therapy as Initial Treatment for Hypertension</a:t>
            </a:r>
            <a:endParaRPr lang="en-GB" sz="2800" b="1" dirty="0">
              <a:solidFill>
                <a:schemeClr val="bg1"/>
              </a:solidFill>
            </a:endParaRPr>
          </a:p>
        </p:txBody>
      </p:sp>
      <p:pic>
        <p:nvPicPr>
          <p:cNvPr id="7" name="Picture 6"/>
          <p:cNvPicPr/>
          <p:nvPr/>
        </p:nvPicPr>
        <p:blipFill>
          <a:blip r:embed="rId4"/>
          <a:stretch>
            <a:fillRect/>
          </a:stretch>
        </p:blipFill>
        <p:spPr>
          <a:xfrm>
            <a:off x="1763688" y="2881457"/>
            <a:ext cx="7062875" cy="2043196"/>
          </a:xfrm>
          <a:prstGeom prst="rect">
            <a:avLst/>
          </a:prstGeom>
        </p:spPr>
      </p:pic>
      <p:sp>
        <p:nvSpPr>
          <p:cNvPr id="8" name="Text Placeholder 4"/>
          <p:cNvSpPr>
            <a:spLocks noGrp="1"/>
          </p:cNvSpPr>
          <p:nvPr>
            <p:ph type="body" idx="4294967295"/>
          </p:nvPr>
        </p:nvSpPr>
        <p:spPr>
          <a:xfrm>
            <a:off x="1403648" y="4980146"/>
            <a:ext cx="7422915" cy="753110"/>
          </a:xfrm>
          <a:prstGeom prst="rect">
            <a:avLst/>
          </a:prstGeom>
          <a:noFill/>
          <a:ln w="8890" cmpd="sng">
            <a:noFill/>
            <a:prstDash val="solid"/>
          </a:ln>
        </p:spPr>
        <p:txBody>
          <a:bodyPr vert="horz" lIns="0" tIns="46990" rIns="0" bIns="0" anchor="t"/>
          <a:lstStyle/>
          <a:p>
            <a:pPr marL="91440" marR="320040">
              <a:lnSpc>
                <a:spcPts val="1700"/>
              </a:lnSpc>
              <a:spcAft>
                <a:spcPts val="350"/>
              </a:spcAft>
              <a:buNone/>
            </a:pPr>
            <a:r>
              <a:rPr lang="en-US" sz="1600" i="1" dirty="0">
                <a:solidFill>
                  <a:srgbClr val="000000"/>
                </a:solidFill>
              </a:rPr>
              <a:t>  Compared with standard-dose monotherapy, </a:t>
            </a:r>
            <a:r>
              <a:rPr lang="en-US" sz="1600" b="1" i="1" dirty="0">
                <a:solidFill>
                  <a:srgbClr val="000000"/>
                </a:solidFill>
              </a:rPr>
              <a:t>initiating treatment with low-standard-dose dual combination therapy is more efficacious without increasing withdrawals for adverse events</a:t>
            </a:r>
            <a:endParaRPr lang="en-US" sz="1600" i="1" dirty="0">
              <a:solidFill>
                <a:srgbClr val="000000"/>
              </a:solidFill>
            </a:endParaRPr>
          </a:p>
        </p:txBody>
      </p:sp>
      <p:pic>
        <p:nvPicPr>
          <p:cNvPr id="9" name="Picture 8">
            <a:extLst>
              <a:ext uri="{FF2B5EF4-FFF2-40B4-BE49-F238E27FC236}">
                <a16:creationId xmlns:a16="http://schemas.microsoft.com/office/drawing/2014/main" id="{12BBDA78-23B3-BD49-8EC1-E18799070C4A}"/>
              </a:ext>
            </a:extLst>
          </p:cNvPr>
          <p:cNvPicPr>
            <a:picLocks noChangeAspect="1"/>
          </p:cNvPicPr>
          <p:nvPr/>
        </p:nvPicPr>
        <p:blipFill>
          <a:blip r:embed="rId5"/>
          <a:stretch>
            <a:fillRect/>
          </a:stretch>
        </p:blipFill>
        <p:spPr>
          <a:xfrm>
            <a:off x="7961198" y="89868"/>
            <a:ext cx="1008112" cy="1240753"/>
          </a:xfrm>
          <a:prstGeom prst="rect">
            <a:avLst/>
          </a:prstGeom>
        </p:spPr>
      </p:pic>
      <p:pic>
        <p:nvPicPr>
          <p:cNvPr id="4098" name="Picture 2" descr="Image result for conclusions icon"/>
          <p:cNvPicPr>
            <a:picLocks noChangeAspect="1" noChangeArrowheads="1"/>
          </p:cNvPicPr>
          <p:nvPr/>
        </p:nvPicPr>
        <p:blipFill rotWithShape="1">
          <a:blip r:embed="rId6">
            <a:extLst>
              <a:ext uri="{28A0092B-C50C-407E-A947-70E740481C1C}">
                <a14:useLocalDpi xmlns:a14="http://schemas.microsoft.com/office/drawing/2010/main" val="0"/>
              </a:ext>
            </a:extLst>
          </a:blip>
          <a:srcRect l="6782" t="3750" r="5989" b="12550"/>
          <a:stretch/>
        </p:blipFill>
        <p:spPr bwMode="auto">
          <a:xfrm>
            <a:off x="313630" y="4633647"/>
            <a:ext cx="1064138" cy="1099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5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F36F08F-8E16-074A-BE8C-5D28BBC8A72F}"/>
              </a:ext>
            </a:extLst>
          </p:cNvPr>
          <p:cNvGraphicFramePr/>
          <p:nvPr/>
        </p:nvGraphicFramePr>
        <p:xfrm>
          <a:off x="179512" y="1196752"/>
          <a:ext cx="868680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9E4FF233-A457-AB4E-8525-C30260AD062F}"/>
              </a:ext>
            </a:extLst>
          </p:cNvPr>
          <p:cNvSpPr txBox="1">
            <a:spLocks/>
          </p:cNvSpPr>
          <p:nvPr/>
        </p:nvSpPr>
        <p:spPr>
          <a:xfrm>
            <a:off x="446177" y="136525"/>
            <a:ext cx="8229600" cy="936625"/>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altLang="en-US" sz="2800" b="1" dirty="0">
                <a:solidFill>
                  <a:schemeClr val="bg1"/>
                </a:solidFill>
                <a:ea typeface="ＭＳ Ｐゴシック" panose="020B0600070205080204" pitchFamily="34" charset="-128"/>
              </a:rPr>
              <a:t>Long term consequences of uncontrolled </a:t>
            </a:r>
            <a:br>
              <a:rPr lang="en-GB" altLang="en-US" sz="2800" b="1" dirty="0">
                <a:solidFill>
                  <a:schemeClr val="bg1"/>
                </a:solidFill>
                <a:ea typeface="ＭＳ Ｐゴシック" panose="020B0600070205080204" pitchFamily="34" charset="-128"/>
              </a:rPr>
            </a:br>
            <a:r>
              <a:rPr lang="en-GB" altLang="en-US" sz="2800" b="1" dirty="0">
                <a:solidFill>
                  <a:schemeClr val="bg1"/>
                </a:solidFill>
                <a:ea typeface="ＭＳ Ｐゴシック" panose="020B0600070205080204" pitchFamily="34" charset="-128"/>
              </a:rPr>
              <a:t>high blood pressure</a:t>
            </a:r>
          </a:p>
        </p:txBody>
      </p:sp>
    </p:spTree>
    <p:extLst>
      <p:ext uri="{BB962C8B-B14F-4D97-AF65-F5344CB8AC3E}">
        <p14:creationId xmlns:p14="http://schemas.microsoft.com/office/powerpoint/2010/main" val="1955456390"/>
      </p:ext>
    </p:extLst>
  </p:cSld>
  <p:clrMapOvr>
    <a:masterClrMapping/>
  </p:clrMapOvr>
  <mc:AlternateContent xmlns:mc="http://schemas.openxmlformats.org/markup-compatibility/2006" xmlns:p14="http://schemas.microsoft.com/office/powerpoint/2010/main">
    <mc:Choice Requires="p14">
      <p:transition spd="slow" p14:dur="2000" advTm="26986"/>
    </mc:Choice>
    <mc:Fallback xmlns="">
      <p:transition spd="slow" advTm="2698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5536" y="1340768"/>
            <a:ext cx="8378065" cy="4300528"/>
          </a:xfrm>
          <a:prstGeom prst="rect">
            <a:avLst/>
          </a:prstGeom>
        </p:spPr>
      </p:pic>
      <p:sp>
        <p:nvSpPr>
          <p:cNvPr id="6" name="Text Placeholder 4"/>
          <p:cNvSpPr txBox="1">
            <a:spLocks/>
          </p:cNvSpPr>
          <p:nvPr/>
        </p:nvSpPr>
        <p:spPr>
          <a:xfrm>
            <a:off x="395536" y="188640"/>
            <a:ext cx="7416825" cy="1080119"/>
          </a:xfrm>
          <a:prstGeom prst="rect">
            <a:avLst/>
          </a:prstGeom>
        </p:spPr>
        <p:style>
          <a:lnRef idx="0">
            <a:schemeClr val="accent2"/>
          </a:lnRef>
          <a:fillRef idx="3">
            <a:schemeClr val="accent2"/>
          </a:fillRef>
          <a:effectRef idx="3">
            <a:schemeClr val="accent2"/>
          </a:effectRef>
          <a:fontRef idx="minor">
            <a:schemeClr val="lt1"/>
          </a:fontRef>
        </p:style>
        <p:txBody>
          <a:bodyPr vert="horz" lIns="0" tIns="31750" rIns="0" bIns="0"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algn="ctr">
              <a:lnSpc>
                <a:spcPts val="2400"/>
              </a:lnSpc>
              <a:buFont typeface="Arial" panose="020B0604020202020204" pitchFamily="34" charset="0"/>
              <a:buNone/>
            </a:pPr>
            <a:r>
              <a:rPr lang="en-US" sz="2800" b="1" dirty="0">
                <a:solidFill>
                  <a:schemeClr val="bg1"/>
                </a:solidFill>
                <a:latin typeface="Calibri" panose="02020603050405020304" pitchFamily="2"/>
              </a:rPr>
              <a:t>Core drug-treatment strategy for Hypertension </a:t>
            </a:r>
          </a:p>
          <a:p>
            <a:pPr algn="ctr">
              <a:lnSpc>
                <a:spcPts val="2000"/>
              </a:lnSpc>
              <a:spcBef>
                <a:spcPts val="365"/>
              </a:spcBef>
              <a:buFont typeface="Arial" panose="020B0604020202020204" pitchFamily="34" charset="0"/>
              <a:buNone/>
            </a:pPr>
            <a:r>
              <a:rPr lang="en-US" sz="1750" spc="-10" dirty="0">
                <a:solidFill>
                  <a:schemeClr val="bg1"/>
                </a:solidFill>
                <a:latin typeface="Calibri" panose="02020603050405020304" pitchFamily="2"/>
              </a:rPr>
              <a:t>for uncomplicated hypertension </a:t>
            </a:r>
            <a:r>
              <a:rPr lang="en-US" sz="1750" u="sng" spc="-10" dirty="0">
                <a:solidFill>
                  <a:schemeClr val="bg1"/>
                </a:solidFill>
                <a:latin typeface="Calibri" panose="02020603050405020304" pitchFamily="2"/>
              </a:rPr>
              <a:t>and</a:t>
            </a:r>
            <a:r>
              <a:rPr lang="en-US" sz="1750" spc="-10" dirty="0">
                <a:solidFill>
                  <a:schemeClr val="bg1"/>
                </a:solidFill>
                <a:latin typeface="Calibri" panose="02020603050405020304" pitchFamily="2"/>
              </a:rPr>
              <a:t> most patients with HMOD, cerebrovascular </a:t>
            </a:r>
          </a:p>
          <a:p>
            <a:pPr algn="ctr">
              <a:lnSpc>
                <a:spcPts val="2000"/>
              </a:lnSpc>
              <a:spcBef>
                <a:spcPts val="365"/>
              </a:spcBef>
              <a:buFont typeface="Arial" panose="020B0604020202020204" pitchFamily="34" charset="0"/>
              <a:buNone/>
            </a:pPr>
            <a:r>
              <a:rPr lang="en-US" sz="1750" spc="-10" dirty="0">
                <a:solidFill>
                  <a:schemeClr val="bg1"/>
                </a:solidFill>
                <a:latin typeface="Calibri" panose="02020603050405020304" pitchFamily="2"/>
              </a:rPr>
              <a:t>disease, diabetes, or PAD </a:t>
            </a:r>
          </a:p>
        </p:txBody>
      </p:sp>
      <p:pic>
        <p:nvPicPr>
          <p:cNvPr id="4" name="Picture 3">
            <a:extLst>
              <a:ext uri="{FF2B5EF4-FFF2-40B4-BE49-F238E27FC236}">
                <a16:creationId xmlns:a16="http://schemas.microsoft.com/office/drawing/2014/main" id="{12BBDA78-23B3-BD49-8EC1-E18799070C4A}"/>
              </a:ext>
            </a:extLst>
          </p:cNvPr>
          <p:cNvPicPr>
            <a:picLocks noChangeAspect="1"/>
          </p:cNvPicPr>
          <p:nvPr/>
        </p:nvPicPr>
        <p:blipFill>
          <a:blip r:embed="rId4"/>
          <a:stretch>
            <a:fillRect/>
          </a:stretch>
        </p:blipFill>
        <p:spPr>
          <a:xfrm>
            <a:off x="7812360" y="52794"/>
            <a:ext cx="1008112" cy="1240753"/>
          </a:xfrm>
          <a:prstGeom prst="rect">
            <a:avLst/>
          </a:prstGeom>
        </p:spPr>
      </p:pic>
    </p:spTree>
    <p:extLst>
      <p:ext uri="{BB962C8B-B14F-4D97-AF65-F5344CB8AC3E}">
        <p14:creationId xmlns:p14="http://schemas.microsoft.com/office/powerpoint/2010/main" val="318120054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76E87-5D69-8E44-A87C-580CCDF99655}"/>
              </a:ext>
            </a:extLst>
          </p:cNvPr>
          <p:cNvSpPr txBox="1"/>
          <p:nvPr/>
        </p:nvSpPr>
        <p:spPr>
          <a:xfrm>
            <a:off x="394657" y="415771"/>
            <a:ext cx="8414349"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600" b="1" dirty="0">
                <a:cs typeface="Arial" panose="020B0604020202020204" pitchFamily="34" charset="0"/>
              </a:rPr>
              <a:t>What is clinical and therapeutic inertia?</a:t>
            </a:r>
          </a:p>
        </p:txBody>
      </p:sp>
      <p:sp>
        <p:nvSpPr>
          <p:cNvPr id="4" name="TextBox 3">
            <a:extLst>
              <a:ext uri="{FF2B5EF4-FFF2-40B4-BE49-F238E27FC236}">
                <a16:creationId xmlns:a16="http://schemas.microsoft.com/office/drawing/2014/main" id="{A4205D55-4743-474D-B72B-7D0983B3109F}"/>
              </a:ext>
            </a:extLst>
          </p:cNvPr>
          <p:cNvSpPr txBox="1"/>
          <p:nvPr/>
        </p:nvSpPr>
        <p:spPr>
          <a:xfrm>
            <a:off x="4211960" y="6005346"/>
            <a:ext cx="2901756" cy="507831"/>
          </a:xfrm>
          <a:prstGeom prst="rect">
            <a:avLst/>
          </a:prstGeom>
          <a:noFill/>
        </p:spPr>
        <p:txBody>
          <a:bodyPr wrap="none" rtlCol="0">
            <a:spAutoFit/>
          </a:bodyPr>
          <a:lstStyle/>
          <a:p>
            <a:r>
              <a:rPr lang="en-US" sz="900" baseline="30000" dirty="0">
                <a:latin typeface="Arial" panose="020B0604020202020204" pitchFamily="34" charset="0"/>
                <a:cs typeface="Arial" panose="020B0604020202020204" pitchFamily="34" charset="0"/>
              </a:rPr>
              <a:t>1</a:t>
            </a:r>
            <a:r>
              <a:rPr lang="en-US" sz="900" dirty="0">
                <a:latin typeface="Arial" panose="020B0604020202020204" pitchFamily="34" charset="0"/>
                <a:cs typeface="Arial" panose="020B0604020202020204" pitchFamily="34" charset="0"/>
              </a:rPr>
              <a:t>Phillips LS, et al. </a:t>
            </a:r>
            <a:r>
              <a:rPr lang="en-US" sz="900" i="1" dirty="0">
                <a:latin typeface="Arial" panose="020B0604020202020204" pitchFamily="34" charset="0"/>
                <a:cs typeface="Arial" panose="020B0604020202020204" pitchFamily="34" charset="0"/>
              </a:rPr>
              <a:t>Ann Intern Med </a:t>
            </a:r>
            <a:r>
              <a:rPr lang="en-US" sz="900" dirty="0">
                <a:latin typeface="Arial" panose="020B0604020202020204" pitchFamily="34" charset="0"/>
                <a:cs typeface="Arial" panose="020B0604020202020204" pitchFamily="34" charset="0"/>
              </a:rPr>
              <a:t>2001; 135: 825-34.</a:t>
            </a:r>
          </a:p>
          <a:p>
            <a:r>
              <a:rPr lang="en-US" sz="900" baseline="30000" dirty="0">
                <a:latin typeface="Arial" panose="020B0604020202020204" pitchFamily="34" charset="0"/>
                <a:cs typeface="Arial" panose="020B0604020202020204" pitchFamily="34" charset="0"/>
              </a:rPr>
              <a:t>2</a:t>
            </a:r>
            <a:r>
              <a:rPr lang="en-US" sz="900" dirty="0">
                <a:latin typeface="Arial" panose="020B0604020202020204" pitchFamily="34" charset="0"/>
                <a:cs typeface="Arial" panose="020B0604020202020204" pitchFamily="34" charset="0"/>
              </a:rPr>
              <a:t>Okonofua EC, et al. </a:t>
            </a:r>
            <a:r>
              <a:rPr lang="en-US" sz="900" i="1" dirty="0">
                <a:latin typeface="Arial" panose="020B0604020202020204" pitchFamily="34" charset="0"/>
                <a:cs typeface="Arial" panose="020B0604020202020204" pitchFamily="34" charset="0"/>
              </a:rPr>
              <a:t>Hypertension</a:t>
            </a:r>
            <a:r>
              <a:rPr lang="en-US" sz="900" dirty="0">
                <a:latin typeface="Arial" panose="020B0604020202020204" pitchFamily="34" charset="0"/>
                <a:cs typeface="Arial" panose="020B0604020202020204" pitchFamily="34" charset="0"/>
              </a:rPr>
              <a:t> 2006; 47: 345-51.</a:t>
            </a:r>
          </a:p>
          <a:p>
            <a:r>
              <a:rPr lang="en-US" sz="900" baseline="30000" dirty="0">
                <a:latin typeface="Arial" panose="020B0604020202020204" pitchFamily="34" charset="0"/>
                <a:cs typeface="Arial" panose="020B0604020202020204" pitchFamily="34" charset="0"/>
              </a:rPr>
              <a:t>3</a:t>
            </a:r>
            <a:r>
              <a:rPr lang="en-US" sz="900" dirty="0">
                <a:latin typeface="Arial" panose="020B0604020202020204" pitchFamily="34" charset="0"/>
                <a:cs typeface="Arial" panose="020B0604020202020204" pitchFamily="34" charset="0"/>
              </a:rPr>
              <a:t>Lebeau J-P, et al. </a:t>
            </a:r>
            <a:r>
              <a:rPr lang="en-US" sz="900" i="1" dirty="0">
                <a:latin typeface="Arial" panose="020B0604020202020204" pitchFamily="34" charset="0"/>
                <a:cs typeface="Arial" panose="020B0604020202020204" pitchFamily="34" charset="0"/>
              </a:rPr>
              <a:t>BMC Fam </a:t>
            </a:r>
            <a:r>
              <a:rPr lang="en-US" sz="900" i="1" dirty="0" err="1">
                <a:latin typeface="Arial" panose="020B0604020202020204" pitchFamily="34" charset="0"/>
                <a:cs typeface="Arial" panose="020B0604020202020204" pitchFamily="34" charset="0"/>
              </a:rPr>
              <a:t>Pract</a:t>
            </a:r>
            <a:r>
              <a:rPr lang="en-US" sz="900" i="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2014; 15: 130.</a:t>
            </a:r>
          </a:p>
        </p:txBody>
      </p:sp>
      <p:pic>
        <p:nvPicPr>
          <p:cNvPr id="5" name="Picture 4">
            <a:extLst>
              <a:ext uri="{FF2B5EF4-FFF2-40B4-BE49-F238E27FC236}">
                <a16:creationId xmlns:a16="http://schemas.microsoft.com/office/drawing/2014/main" id="{FC6D795E-A3EB-734A-964F-9C24A2A4B199}"/>
              </a:ext>
            </a:extLst>
          </p:cNvPr>
          <p:cNvPicPr>
            <a:picLocks noChangeAspect="1"/>
          </p:cNvPicPr>
          <p:nvPr/>
        </p:nvPicPr>
        <p:blipFill rotWithShape="1">
          <a:blip r:embed="rId3"/>
          <a:srcRect l="13326" t="11863" r="16711" b="13994"/>
          <a:stretch/>
        </p:blipFill>
        <p:spPr>
          <a:xfrm>
            <a:off x="394657" y="1060652"/>
            <a:ext cx="2538282" cy="1658198"/>
          </a:xfrm>
          <a:prstGeom prst="rect">
            <a:avLst/>
          </a:prstGeom>
        </p:spPr>
      </p:pic>
      <p:sp>
        <p:nvSpPr>
          <p:cNvPr id="3" name="TextBox 2">
            <a:extLst>
              <a:ext uri="{FF2B5EF4-FFF2-40B4-BE49-F238E27FC236}">
                <a16:creationId xmlns:a16="http://schemas.microsoft.com/office/drawing/2014/main" id="{A7A24F88-8EAB-CF40-B560-7996B8A7BC26}"/>
              </a:ext>
            </a:extLst>
          </p:cNvPr>
          <p:cNvSpPr txBox="1"/>
          <p:nvPr/>
        </p:nvSpPr>
        <p:spPr>
          <a:xfrm>
            <a:off x="1403648" y="2348880"/>
            <a:ext cx="7405358" cy="3118803"/>
          </a:xfrm>
          <a:prstGeom prst="rect">
            <a:avLst/>
          </a:prstGeom>
          <a:noFill/>
        </p:spPr>
        <p:txBody>
          <a:bodyPr wrap="square" rtlCol="0">
            <a:spAutoFit/>
          </a:bodyPr>
          <a:lstStyle/>
          <a:p>
            <a:pPr marL="257175" indent="-257175" algn="just">
              <a:spcBef>
                <a:spcPts val="450"/>
              </a:spcBef>
              <a:spcAft>
                <a:spcPts val="450"/>
              </a:spcAft>
              <a:buFont typeface="Courier New" panose="02070309020205020404" pitchFamily="49" charset="0"/>
              <a:buChar char="o"/>
            </a:pPr>
            <a:r>
              <a:rPr lang="en-US" sz="2000" u="sng" dirty="0">
                <a:latin typeface="Arial" panose="020B0604020202020204" pitchFamily="34" charset="0"/>
                <a:cs typeface="Arial" panose="020B0604020202020204" pitchFamily="34" charset="0"/>
              </a:rPr>
              <a:t>Clinical inertia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Failure of health-care providers to initiate or intensify therapy when indicated (therapeutic goals are not reached) and recognition of problem, but failure to act.</a:t>
            </a:r>
            <a:r>
              <a:rPr lang="en-US" sz="2000" baseline="30000" dirty="0">
                <a:latin typeface="Arial" panose="020B0604020202020204" pitchFamily="34" charset="0"/>
                <a:cs typeface="Arial" panose="020B0604020202020204" pitchFamily="34" charset="0"/>
              </a:rPr>
              <a:t>1</a:t>
            </a:r>
          </a:p>
          <a:p>
            <a:pPr marL="257175" indent="-257175" algn="just">
              <a:spcBef>
                <a:spcPts val="450"/>
              </a:spcBef>
              <a:spcAft>
                <a:spcPts val="450"/>
              </a:spcAft>
              <a:buFont typeface="Courier New" panose="02070309020205020404" pitchFamily="49" charset="0"/>
              <a:buChar char="o"/>
            </a:pPr>
            <a:r>
              <a:rPr lang="en-US" sz="2000" u="sng" dirty="0">
                <a:latin typeface="Arial" panose="020B0604020202020204" pitchFamily="34" charset="0"/>
                <a:cs typeface="Arial" panose="020B0604020202020204" pitchFamily="34" charset="0"/>
              </a:rPr>
              <a:t>Therapeutic inertia</a:t>
            </a:r>
            <a:r>
              <a:rPr lang="en-US" sz="2000"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Failure of providers to begin new medications when an abnormal clinical parameter is recorded</a:t>
            </a:r>
            <a:r>
              <a:rPr lang="en-US" sz="2000" dirty="0">
                <a:latin typeface="Arial" panose="020B0604020202020204" pitchFamily="34" charset="0"/>
                <a:cs typeface="Arial" panose="020B0604020202020204" pitchFamily="34" charset="0"/>
              </a:rPr>
              <a:t>.</a:t>
            </a:r>
            <a:r>
              <a:rPr lang="en-US" sz="2000" baseline="30000" dirty="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p>
            <a:pPr marL="257175" indent="-257175" algn="just">
              <a:spcBef>
                <a:spcPts val="450"/>
              </a:spcBef>
              <a:spcAft>
                <a:spcPts val="450"/>
              </a:spcAft>
              <a:buFont typeface="Courier New" panose="02070309020205020404" pitchFamily="49" charset="0"/>
              <a:buChar char="o"/>
            </a:pPr>
            <a:r>
              <a:rPr lang="en-US" sz="2000" u="sng" dirty="0">
                <a:latin typeface="Arial" panose="020B0604020202020204" pitchFamily="34" charset="0"/>
                <a:cs typeface="Arial" panose="020B0604020202020204" pitchFamily="34" charset="0"/>
              </a:rPr>
              <a:t>Other terms</a:t>
            </a:r>
            <a:r>
              <a:rPr lang="en-US" sz="2000" dirty="0">
                <a:latin typeface="Arial" panose="020B0604020202020204" pitchFamily="34" charset="0"/>
                <a:cs typeface="Arial" panose="020B0604020202020204" pitchFamily="34" charset="0"/>
              </a:rPr>
              <a:t>. Patient’s inertia, Health Authorities inertia, Physician inertia, Clinical Myopia, Therapeutic momentum, Diagnostic inertia, […]</a:t>
            </a:r>
            <a:r>
              <a:rPr lang="en-US" sz="2000" baseline="30000" dirty="0">
                <a:latin typeface="Arial" panose="020B0604020202020204" pitchFamily="34" charset="0"/>
                <a:cs typeface="Arial" panose="020B0604020202020204" pitchFamily="34" charset="0"/>
              </a:rPr>
              <a:t>3</a:t>
            </a:r>
          </a:p>
        </p:txBody>
      </p:sp>
      <p:pic>
        <p:nvPicPr>
          <p:cNvPr id="6" name="Picture 5">
            <a:extLst>
              <a:ext uri="{FF2B5EF4-FFF2-40B4-BE49-F238E27FC236}">
                <a16:creationId xmlns:a16="http://schemas.microsoft.com/office/drawing/2014/main" id="{5CE2D6C2-8A96-0759-D006-DAE84303E078}"/>
              </a:ext>
            </a:extLst>
          </p:cNvPr>
          <p:cNvPicPr>
            <a:picLocks noChangeAspect="1"/>
          </p:cNvPicPr>
          <p:nvPr/>
        </p:nvPicPr>
        <p:blipFill>
          <a:blip r:embed="rId4"/>
          <a:stretch>
            <a:fillRect/>
          </a:stretch>
        </p:blipFill>
        <p:spPr>
          <a:xfrm>
            <a:off x="3928683" y="1268761"/>
            <a:ext cx="1734155" cy="1080119"/>
          </a:xfrm>
          <a:prstGeom prst="rect">
            <a:avLst/>
          </a:prstGeom>
        </p:spPr>
      </p:pic>
    </p:spTree>
    <p:extLst>
      <p:ext uri="{BB962C8B-B14F-4D97-AF65-F5344CB8AC3E}">
        <p14:creationId xmlns:p14="http://schemas.microsoft.com/office/powerpoint/2010/main" val="204384346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CB8421-E891-1A43-A3D9-2C28EAD66A2C}"/>
              </a:ext>
            </a:extLst>
          </p:cNvPr>
          <p:cNvGrpSpPr/>
          <p:nvPr/>
        </p:nvGrpSpPr>
        <p:grpSpPr>
          <a:xfrm>
            <a:off x="364825" y="1124744"/>
            <a:ext cx="8397829" cy="4368767"/>
            <a:chOff x="4241710" y="1556792"/>
            <a:chExt cx="7504551" cy="4215614"/>
          </a:xfrm>
        </p:grpSpPr>
        <p:pic>
          <p:nvPicPr>
            <p:cNvPr id="4" name="Picture 3" descr="A picture containing chart&#10;&#10;Description automatically generated">
              <a:extLst>
                <a:ext uri="{FF2B5EF4-FFF2-40B4-BE49-F238E27FC236}">
                  <a16:creationId xmlns:a16="http://schemas.microsoft.com/office/drawing/2014/main" id="{27190D2E-5F8F-BF45-9B64-F919BCE22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1556792"/>
              <a:ext cx="3418013" cy="3812400"/>
            </a:xfrm>
            <a:prstGeom prst="rect">
              <a:avLst/>
            </a:prstGeom>
          </p:spPr>
        </p:pic>
        <p:pic>
          <p:nvPicPr>
            <p:cNvPr id="5" name="Picture 4" descr="Chart, bar chart&#10;&#10;Description automatically generated">
              <a:extLst>
                <a:ext uri="{FF2B5EF4-FFF2-40B4-BE49-F238E27FC236}">
                  <a16:creationId xmlns:a16="http://schemas.microsoft.com/office/drawing/2014/main" id="{F81B3214-979A-E04C-BD1B-8C6F9F044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710" y="1836594"/>
              <a:ext cx="3986597" cy="3935812"/>
            </a:xfrm>
            <a:prstGeom prst="rect">
              <a:avLst/>
            </a:prstGeom>
          </p:spPr>
        </p:pic>
      </p:grpSp>
      <p:sp>
        <p:nvSpPr>
          <p:cNvPr id="6" name="TextBox 5">
            <a:extLst>
              <a:ext uri="{FF2B5EF4-FFF2-40B4-BE49-F238E27FC236}">
                <a16:creationId xmlns:a16="http://schemas.microsoft.com/office/drawing/2014/main" id="{45AEF65D-074B-C344-A93B-12D522CFDC17}"/>
              </a:ext>
            </a:extLst>
          </p:cNvPr>
          <p:cNvSpPr txBox="1"/>
          <p:nvPr/>
        </p:nvSpPr>
        <p:spPr>
          <a:xfrm>
            <a:off x="364825" y="273859"/>
            <a:ext cx="8414349" cy="76944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4400" b="1" dirty="0">
                <a:cs typeface="Arial" panose="020B0604020202020204" pitchFamily="34" charset="0"/>
              </a:rPr>
              <a:t>Why bother?</a:t>
            </a:r>
          </a:p>
        </p:txBody>
      </p:sp>
      <p:sp>
        <p:nvSpPr>
          <p:cNvPr id="7" name="Rectangle 6">
            <a:extLst>
              <a:ext uri="{FF2B5EF4-FFF2-40B4-BE49-F238E27FC236}">
                <a16:creationId xmlns:a16="http://schemas.microsoft.com/office/drawing/2014/main" id="{DBA8BCD2-EDCB-9683-2A33-076C3D438F08}"/>
              </a:ext>
            </a:extLst>
          </p:cNvPr>
          <p:cNvSpPr/>
          <p:nvPr/>
        </p:nvSpPr>
        <p:spPr>
          <a:xfrm>
            <a:off x="4211960" y="6029746"/>
            <a:ext cx="3197286"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Rea F, et al. </a:t>
            </a:r>
            <a:r>
              <a:rPr lang="en-US" sz="1200" i="1" dirty="0">
                <a:latin typeface="Arial" panose="020B0604020202020204" pitchFamily="34" charset="0"/>
                <a:cs typeface="Arial" panose="020B0604020202020204" pitchFamily="34" charset="0"/>
              </a:rPr>
              <a:t>Hypertension</a:t>
            </a:r>
            <a:r>
              <a:rPr lang="en-US" sz="1200" dirty="0">
                <a:latin typeface="Arial" panose="020B0604020202020204" pitchFamily="34" charset="0"/>
                <a:cs typeface="Arial" panose="020B0604020202020204" pitchFamily="34" charset="0"/>
              </a:rPr>
              <a:t> 2018; 72: 846-53.</a:t>
            </a:r>
          </a:p>
        </p:txBody>
      </p:sp>
    </p:spTree>
    <p:extLst>
      <p:ext uri="{BB962C8B-B14F-4D97-AF65-F5344CB8AC3E}">
        <p14:creationId xmlns:p14="http://schemas.microsoft.com/office/powerpoint/2010/main" val="31391146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015C-3DF6-6400-5ECD-366C54E2BB12}"/>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chor="ctr"/>
          <a:lstStyle/>
          <a:p>
            <a:r>
              <a:rPr lang="en-GB" b="1" dirty="0"/>
              <a:t>Consequences of clinical inertia</a:t>
            </a:r>
          </a:p>
        </p:txBody>
      </p:sp>
      <p:graphicFrame>
        <p:nvGraphicFramePr>
          <p:cNvPr id="5" name="Diagram 4">
            <a:extLst>
              <a:ext uri="{FF2B5EF4-FFF2-40B4-BE49-F238E27FC236}">
                <a16:creationId xmlns:a16="http://schemas.microsoft.com/office/drawing/2014/main" id="{C7E3380B-C459-4F85-B12D-3366817E6E76}"/>
              </a:ext>
            </a:extLst>
          </p:cNvPr>
          <p:cNvGraphicFramePr/>
          <p:nvPr>
            <p:extLst>
              <p:ext uri="{D42A27DB-BD31-4B8C-83A1-F6EECF244321}">
                <p14:modId xmlns:p14="http://schemas.microsoft.com/office/powerpoint/2010/main" val="3244957435"/>
              </p:ext>
            </p:extLst>
          </p:nvPr>
        </p:nvGraphicFramePr>
        <p:xfrm>
          <a:off x="457200" y="1772815"/>
          <a:ext cx="4762872" cy="3816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F7E504E6-5802-51E7-8C85-3454830AC38F}"/>
              </a:ext>
            </a:extLst>
          </p:cNvPr>
          <p:cNvGraphicFramePr/>
          <p:nvPr>
            <p:extLst>
              <p:ext uri="{D42A27DB-BD31-4B8C-83A1-F6EECF244321}">
                <p14:modId xmlns:p14="http://schemas.microsoft.com/office/powerpoint/2010/main" val="1499219759"/>
              </p:ext>
            </p:extLst>
          </p:nvPr>
        </p:nvGraphicFramePr>
        <p:xfrm>
          <a:off x="5373498" y="1772815"/>
          <a:ext cx="3313302" cy="38164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43017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resentazione standard di PowerPoint">
            <a:extLst>
              <a:ext uri="{FF2B5EF4-FFF2-40B4-BE49-F238E27FC236}">
                <a16:creationId xmlns:a16="http://schemas.microsoft.com/office/drawing/2014/main" id="{23803339-2825-9F3F-1BB1-858B119C0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775" y="104826"/>
            <a:ext cx="1357199" cy="13273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4">
            <a:extLst>
              <a:ext uri="{FF2B5EF4-FFF2-40B4-BE49-F238E27FC236}">
                <a16:creationId xmlns:a16="http://schemas.microsoft.com/office/drawing/2014/main" id="{3107BDF3-CEAC-6D48-9113-81B3D6EB5C03}"/>
              </a:ext>
            </a:extLst>
          </p:cNvPr>
          <p:cNvGraphicFramePr>
            <a:graphicFrameLocks noGrp="1"/>
          </p:cNvGraphicFramePr>
          <p:nvPr>
            <p:extLst>
              <p:ext uri="{D42A27DB-BD31-4B8C-83A1-F6EECF244321}">
                <p14:modId xmlns:p14="http://schemas.microsoft.com/office/powerpoint/2010/main" val="1787559496"/>
              </p:ext>
            </p:extLst>
          </p:nvPr>
        </p:nvGraphicFramePr>
        <p:xfrm>
          <a:off x="260537" y="980729"/>
          <a:ext cx="7839855" cy="4794966"/>
        </p:xfrm>
        <a:graphic>
          <a:graphicData uri="http://schemas.openxmlformats.org/drawingml/2006/table">
            <a:tbl>
              <a:tblPr firstRow="1" bandRow="1">
                <a:tableStyleId>{F5AB1C69-6EDB-4FF4-983F-18BD219EF322}</a:tableStyleId>
              </a:tblPr>
              <a:tblGrid>
                <a:gridCol w="2799295">
                  <a:extLst>
                    <a:ext uri="{9D8B030D-6E8A-4147-A177-3AD203B41FA5}">
                      <a16:colId xmlns:a16="http://schemas.microsoft.com/office/drawing/2014/main" val="1856731481"/>
                    </a:ext>
                  </a:extLst>
                </a:gridCol>
                <a:gridCol w="2232248">
                  <a:extLst>
                    <a:ext uri="{9D8B030D-6E8A-4147-A177-3AD203B41FA5}">
                      <a16:colId xmlns:a16="http://schemas.microsoft.com/office/drawing/2014/main" val="3157699517"/>
                    </a:ext>
                  </a:extLst>
                </a:gridCol>
                <a:gridCol w="2808312">
                  <a:extLst>
                    <a:ext uri="{9D8B030D-6E8A-4147-A177-3AD203B41FA5}">
                      <a16:colId xmlns:a16="http://schemas.microsoft.com/office/drawing/2014/main" val="3063098048"/>
                    </a:ext>
                  </a:extLst>
                </a:gridCol>
              </a:tblGrid>
              <a:tr h="420170">
                <a:tc>
                  <a:txBody>
                    <a:bodyPr/>
                    <a:lstStyle/>
                    <a:p>
                      <a:pPr algn="ctr"/>
                      <a:r>
                        <a:rPr lang="en-US" sz="1400" b="1" dirty="0">
                          <a:solidFill>
                            <a:schemeClr val="tx1"/>
                          </a:solidFill>
                          <a:latin typeface="+mn-lt"/>
                        </a:rPr>
                        <a:t>Physician Factors </a:t>
                      </a:r>
                    </a:p>
                  </a:txBody>
                  <a:tcPr marL="68580" marR="68580" marT="34290" marB="34290" anchor="ctr">
                    <a:solidFill>
                      <a:srgbClr val="00B0F0"/>
                    </a:solidFill>
                  </a:tcPr>
                </a:tc>
                <a:tc>
                  <a:txBody>
                    <a:bodyPr/>
                    <a:lstStyle/>
                    <a:p>
                      <a:pPr algn="ctr"/>
                      <a:r>
                        <a:rPr lang="en-US" sz="1400" b="1" dirty="0">
                          <a:solidFill>
                            <a:schemeClr val="tx1"/>
                          </a:solidFill>
                          <a:latin typeface="+mn-lt"/>
                        </a:rPr>
                        <a:t>Patient Factors</a:t>
                      </a:r>
                    </a:p>
                  </a:txBody>
                  <a:tcPr marL="68580" marR="68580" marT="34290" marB="34290" anchor="ctr">
                    <a:solidFill>
                      <a:srgbClr val="FF2600"/>
                    </a:solidFill>
                  </a:tcPr>
                </a:tc>
                <a:tc>
                  <a:txBody>
                    <a:bodyPr/>
                    <a:lstStyle/>
                    <a:p>
                      <a:pPr algn="ctr"/>
                      <a:r>
                        <a:rPr lang="en-US" sz="1400" b="1" dirty="0">
                          <a:solidFill>
                            <a:schemeClr val="tx1"/>
                          </a:solidFill>
                          <a:latin typeface="+mn-lt"/>
                        </a:rPr>
                        <a:t>Health System Factors</a:t>
                      </a:r>
                    </a:p>
                  </a:txBody>
                  <a:tcPr marL="68580" marR="68580" marT="34290" marB="34290" anchor="ctr">
                    <a:solidFill>
                      <a:srgbClr val="FFC000"/>
                    </a:solidFill>
                  </a:tcPr>
                </a:tc>
                <a:extLst>
                  <a:ext uri="{0D108BD9-81ED-4DB2-BD59-A6C34878D82A}">
                    <a16:rowId xmlns:a16="http://schemas.microsoft.com/office/drawing/2014/main" val="407074500"/>
                  </a:ext>
                </a:extLst>
              </a:tr>
              <a:tr h="568614">
                <a:tc>
                  <a:txBody>
                    <a:bodyPr/>
                    <a:lstStyle/>
                    <a:p>
                      <a:pPr>
                        <a:lnSpc>
                          <a:spcPts val="1300"/>
                        </a:lnSpc>
                      </a:pPr>
                      <a:r>
                        <a:rPr lang="en-US" sz="1400" dirty="0">
                          <a:latin typeface="+mn-lt"/>
                          <a:cs typeface="Arial" panose="020B0604020202020204" pitchFamily="34" charset="0"/>
                        </a:rPr>
                        <a:t>Improve communication with patients: risk, benefits, agree a strategy, </a:t>
                      </a:r>
                    </a:p>
                  </a:txBody>
                  <a:tcPr marL="68580" marR="68580" marT="34290" marB="34290" anchor="ctr"/>
                </a:tc>
                <a:tc>
                  <a:txBody>
                    <a:bodyPr/>
                    <a:lstStyle/>
                    <a:p>
                      <a:pPr>
                        <a:lnSpc>
                          <a:spcPts val="1300"/>
                        </a:lnSpc>
                      </a:pPr>
                      <a:r>
                        <a:rPr lang="en-US" sz="1400" b="1" dirty="0">
                          <a:latin typeface="+mn-lt"/>
                          <a:cs typeface="Arial" panose="020B0604020202020204" pitchFamily="34" charset="0"/>
                        </a:rPr>
                        <a:t>Self-monitoring of BP</a:t>
                      </a:r>
                    </a:p>
                  </a:txBody>
                  <a:tcPr marL="68580" marR="68580" marT="34290" marB="34290" anchor="ctr"/>
                </a:tc>
                <a:tc>
                  <a:txBody>
                    <a:bodyPr/>
                    <a:lstStyle/>
                    <a:p>
                      <a:pPr>
                        <a:lnSpc>
                          <a:spcPts val="1300"/>
                        </a:lnSpc>
                      </a:pPr>
                      <a:r>
                        <a:rPr lang="en-US" sz="1400" b="1" dirty="0">
                          <a:latin typeface="+mn-lt"/>
                        </a:rPr>
                        <a:t>Clear clinical guidelines</a:t>
                      </a:r>
                      <a:endParaRPr lang="en-US" sz="1400" b="1"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2744194088"/>
                  </a:ext>
                </a:extLst>
              </a:tr>
              <a:tr h="546724">
                <a:tc>
                  <a:txBody>
                    <a:bodyPr/>
                    <a:lstStyle/>
                    <a:p>
                      <a:pPr>
                        <a:lnSpc>
                          <a:spcPts val="1300"/>
                        </a:lnSpc>
                      </a:pPr>
                      <a:r>
                        <a:rPr lang="en-US" sz="1400" dirty="0">
                          <a:latin typeface="+mn-lt"/>
                          <a:cs typeface="Arial" panose="020B0604020202020204" pitchFamily="34" charset="0"/>
                        </a:rPr>
                        <a:t>Use information material and counselling</a:t>
                      </a:r>
                    </a:p>
                  </a:txBody>
                  <a:tcPr marL="68580" marR="68580" marT="34290" marB="34290" anchor="ctr"/>
                </a:tc>
                <a:tc>
                  <a:txBody>
                    <a:bodyPr/>
                    <a:lstStyle/>
                    <a:p>
                      <a:pPr>
                        <a:lnSpc>
                          <a:spcPts val="1300"/>
                        </a:lnSpc>
                      </a:pPr>
                      <a:r>
                        <a:rPr lang="en-US" sz="1400" dirty="0">
                          <a:latin typeface="+mn-lt"/>
                          <a:cs typeface="Arial" panose="020B0604020202020204" pitchFamily="34" charset="0"/>
                        </a:rPr>
                        <a:t>Instructions and support for system-guided self-management</a:t>
                      </a:r>
                    </a:p>
                  </a:txBody>
                  <a:tcPr marL="68580" marR="68580" marT="34290" marB="34290" anchor="ctr"/>
                </a:tc>
                <a:tc>
                  <a:txBody>
                    <a:bodyPr/>
                    <a:lstStyle/>
                    <a:p>
                      <a:pPr>
                        <a:lnSpc>
                          <a:spcPts val="1300"/>
                        </a:lnSpc>
                      </a:pPr>
                      <a:r>
                        <a:rPr lang="en-US" sz="1400" b="1" dirty="0">
                          <a:latin typeface="+mn-lt"/>
                        </a:rPr>
                        <a:t>Disease registry</a:t>
                      </a:r>
                      <a:endParaRPr lang="en-US" sz="1400" b="1"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3875179253"/>
                  </a:ext>
                </a:extLst>
              </a:tr>
              <a:tr h="402127">
                <a:tc>
                  <a:txBody>
                    <a:bodyPr/>
                    <a:lstStyle/>
                    <a:p>
                      <a:pPr>
                        <a:lnSpc>
                          <a:spcPts val="1300"/>
                        </a:lnSpc>
                      </a:pPr>
                      <a:r>
                        <a:rPr lang="en-US" sz="1400" b="1" dirty="0">
                          <a:latin typeface="+mn-lt"/>
                          <a:cs typeface="Arial" panose="020B0604020202020204" pitchFamily="34" charset="0"/>
                        </a:rPr>
                        <a:t>Empower patient (self BP monitoring</a:t>
                      </a:r>
                      <a:r>
                        <a:rPr lang="en-US" sz="1400" dirty="0">
                          <a:latin typeface="+mn-lt"/>
                          <a:cs typeface="Arial" panose="020B0604020202020204" pitchFamily="34" charset="0"/>
                        </a:rPr>
                        <a:t>)</a:t>
                      </a:r>
                    </a:p>
                  </a:txBody>
                  <a:tcPr marL="68580" marR="68580" marT="34290" marB="34290" anchor="ctr"/>
                </a:tc>
                <a:tc>
                  <a:txBody>
                    <a:bodyPr/>
                    <a:lstStyle/>
                    <a:p>
                      <a:pPr>
                        <a:lnSpc>
                          <a:spcPts val="1300"/>
                        </a:lnSpc>
                      </a:pPr>
                      <a:r>
                        <a:rPr lang="en-US" sz="1400" dirty="0">
                          <a:latin typeface="+mn-lt"/>
                          <a:cs typeface="Arial" panose="020B0604020202020204" pitchFamily="34" charset="0"/>
                        </a:rPr>
                        <a:t>Family, social or AHP support</a:t>
                      </a:r>
                    </a:p>
                  </a:txBody>
                  <a:tcPr marL="68580" marR="68580" marT="34290" marB="34290" anchor="ctr"/>
                </a:tc>
                <a:tc>
                  <a:txBody>
                    <a:bodyPr/>
                    <a:lstStyle/>
                    <a:p>
                      <a:pPr>
                        <a:lnSpc>
                          <a:spcPts val="1300"/>
                        </a:lnSpc>
                      </a:pPr>
                      <a:r>
                        <a:rPr lang="en-US" sz="1400" dirty="0">
                          <a:latin typeface="+mn-lt"/>
                        </a:rPr>
                        <a:t>Visit planning</a:t>
                      </a:r>
                      <a:endParaRPr lang="en-US" sz="1400"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3174802652"/>
                  </a:ext>
                </a:extLst>
              </a:tr>
              <a:tr h="402127">
                <a:tc>
                  <a:txBody>
                    <a:bodyPr/>
                    <a:lstStyle/>
                    <a:p>
                      <a:pPr>
                        <a:lnSpc>
                          <a:spcPts val="1300"/>
                        </a:lnSpc>
                      </a:pPr>
                      <a:r>
                        <a:rPr lang="en-US" sz="1400" dirty="0">
                          <a:latin typeface="+mn-lt"/>
                          <a:cs typeface="Arial" panose="020B0604020202020204" pitchFamily="34" charset="0"/>
                        </a:rPr>
                        <a:t>Feedback of clinical improvements</a:t>
                      </a:r>
                    </a:p>
                  </a:txBody>
                  <a:tcPr marL="68580" marR="68580" marT="34290" marB="34290" anchor="ctr"/>
                </a:tc>
                <a:tc>
                  <a:txBody>
                    <a:bodyPr/>
                    <a:lstStyle/>
                    <a:p>
                      <a:pPr>
                        <a:lnSpc>
                          <a:spcPts val="1300"/>
                        </a:lnSpc>
                      </a:pPr>
                      <a:r>
                        <a:rPr lang="en-US" sz="1400" b="1" dirty="0">
                          <a:latin typeface="+mn-lt"/>
                          <a:cs typeface="Arial" panose="020B0604020202020204" pitchFamily="34" charset="0"/>
                        </a:rPr>
                        <a:t>Easy access and provision of prescribed drugs</a:t>
                      </a:r>
                    </a:p>
                  </a:txBody>
                  <a:tcPr marL="68580" marR="68580" marT="34290" marB="34290" anchor="ctr"/>
                </a:tc>
                <a:tc>
                  <a:txBody>
                    <a:bodyPr/>
                    <a:lstStyle/>
                    <a:p>
                      <a:pPr>
                        <a:lnSpc>
                          <a:spcPts val="1300"/>
                        </a:lnSpc>
                      </a:pPr>
                      <a:r>
                        <a:rPr lang="en-US" sz="1400" b="1" dirty="0">
                          <a:latin typeface="+mn-lt"/>
                        </a:rPr>
                        <a:t>Active patient outreach</a:t>
                      </a:r>
                      <a:endParaRPr lang="en-US" sz="1400" b="1"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2057658813"/>
                  </a:ext>
                </a:extLst>
              </a:tr>
              <a:tr h="235642">
                <a:tc>
                  <a:txBody>
                    <a:bodyPr/>
                    <a:lstStyle/>
                    <a:p>
                      <a:pPr>
                        <a:lnSpc>
                          <a:spcPts val="1300"/>
                        </a:lnSpc>
                      </a:pPr>
                      <a:r>
                        <a:rPr lang="en-US" sz="1400" b="1" dirty="0">
                          <a:latin typeface="+mn-lt"/>
                          <a:cs typeface="Arial" panose="020B0604020202020204" pitchFamily="34" charset="0"/>
                        </a:rPr>
                        <a:t>Identify and address barriers</a:t>
                      </a:r>
                    </a:p>
                  </a:txBody>
                  <a:tcPr marL="68580" marR="68580" marT="34290" marB="34290" anchor="ctr"/>
                </a:tc>
                <a:tc>
                  <a:txBody>
                    <a:bodyPr/>
                    <a:lstStyle/>
                    <a:p>
                      <a:pPr>
                        <a:lnSpc>
                          <a:spcPts val="1300"/>
                        </a:lnSpc>
                      </a:pPr>
                      <a:r>
                        <a:rPr lang="en-US" sz="1400" dirty="0">
                          <a:latin typeface="+mn-lt"/>
                          <a:cs typeface="Arial" panose="020B0604020202020204" pitchFamily="34" charset="0"/>
                        </a:rPr>
                        <a:t>Group sessions </a:t>
                      </a:r>
                    </a:p>
                  </a:txBody>
                  <a:tcPr marL="68580" marR="68580" marT="34290" marB="34290" anchor="ctr"/>
                </a:tc>
                <a:tc>
                  <a:txBody>
                    <a:bodyPr/>
                    <a:lstStyle/>
                    <a:p>
                      <a:pPr>
                        <a:lnSpc>
                          <a:spcPts val="1300"/>
                        </a:lnSpc>
                      </a:pPr>
                      <a:r>
                        <a:rPr lang="en-US" sz="1400" b="1" dirty="0">
                          <a:latin typeface="+mn-lt"/>
                        </a:rPr>
                        <a:t>Decision support</a:t>
                      </a:r>
                      <a:endParaRPr lang="en-US" sz="1400" b="1"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626976262"/>
                  </a:ext>
                </a:extLst>
              </a:tr>
              <a:tr h="402127">
                <a:tc>
                  <a:txBody>
                    <a:bodyPr/>
                    <a:lstStyle/>
                    <a:p>
                      <a:pPr>
                        <a:lnSpc>
                          <a:spcPts val="1300"/>
                        </a:lnSpc>
                      </a:pPr>
                      <a:r>
                        <a:rPr lang="en-US" sz="1400" dirty="0">
                          <a:latin typeface="+mn-lt"/>
                          <a:cs typeface="Arial" panose="020B0604020202020204" pitchFamily="34" charset="0"/>
                        </a:rPr>
                        <a:t>Collaboration with other AHPs</a:t>
                      </a:r>
                    </a:p>
                  </a:txBody>
                  <a:tcPr marL="68580" marR="68580" marT="34290" marB="34290" anchor="ctr"/>
                </a:tc>
                <a:tc>
                  <a:txBody>
                    <a:bodyPr/>
                    <a:lstStyle/>
                    <a:p>
                      <a:pPr>
                        <a:lnSpc>
                          <a:spcPts val="1300"/>
                        </a:lnSpc>
                      </a:pPr>
                      <a:r>
                        <a:rPr lang="en-US" sz="1400" b="1" dirty="0">
                          <a:latin typeface="+mn-lt"/>
                          <a:cs typeface="Arial" panose="020B0604020202020204" pitchFamily="34" charset="0"/>
                        </a:rPr>
                        <a:t>Improve adherence and persistence</a:t>
                      </a:r>
                    </a:p>
                  </a:txBody>
                  <a:tcPr marL="68580" marR="68580" marT="34290" marB="34290" anchor="ctr"/>
                </a:tc>
                <a:tc>
                  <a:txBody>
                    <a:bodyPr/>
                    <a:lstStyle/>
                    <a:p>
                      <a:pPr>
                        <a:lnSpc>
                          <a:spcPts val="1300"/>
                        </a:lnSpc>
                      </a:pPr>
                      <a:r>
                        <a:rPr lang="en-US" sz="1400" dirty="0">
                          <a:latin typeface="+mn-lt"/>
                        </a:rPr>
                        <a:t>Team approach to care and care coordination</a:t>
                      </a:r>
                      <a:endParaRPr lang="en-US" sz="1400"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341503962"/>
                  </a:ext>
                </a:extLst>
              </a:tr>
              <a:tr h="402127">
                <a:tc>
                  <a:txBody>
                    <a:bodyPr/>
                    <a:lstStyle/>
                    <a:p>
                      <a:pPr>
                        <a:lnSpc>
                          <a:spcPts val="1300"/>
                        </a:lnSpc>
                      </a:pPr>
                      <a:r>
                        <a:rPr lang="en-US" sz="1400" b="1" dirty="0">
                          <a:latin typeface="+mn-lt"/>
                          <a:cs typeface="Arial" panose="020B0604020202020204" pitchFamily="34" charset="0"/>
                        </a:rPr>
                        <a:t>Simplify drug regime</a:t>
                      </a:r>
                    </a:p>
                  </a:txBody>
                  <a:tcPr marL="68580" marR="68580" marT="34290" marB="34290" anchor="ctr"/>
                </a:tc>
                <a:tc>
                  <a:txBody>
                    <a:bodyPr/>
                    <a:lstStyle/>
                    <a:p>
                      <a:pPr>
                        <a:lnSpc>
                          <a:spcPts val="1300"/>
                        </a:lnSpc>
                      </a:pPr>
                      <a:endParaRPr lang="en-US" sz="1400" dirty="0">
                        <a:latin typeface="+mn-lt"/>
                        <a:cs typeface="Arial" panose="020B0604020202020204" pitchFamily="34" charset="0"/>
                      </a:endParaRPr>
                    </a:p>
                  </a:txBody>
                  <a:tcPr marL="68580" marR="68580" marT="34290" marB="34290" anchor="ctr"/>
                </a:tc>
                <a:tc>
                  <a:txBody>
                    <a:bodyPr/>
                    <a:lstStyle/>
                    <a:p>
                      <a:pPr>
                        <a:lnSpc>
                          <a:spcPts val="1300"/>
                        </a:lnSpc>
                      </a:pPr>
                      <a:r>
                        <a:rPr lang="en-US" sz="1400" dirty="0">
                          <a:latin typeface="+mn-lt"/>
                        </a:rPr>
                        <a:t>Clear communication between physician and staff</a:t>
                      </a:r>
                      <a:endParaRPr lang="en-US" sz="1400" dirty="0">
                        <a:latin typeface="+mn-lt"/>
                        <a:cs typeface="Arial" panose="020B0604020202020204" pitchFamily="34" charset="0"/>
                      </a:endParaRPr>
                    </a:p>
                  </a:txBody>
                  <a:tcPr marL="68580" marR="68580" marT="34290" marB="34290" anchor="ctr"/>
                </a:tc>
                <a:extLst>
                  <a:ext uri="{0D108BD9-81ED-4DB2-BD59-A6C34878D82A}">
                    <a16:rowId xmlns:a16="http://schemas.microsoft.com/office/drawing/2014/main" val="1532154997"/>
                  </a:ext>
                </a:extLst>
              </a:tr>
              <a:tr h="402127">
                <a:tc>
                  <a:txBody>
                    <a:bodyPr/>
                    <a:lstStyle/>
                    <a:p>
                      <a:pPr>
                        <a:lnSpc>
                          <a:spcPts val="1300"/>
                        </a:lnSpc>
                      </a:pPr>
                      <a:r>
                        <a:rPr lang="en-US" sz="1400" b="1" dirty="0">
                          <a:latin typeface="+mn-lt"/>
                          <a:cs typeface="Arial" panose="020B0604020202020204" pitchFamily="34" charset="0"/>
                        </a:rPr>
                        <a:t>Use single-pill combination</a:t>
                      </a:r>
                    </a:p>
                  </a:txBody>
                  <a:tcPr marL="68580" marR="68580" marT="34290" marB="34290" anchor="ctr"/>
                </a:tc>
                <a:tc>
                  <a:txBody>
                    <a:bodyPr/>
                    <a:lstStyle/>
                    <a:p>
                      <a:pPr>
                        <a:lnSpc>
                          <a:spcPts val="1300"/>
                        </a:lnSpc>
                      </a:pPr>
                      <a:endParaRPr lang="en-US" sz="1400" dirty="0">
                        <a:latin typeface="+mn-lt"/>
                        <a:cs typeface="Arial" panose="020B0604020202020204" pitchFamily="34" charset="0"/>
                      </a:endParaRPr>
                    </a:p>
                  </a:txBody>
                  <a:tcPr marL="68580" marR="68580" marT="34290" marB="34290" anchor="ctr"/>
                </a:tc>
                <a:tc>
                  <a:txBody>
                    <a:bodyPr/>
                    <a:lstStyle/>
                    <a:p>
                      <a:pPr>
                        <a:lnSpc>
                          <a:spcPts val="1300"/>
                        </a:lnSpc>
                      </a:pPr>
                      <a:r>
                        <a:rPr lang="en-US" sz="1400" b="1" dirty="0">
                          <a:latin typeface="+mn-lt"/>
                          <a:cs typeface="Arial" panose="020B0604020202020204" pitchFamily="34" charset="0"/>
                        </a:rPr>
                        <a:t>Reduced tariff for single-pill combination</a:t>
                      </a:r>
                    </a:p>
                  </a:txBody>
                  <a:tcPr marL="68580" marR="68580" marT="34290" marB="34290" anchor="ctr"/>
                </a:tc>
                <a:extLst>
                  <a:ext uri="{0D108BD9-81ED-4DB2-BD59-A6C34878D82A}">
                    <a16:rowId xmlns:a16="http://schemas.microsoft.com/office/drawing/2014/main" val="4150251473"/>
                  </a:ext>
                </a:extLst>
              </a:tr>
              <a:tr h="235642">
                <a:tc>
                  <a:txBody>
                    <a:bodyPr/>
                    <a:lstStyle/>
                    <a:p>
                      <a:pPr>
                        <a:lnSpc>
                          <a:spcPts val="1300"/>
                        </a:lnSpc>
                      </a:pPr>
                      <a:r>
                        <a:rPr lang="en-US" sz="1400" b="1" dirty="0">
                          <a:latin typeface="+mn-lt"/>
                          <a:cs typeface="Arial" panose="020B0604020202020204" pitchFamily="34" charset="0"/>
                        </a:rPr>
                        <a:t>Use long-acting drugs (once daily)</a:t>
                      </a:r>
                    </a:p>
                  </a:txBody>
                  <a:tcPr marL="68580" marR="68580" marT="34290" marB="34290" anchor="ctr"/>
                </a:tc>
                <a:tc>
                  <a:txBody>
                    <a:bodyPr/>
                    <a:lstStyle/>
                    <a:p>
                      <a:pPr>
                        <a:lnSpc>
                          <a:spcPts val="1300"/>
                        </a:lnSpc>
                      </a:pPr>
                      <a:endParaRPr lang="en-US" sz="1400" dirty="0">
                        <a:latin typeface="+mn-lt"/>
                        <a:cs typeface="Arial" panose="020B0604020202020204" pitchFamily="34" charset="0"/>
                      </a:endParaRPr>
                    </a:p>
                  </a:txBody>
                  <a:tcPr marL="68580" marR="68580" marT="34290" marB="34290" anchor="ctr"/>
                </a:tc>
                <a:tc>
                  <a:txBody>
                    <a:bodyPr/>
                    <a:lstStyle/>
                    <a:p>
                      <a:pPr>
                        <a:lnSpc>
                          <a:spcPts val="1300"/>
                        </a:lnSpc>
                      </a:pPr>
                      <a:r>
                        <a:rPr lang="en-US" sz="1400" dirty="0">
                          <a:latin typeface="+mn-lt"/>
                          <a:cs typeface="Arial" panose="020B0604020202020204" pitchFamily="34" charset="0"/>
                        </a:rPr>
                        <a:t>Remote monitoring systems</a:t>
                      </a:r>
                    </a:p>
                  </a:txBody>
                  <a:tcPr marL="68580" marR="68580" marT="34290" marB="34290" anchor="ctr"/>
                </a:tc>
                <a:extLst>
                  <a:ext uri="{0D108BD9-81ED-4DB2-BD59-A6C34878D82A}">
                    <a16:rowId xmlns:a16="http://schemas.microsoft.com/office/drawing/2014/main" val="244388558"/>
                  </a:ext>
                </a:extLst>
              </a:tr>
              <a:tr h="735100">
                <a:tc>
                  <a:txBody>
                    <a:bodyPr/>
                    <a:lstStyle/>
                    <a:p>
                      <a:pPr>
                        <a:lnSpc>
                          <a:spcPts val="1300"/>
                        </a:lnSpc>
                      </a:pPr>
                      <a:r>
                        <a:rPr lang="en-US" sz="1400" dirty="0">
                          <a:latin typeface="+mn-lt"/>
                          <a:cs typeface="Arial" panose="020B0604020202020204" pitchFamily="34" charset="0"/>
                        </a:rPr>
                        <a:t>Address side effects/adverse reactions timely</a:t>
                      </a:r>
                    </a:p>
                  </a:txBody>
                  <a:tcPr marL="68580" marR="68580" marT="34290" marB="34290" anchor="ctr"/>
                </a:tc>
                <a:tc>
                  <a:txBody>
                    <a:bodyPr/>
                    <a:lstStyle/>
                    <a:p>
                      <a:pPr>
                        <a:lnSpc>
                          <a:spcPts val="1300"/>
                        </a:lnSpc>
                      </a:pPr>
                      <a:endParaRPr lang="en-US" sz="1400" dirty="0">
                        <a:latin typeface="+mn-lt"/>
                        <a:cs typeface="Arial" panose="020B0604020202020204" pitchFamily="34" charset="0"/>
                      </a:endParaRPr>
                    </a:p>
                  </a:txBody>
                  <a:tcPr marL="68580" marR="68580" marT="34290" marB="34290" anchor="ctr"/>
                </a:tc>
                <a:tc>
                  <a:txBody>
                    <a:bodyPr/>
                    <a:lstStyle/>
                    <a:p>
                      <a:pPr>
                        <a:lnSpc>
                          <a:spcPts val="1300"/>
                        </a:lnSpc>
                      </a:pPr>
                      <a:r>
                        <a:rPr lang="en-US" sz="1400" dirty="0">
                          <a:latin typeface="+mn-lt"/>
                          <a:cs typeface="Arial" panose="020B0604020202020204" pitchFamily="34" charset="0"/>
                        </a:rPr>
                        <a:t>Development of national databases shared across the whole health and social care system</a:t>
                      </a:r>
                    </a:p>
                  </a:txBody>
                  <a:tcPr marL="68580" marR="68580" marT="34290" marB="34290" anchor="ctr"/>
                </a:tc>
                <a:extLst>
                  <a:ext uri="{0D108BD9-81ED-4DB2-BD59-A6C34878D82A}">
                    <a16:rowId xmlns:a16="http://schemas.microsoft.com/office/drawing/2014/main" val="3300538787"/>
                  </a:ext>
                </a:extLst>
              </a:tr>
            </a:tbl>
          </a:graphicData>
        </a:graphic>
      </p:graphicFrame>
      <p:sp>
        <p:nvSpPr>
          <p:cNvPr id="6" name="TextBox 5">
            <a:extLst>
              <a:ext uri="{FF2B5EF4-FFF2-40B4-BE49-F238E27FC236}">
                <a16:creationId xmlns:a16="http://schemas.microsoft.com/office/drawing/2014/main" id="{2B0D63F3-811F-BC57-871E-A4556E96C226}"/>
              </a:ext>
            </a:extLst>
          </p:cNvPr>
          <p:cNvSpPr txBox="1"/>
          <p:nvPr/>
        </p:nvSpPr>
        <p:spPr>
          <a:xfrm>
            <a:off x="260537" y="260648"/>
            <a:ext cx="7263791" cy="5078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2700" b="1" dirty="0">
                <a:latin typeface="Arial" panose="020B0604020202020204" pitchFamily="34" charset="0"/>
                <a:cs typeface="Arial" panose="020B0604020202020204" pitchFamily="34" charset="0"/>
              </a:rPr>
              <a:t>Possible solutions</a:t>
            </a:r>
          </a:p>
        </p:txBody>
      </p:sp>
    </p:spTree>
    <p:extLst>
      <p:ext uri="{BB962C8B-B14F-4D97-AF65-F5344CB8AC3E}">
        <p14:creationId xmlns:p14="http://schemas.microsoft.com/office/powerpoint/2010/main" val="146009894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39750" y="188913"/>
            <a:ext cx="8064500" cy="70802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4000" b="1" dirty="0">
                <a:solidFill>
                  <a:schemeClr val="bg1"/>
                </a:solidFill>
                <a:latin typeface="Calibri" panose="020F0502020204030204" pitchFamily="34" charset="0"/>
                <a:ea typeface="+mn-ea"/>
                <a:cs typeface="+mn-cs"/>
              </a:rPr>
              <a:t>Therapy in resistant hypertension</a:t>
            </a:r>
          </a:p>
        </p:txBody>
      </p:sp>
      <p:sp>
        <p:nvSpPr>
          <p:cNvPr id="2" name="TextBox 1"/>
          <p:cNvSpPr txBox="1">
            <a:spLocks noChangeArrowheads="1"/>
          </p:cNvSpPr>
          <p:nvPr/>
        </p:nvSpPr>
        <p:spPr bwMode="auto">
          <a:xfrm>
            <a:off x="611188" y="1075377"/>
            <a:ext cx="7993062" cy="4585871"/>
          </a:xfrm>
          <a:prstGeom prst="rect">
            <a:avLst/>
          </a:prstGeom>
          <a:gradFill rotWithShape="1">
            <a:gsLst>
              <a:gs pos="0">
                <a:srgbClr val="FFFFFF"/>
              </a:gs>
              <a:gs pos="35001">
                <a:srgbClr val="FFFFFF"/>
              </a:gs>
              <a:gs pos="100000">
                <a:srgbClr val="FFFFFF"/>
              </a:gs>
            </a:gsLst>
            <a:lin ang="16200000" scaled="1"/>
          </a:gradFill>
          <a:ln w="9525">
            <a:solidFill>
              <a:srgbClr val="F9F9F9"/>
            </a:solidFill>
            <a:miter lim="800000"/>
            <a:headEnd/>
            <a:tailEnd/>
          </a:ln>
          <a:effectLst>
            <a:outerShdw blurRad="50800" dist="38100" dir="2700000" algn="tl" rotWithShape="0">
              <a:srgbClr val="000000">
                <a:alpha val="39999"/>
              </a:srgbClr>
            </a:outerShdw>
          </a:effectLst>
        </p:spPr>
        <p:txBody>
          <a:bodyPr wrap="square">
            <a:spAutoFit/>
          </a:bodyPr>
          <a:lstStyle/>
          <a:p>
            <a:pPr marL="457200" indent="-457200">
              <a:buFontTx/>
              <a:buBlip>
                <a:blip r:embed="rId3"/>
              </a:buBlip>
              <a:defRPr/>
            </a:pPr>
            <a:r>
              <a:rPr lang="en-GB" sz="2800" dirty="0">
                <a:solidFill>
                  <a:schemeClr val="dk1"/>
                </a:solidFill>
                <a:latin typeface="Calibri" panose="020F0502020204030204" pitchFamily="34" charset="0"/>
                <a:ea typeface="+mn-ea"/>
                <a:cs typeface="+mn-cs"/>
              </a:rPr>
              <a:t>Evidence-free zone</a:t>
            </a:r>
            <a:r>
              <a:rPr lang="en-GB" sz="2800" dirty="0">
                <a:solidFill>
                  <a:schemeClr val="dk1"/>
                </a:solidFill>
                <a:latin typeface="Calibri" panose="020F0502020204030204" pitchFamily="34" charset="0"/>
              </a:rPr>
              <a:t> (until recently!)</a:t>
            </a:r>
          </a:p>
          <a:p>
            <a:pPr marL="457200" indent="-457200">
              <a:buBlip>
                <a:blip r:embed="rId3"/>
              </a:buBlip>
              <a:defRPr/>
            </a:pPr>
            <a:r>
              <a:rPr lang="en-GB" sz="2800" dirty="0">
                <a:solidFill>
                  <a:schemeClr val="dk1"/>
                </a:solidFill>
                <a:latin typeface="Calibri" panose="020F0502020204030204" pitchFamily="34" charset="0"/>
              </a:rPr>
              <a:t>Seek specialist advice</a:t>
            </a:r>
            <a:endParaRPr lang="en-GB" sz="2800" dirty="0">
              <a:solidFill>
                <a:schemeClr val="dk1"/>
              </a:solidFill>
              <a:latin typeface="Calibri" panose="020F0502020204030204" pitchFamily="34" charset="0"/>
              <a:ea typeface="+mn-ea"/>
              <a:cs typeface="+mn-cs"/>
            </a:endParaRPr>
          </a:p>
          <a:p>
            <a:pPr marL="457200" indent="-457200">
              <a:buFontTx/>
              <a:buBlip>
                <a:blip r:embed="rId3"/>
              </a:buBlip>
              <a:defRPr/>
            </a:pPr>
            <a:r>
              <a:rPr lang="en-GB" sz="2800" dirty="0">
                <a:solidFill>
                  <a:schemeClr val="dk1"/>
                </a:solidFill>
                <a:latin typeface="Calibri" panose="020F0502020204030204" pitchFamily="34" charset="0"/>
                <a:ea typeface="+mn-ea"/>
                <a:cs typeface="+mn-cs"/>
              </a:rPr>
              <a:t>Considered:</a:t>
            </a:r>
          </a:p>
          <a:p>
            <a:pPr>
              <a:defRPr/>
            </a:pPr>
            <a:r>
              <a:rPr lang="en-GB" sz="2800" dirty="0">
                <a:solidFill>
                  <a:schemeClr val="dk1"/>
                </a:solidFill>
                <a:latin typeface="Calibri" panose="020F0502020204030204" pitchFamily="34" charset="0"/>
                <a:ea typeface="+mn-ea"/>
                <a:cs typeface="+mn-cs"/>
              </a:rPr>
              <a:t>	Alpha-blocker (</a:t>
            </a:r>
            <a:r>
              <a:rPr lang="en-GB" sz="2800" dirty="0" err="1">
                <a:solidFill>
                  <a:schemeClr val="dk1"/>
                </a:solidFill>
                <a:latin typeface="Calibri" panose="020F0502020204030204" pitchFamily="34" charset="0"/>
                <a:ea typeface="+mn-ea"/>
                <a:cs typeface="+mn-cs"/>
              </a:rPr>
              <a:t>doxazosin</a:t>
            </a:r>
            <a:r>
              <a:rPr lang="en-GB" sz="2800" dirty="0">
                <a:solidFill>
                  <a:schemeClr val="dk1"/>
                </a:solidFill>
                <a:latin typeface="Calibri" panose="020F0502020204030204" pitchFamily="34" charset="0"/>
                <a:ea typeface="+mn-ea"/>
                <a:cs typeface="+mn-cs"/>
              </a:rPr>
              <a:t>)</a:t>
            </a:r>
          </a:p>
          <a:p>
            <a:pPr>
              <a:defRPr/>
            </a:pPr>
            <a:r>
              <a:rPr lang="en-GB" sz="2800" dirty="0">
                <a:solidFill>
                  <a:schemeClr val="dk1"/>
                </a:solidFill>
                <a:latin typeface="Calibri" panose="020F0502020204030204" pitchFamily="34" charset="0"/>
                <a:ea typeface="+mn-ea"/>
                <a:cs typeface="+mn-cs"/>
              </a:rPr>
              <a:t>	Further diuretic (spironolactone, </a:t>
            </a:r>
            <a:r>
              <a:rPr lang="en-GB" sz="2800" dirty="0" err="1">
                <a:solidFill>
                  <a:schemeClr val="dk1"/>
                </a:solidFill>
                <a:latin typeface="Calibri" panose="020F0502020204030204" pitchFamily="34" charset="0"/>
                <a:ea typeface="+mn-ea"/>
                <a:cs typeface="+mn-cs"/>
              </a:rPr>
              <a:t>amiloride</a:t>
            </a:r>
            <a:r>
              <a:rPr lang="en-GB" sz="2800" dirty="0">
                <a:solidFill>
                  <a:schemeClr val="dk1"/>
                </a:solidFill>
                <a:latin typeface="Calibri" panose="020F0502020204030204" pitchFamily="34" charset="0"/>
                <a:ea typeface="+mn-ea"/>
                <a:cs typeface="+mn-cs"/>
              </a:rPr>
              <a:t>)</a:t>
            </a:r>
          </a:p>
          <a:p>
            <a:pPr>
              <a:defRPr/>
            </a:pPr>
            <a:r>
              <a:rPr lang="en-GB" sz="2800" dirty="0">
                <a:solidFill>
                  <a:schemeClr val="dk1"/>
                </a:solidFill>
                <a:latin typeface="Calibri" panose="020F0502020204030204" pitchFamily="34" charset="0"/>
                <a:ea typeface="+mn-ea"/>
                <a:cs typeface="+mn-cs"/>
              </a:rPr>
              <a:t>	Beta-blocker (atenolol, bisoprolol, carvedilol)</a:t>
            </a:r>
          </a:p>
          <a:p>
            <a:pPr>
              <a:defRPr/>
            </a:pPr>
            <a:r>
              <a:rPr lang="en-GB" sz="2800" dirty="0">
                <a:solidFill>
                  <a:schemeClr val="dk1"/>
                </a:solidFill>
                <a:latin typeface="Calibri" panose="020F0502020204030204" pitchFamily="34" charset="0"/>
              </a:rPr>
              <a:t>	Invasive procedures (</a:t>
            </a:r>
            <a:r>
              <a:rPr lang="en-GB" sz="2800" u="sng" dirty="0">
                <a:solidFill>
                  <a:schemeClr val="dk1"/>
                </a:solidFill>
                <a:latin typeface="Calibri" panose="020F0502020204030204" pitchFamily="34" charset="0"/>
              </a:rPr>
              <a:t>not for Primary Care!)</a:t>
            </a:r>
            <a:endParaRPr lang="en-GB" sz="2800" u="sng" dirty="0">
              <a:solidFill>
                <a:schemeClr val="dk1"/>
              </a:solidFill>
              <a:latin typeface="Calibri" panose="020F0502020204030204" pitchFamily="34" charset="0"/>
              <a:ea typeface="+mn-ea"/>
              <a:cs typeface="+mn-cs"/>
            </a:endParaRPr>
          </a:p>
          <a:p>
            <a:pPr>
              <a:defRPr/>
            </a:pPr>
            <a:endParaRPr lang="en-GB" sz="2400" dirty="0">
              <a:solidFill>
                <a:schemeClr val="dk1"/>
              </a:solidFill>
              <a:latin typeface="Calibri" panose="020F0502020204030204" pitchFamily="34" charset="0"/>
              <a:ea typeface="+mn-ea"/>
              <a:cs typeface="+mn-cs"/>
            </a:endParaRPr>
          </a:p>
          <a:p>
            <a:pPr>
              <a:defRPr/>
            </a:pPr>
            <a:r>
              <a:rPr lang="en-GB" sz="2400" b="1" dirty="0">
                <a:solidFill>
                  <a:schemeClr val="dk1"/>
                </a:solidFill>
                <a:latin typeface="Calibri" panose="020F0502020204030204" pitchFamily="34" charset="0"/>
              </a:rPr>
              <a:t>Non-effective:</a:t>
            </a:r>
            <a:r>
              <a:rPr lang="en-GB" sz="2400" dirty="0">
                <a:solidFill>
                  <a:schemeClr val="dk1"/>
                </a:solidFill>
                <a:latin typeface="Calibri" panose="020F0502020204030204" pitchFamily="34" charset="0"/>
              </a:rPr>
              <a:t> </a:t>
            </a:r>
            <a:r>
              <a:rPr lang="en-GB" sz="2400" dirty="0" err="1">
                <a:solidFill>
                  <a:schemeClr val="dk1"/>
                </a:solidFill>
                <a:latin typeface="Calibri" panose="020F0502020204030204" pitchFamily="34" charset="0"/>
              </a:rPr>
              <a:t>moxonidine</a:t>
            </a:r>
            <a:r>
              <a:rPr lang="en-GB" sz="2400" dirty="0">
                <a:solidFill>
                  <a:schemeClr val="dk1"/>
                </a:solidFill>
                <a:latin typeface="Calibri" panose="020F0502020204030204" pitchFamily="34" charset="0"/>
              </a:rPr>
              <a:t>; </a:t>
            </a:r>
            <a:r>
              <a:rPr lang="en-GB" sz="2400" dirty="0" err="1">
                <a:solidFill>
                  <a:schemeClr val="dk1"/>
                </a:solidFill>
                <a:latin typeface="Calibri" panose="020F0502020204030204" pitchFamily="34" charset="0"/>
              </a:rPr>
              <a:t>aliskiren</a:t>
            </a:r>
            <a:endParaRPr lang="en-GB" sz="2400" dirty="0">
              <a:solidFill>
                <a:schemeClr val="dk1"/>
              </a:solidFill>
              <a:latin typeface="Calibri" panose="020F0502020204030204" pitchFamily="34" charset="0"/>
              <a:ea typeface="+mn-ea"/>
              <a:cs typeface="+mn-cs"/>
            </a:endParaRPr>
          </a:p>
          <a:p>
            <a:pPr>
              <a:defRPr/>
            </a:pPr>
            <a:r>
              <a:rPr lang="en-GB" sz="2400" b="1" dirty="0">
                <a:solidFill>
                  <a:schemeClr val="dk1"/>
                </a:solidFill>
                <a:latin typeface="Calibri" panose="020F0502020204030204" pitchFamily="34" charset="0"/>
                <a:ea typeface="+mn-ea"/>
                <a:cs typeface="+mn-cs"/>
              </a:rPr>
              <a:t>Obsolete</a:t>
            </a:r>
            <a:r>
              <a:rPr lang="en-GB" sz="2400" dirty="0">
                <a:solidFill>
                  <a:schemeClr val="dk1"/>
                </a:solidFill>
                <a:latin typeface="Calibri" panose="020F0502020204030204" pitchFamily="34" charset="0"/>
                <a:ea typeface="+mn-ea"/>
                <a:cs typeface="+mn-cs"/>
              </a:rPr>
              <a:t>: hydralazine; minoxidil; methyl-</a:t>
            </a:r>
            <a:r>
              <a:rPr lang="en-GB" sz="2400" dirty="0" err="1">
                <a:solidFill>
                  <a:schemeClr val="dk1"/>
                </a:solidFill>
                <a:latin typeface="Calibri" panose="020F0502020204030204" pitchFamily="34" charset="0"/>
                <a:ea typeface="+mn-ea"/>
                <a:cs typeface="+mn-cs"/>
              </a:rPr>
              <a:t>dopa</a:t>
            </a:r>
            <a:r>
              <a:rPr lang="en-GB" sz="2400" dirty="0">
                <a:solidFill>
                  <a:schemeClr val="dk1"/>
                </a:solidFill>
                <a:latin typeface="Calibri" panose="020F0502020204030204" pitchFamily="34" charset="0"/>
                <a:ea typeface="+mn-ea"/>
                <a:cs typeface="+mn-cs"/>
              </a:rPr>
              <a:t>; reserpine; clonidine (</a:t>
            </a:r>
            <a:r>
              <a:rPr lang="en-GB" sz="2400" dirty="0">
                <a:solidFill>
                  <a:schemeClr val="dk1"/>
                </a:solidFill>
                <a:latin typeface="Calibri" panose="020F0502020204030204" pitchFamily="34" charset="0"/>
              </a:rPr>
              <a:t>no evidence of benefits with RCTs)</a:t>
            </a:r>
            <a:endParaRPr lang="en-GB" sz="2400" dirty="0">
              <a:solidFill>
                <a:schemeClr val="dk1"/>
              </a:solidFill>
              <a:latin typeface="Calibri" panose="020F0502020204030204" pitchFamily="34" charset="0"/>
              <a:ea typeface="+mn-ea"/>
              <a:cs typeface="+mn-cs"/>
            </a:endParaRPr>
          </a:p>
        </p:txBody>
      </p:sp>
    </p:spTree>
    <p:extLst>
      <p:ext uri="{BB962C8B-B14F-4D97-AF65-F5344CB8AC3E}">
        <p14:creationId xmlns:p14="http://schemas.microsoft.com/office/powerpoint/2010/main" val="116988702"/>
      </p:ext>
    </p:extLst>
  </p:cSld>
  <p:clrMapOvr>
    <a:masterClrMapping/>
  </p:clrMapOvr>
  <mc:AlternateContent xmlns:mc="http://schemas.openxmlformats.org/markup-compatibility/2006" xmlns:p14="http://schemas.microsoft.com/office/powerpoint/2010/main">
    <mc:Choice Requires="p14">
      <p:transition spd="slow" p14:dur="2000" advTm="34055"/>
    </mc:Choice>
    <mc:Fallback xmlns="">
      <p:transition spd="slow" advTm="3405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AutoShape 1"/>
          <p:cNvSpPr>
            <a:spLocks noChangeArrowheads="1"/>
          </p:cNvSpPr>
          <p:nvPr/>
        </p:nvSpPr>
        <p:spPr bwMode="auto">
          <a:xfrm>
            <a:off x="4129088" y="79375"/>
            <a:ext cx="884237" cy="30638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a:t>Figure 2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6456" y="1052736"/>
            <a:ext cx="6350000" cy="4713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p:cNvSpPr txBox="1">
            <a:spLocks/>
          </p:cNvSpPr>
          <p:nvPr/>
        </p:nvSpPr>
        <p:spPr>
          <a:xfrm>
            <a:off x="457200" y="116632"/>
            <a:ext cx="8229600" cy="778098"/>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a:t>PATHWAY 2</a:t>
            </a:r>
          </a:p>
        </p:txBody>
      </p:sp>
      <p:sp>
        <p:nvSpPr>
          <p:cNvPr id="2" name="Rectangle 1"/>
          <p:cNvSpPr/>
          <p:nvPr/>
        </p:nvSpPr>
        <p:spPr>
          <a:xfrm>
            <a:off x="4129088" y="6106725"/>
            <a:ext cx="2887906" cy="276999"/>
          </a:xfrm>
          <a:prstGeom prst="rect">
            <a:avLst/>
          </a:prstGeom>
        </p:spPr>
        <p:txBody>
          <a:bodyPr wrap="none">
            <a:spAutoFit/>
          </a:bodyPr>
          <a:lstStyle/>
          <a:p>
            <a:r>
              <a:rPr lang="en-GB" sz="1200" i="1" dirty="0"/>
              <a:t>Williams B et al. Lancet 2015; 386: 2059-68</a:t>
            </a:r>
            <a:endParaRPr lang="en-GB" sz="1200" i="1" dirty="0">
              <a:solidFill>
                <a:srgbClr val="FF0000"/>
              </a:solidFill>
            </a:endParaRPr>
          </a:p>
        </p:txBody>
      </p:sp>
      <p:sp>
        <p:nvSpPr>
          <p:cNvPr id="3" name="TextBox 2"/>
          <p:cNvSpPr txBox="1"/>
          <p:nvPr/>
        </p:nvSpPr>
        <p:spPr>
          <a:xfrm>
            <a:off x="435572" y="3789040"/>
            <a:ext cx="1806007" cy="138499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sz="1200" dirty="0"/>
              <a:t>Resistant hypertension</a:t>
            </a:r>
          </a:p>
          <a:p>
            <a:r>
              <a:rPr lang="en-GB" sz="1200" dirty="0"/>
              <a:t>On 3 drugs</a:t>
            </a:r>
          </a:p>
          <a:p>
            <a:r>
              <a:rPr lang="en-GB" sz="1200" dirty="0"/>
              <a:t>BP uncontrolled</a:t>
            </a:r>
          </a:p>
          <a:p>
            <a:r>
              <a:rPr lang="en-GB" sz="1200" dirty="0"/>
              <a:t>18-79 </a:t>
            </a:r>
            <a:r>
              <a:rPr lang="en-GB" sz="1200" dirty="0" err="1"/>
              <a:t>yrs</a:t>
            </a:r>
            <a:endParaRPr lang="en-GB" sz="1200" dirty="0"/>
          </a:p>
          <a:p>
            <a:endParaRPr lang="en-GB" sz="1200" dirty="0"/>
          </a:p>
          <a:p>
            <a:r>
              <a:rPr lang="en-GB" sz="1200" dirty="0"/>
              <a:t>N=335 randomized</a:t>
            </a:r>
          </a:p>
          <a:p>
            <a:r>
              <a:rPr lang="en-GB" sz="1200" dirty="0"/>
              <a:t>N=230 complete all cycles</a:t>
            </a:r>
          </a:p>
        </p:txBody>
      </p:sp>
      <p:pic>
        <p:nvPicPr>
          <p:cNvPr id="8" name="Picture 7">
            <a:extLst>
              <a:ext uri="{FF2B5EF4-FFF2-40B4-BE49-F238E27FC236}">
                <a16:creationId xmlns:a16="http://schemas.microsoft.com/office/drawing/2014/main" id="{77250CFE-57BE-CE49-9AA7-C56438279B3D}"/>
              </a:ext>
            </a:extLst>
          </p:cNvPr>
          <p:cNvPicPr>
            <a:picLocks noChangeAspect="1"/>
          </p:cNvPicPr>
          <p:nvPr/>
        </p:nvPicPr>
        <p:blipFill>
          <a:blip r:embed="rId4"/>
          <a:stretch>
            <a:fillRect/>
          </a:stretch>
        </p:blipFill>
        <p:spPr>
          <a:xfrm>
            <a:off x="323528" y="1196752"/>
            <a:ext cx="1526763" cy="1025271"/>
          </a:xfrm>
          <a:prstGeom prst="rect">
            <a:avLst/>
          </a:prstGeom>
        </p:spPr>
      </p:pic>
    </p:spTree>
    <p:extLst>
      <p:ext uri="{BB962C8B-B14F-4D97-AF65-F5344CB8AC3E}">
        <p14:creationId xmlns:p14="http://schemas.microsoft.com/office/powerpoint/2010/main" val="3932576062"/>
      </p:ext>
    </p:extLst>
  </p:cSld>
  <p:clrMapOvr>
    <a:masterClrMapping/>
  </p:clrMapOvr>
  <p:transition advTm="65915">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910C9E-BD94-B44F-A7C8-3BCA62AAD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67720"/>
          </a:xfrm>
          <a:prstGeom prst="rect">
            <a:avLst/>
          </a:prstGeom>
        </p:spPr>
      </p:pic>
    </p:spTree>
    <p:extLst>
      <p:ext uri="{BB962C8B-B14F-4D97-AF65-F5344CB8AC3E}">
        <p14:creationId xmlns:p14="http://schemas.microsoft.com/office/powerpoint/2010/main" val="2278646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9750" y="250538"/>
            <a:ext cx="8064500"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3200" b="1" dirty="0">
                <a:solidFill>
                  <a:schemeClr val="bg1"/>
                </a:solidFill>
                <a:latin typeface="Calibri" panose="020F0502020204030204" pitchFamily="34" charset="0"/>
                <a:ea typeface="+mn-ea"/>
                <a:cs typeface="+mn-cs"/>
              </a:rPr>
              <a:t>Hydralazine for essential hypertension?</a:t>
            </a:r>
          </a:p>
        </p:txBody>
      </p:sp>
      <p:sp>
        <p:nvSpPr>
          <p:cNvPr id="4" name="TextBox 3"/>
          <p:cNvSpPr txBox="1"/>
          <p:nvPr/>
        </p:nvSpPr>
        <p:spPr>
          <a:xfrm>
            <a:off x="3766966" y="6079182"/>
            <a:ext cx="3708516" cy="276999"/>
          </a:xfrm>
          <a:prstGeom prst="rect">
            <a:avLst/>
          </a:prstGeom>
          <a:noFill/>
        </p:spPr>
        <p:txBody>
          <a:bodyPr wrap="none" rtlCol="0">
            <a:spAutoFit/>
          </a:bodyPr>
          <a:lstStyle/>
          <a:p>
            <a:r>
              <a:rPr lang="en-GB" sz="1200" i="1" dirty="0" err="1"/>
              <a:t>Kandler</a:t>
            </a:r>
            <a:r>
              <a:rPr lang="en-GB" sz="1200" i="1" dirty="0"/>
              <a:t> MR et al. Cochrane Review 2011; 11: CD004934 </a:t>
            </a:r>
          </a:p>
        </p:txBody>
      </p:sp>
      <p:sp>
        <p:nvSpPr>
          <p:cNvPr id="5" name="Content Placeholder 4"/>
          <p:cNvSpPr>
            <a:spLocks noGrp="1"/>
          </p:cNvSpPr>
          <p:nvPr>
            <p:ph idx="1"/>
          </p:nvPr>
        </p:nvSpPr>
        <p:spPr>
          <a:xfrm>
            <a:off x="551546" y="2601562"/>
            <a:ext cx="8064500" cy="2915670"/>
          </a:xfrm>
        </p:spPr>
        <p:txBody>
          <a:bodyPr/>
          <a:lstStyle/>
          <a:p>
            <a:pPr>
              <a:lnSpc>
                <a:spcPct val="100000"/>
              </a:lnSpc>
            </a:pPr>
            <a:r>
              <a:rPr lang="en-GB" sz="2400" dirty="0"/>
              <a:t>No randomized controlled trials comparing hydralazine to placebo.</a:t>
            </a:r>
          </a:p>
          <a:p>
            <a:pPr>
              <a:lnSpc>
                <a:spcPct val="100000"/>
              </a:lnSpc>
            </a:pPr>
            <a:r>
              <a:rPr lang="en-GB" sz="2400" dirty="0"/>
              <a:t>Uncertain the effects of hydralazine vs placebo on mortality, morbidity, withdrawals due to adverse effects, serious adverse events, systolic and diastolic BP.</a:t>
            </a:r>
          </a:p>
          <a:p>
            <a:pPr>
              <a:lnSpc>
                <a:spcPct val="100000"/>
              </a:lnSpc>
            </a:pPr>
            <a:r>
              <a:rPr lang="en-GB" sz="2400" dirty="0"/>
              <a:t>Effects on BP based on before and after studies, not RCTs.</a:t>
            </a:r>
          </a:p>
          <a:p>
            <a:pPr>
              <a:lnSpc>
                <a:spcPct val="100000"/>
              </a:lnSpc>
            </a:pPr>
            <a:r>
              <a:rPr lang="en-GB" sz="2400" dirty="0"/>
              <a:t>Uncertain effects on clinical outcomes.</a:t>
            </a:r>
          </a:p>
          <a:p>
            <a:endParaRPr lang="en-GB" dirty="0"/>
          </a:p>
        </p:txBody>
      </p:sp>
      <p:grpSp>
        <p:nvGrpSpPr>
          <p:cNvPr id="8" name="Group 7"/>
          <p:cNvGrpSpPr/>
          <p:nvPr/>
        </p:nvGrpSpPr>
        <p:grpSpPr>
          <a:xfrm>
            <a:off x="551546" y="1052994"/>
            <a:ext cx="4243184" cy="1548826"/>
            <a:chOff x="551546" y="1063197"/>
            <a:chExt cx="4243184" cy="1548826"/>
          </a:xfrm>
        </p:grpSpPr>
        <p:pic>
          <p:nvPicPr>
            <p:cNvPr id="2" name="Picture 1"/>
            <p:cNvPicPr>
              <a:picLocks noChangeAspect="1"/>
            </p:cNvPicPr>
            <p:nvPr/>
          </p:nvPicPr>
          <p:blipFill rotWithShape="1">
            <a:blip r:embed="rId3"/>
            <a:srcRect b="66991"/>
            <a:stretch/>
          </p:blipFill>
          <p:spPr>
            <a:xfrm>
              <a:off x="551546" y="1063197"/>
              <a:ext cx="4237884" cy="709619"/>
            </a:xfrm>
            <a:prstGeom prst="rect">
              <a:avLst/>
            </a:prstGeom>
          </p:spPr>
        </p:pic>
        <p:pic>
          <p:nvPicPr>
            <p:cNvPr id="6" name="Picture 5"/>
            <p:cNvPicPr>
              <a:picLocks noChangeAspect="1"/>
            </p:cNvPicPr>
            <p:nvPr/>
          </p:nvPicPr>
          <p:blipFill rotWithShape="1">
            <a:blip r:embed="rId4"/>
            <a:srcRect t="61005"/>
            <a:stretch/>
          </p:blipFill>
          <p:spPr>
            <a:xfrm>
              <a:off x="551546" y="1772816"/>
              <a:ext cx="4243184" cy="839207"/>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8" y="1052994"/>
            <a:ext cx="1342468" cy="1342468"/>
          </a:xfrm>
          <a:prstGeom prst="rect">
            <a:avLst/>
          </a:prstGeom>
        </p:spPr>
      </p:pic>
    </p:spTree>
    <p:extLst>
      <p:ext uri="{BB962C8B-B14F-4D97-AF65-F5344CB8AC3E}">
        <p14:creationId xmlns:p14="http://schemas.microsoft.com/office/powerpoint/2010/main" val="14648737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39750" y="250538"/>
            <a:ext cx="8064500" cy="58477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a:defRPr/>
            </a:pPr>
            <a:r>
              <a:rPr lang="en-GB" sz="3200" b="1" dirty="0" err="1">
                <a:solidFill>
                  <a:schemeClr val="bg1"/>
                </a:solidFill>
                <a:latin typeface="Calibri" panose="020F0502020204030204" pitchFamily="34" charset="0"/>
                <a:ea typeface="+mn-ea"/>
                <a:cs typeface="+mn-cs"/>
              </a:rPr>
              <a:t>Moxonidine</a:t>
            </a:r>
            <a:r>
              <a:rPr lang="en-GB" sz="3200" b="1" dirty="0">
                <a:solidFill>
                  <a:schemeClr val="bg1"/>
                </a:solidFill>
                <a:latin typeface="Calibri" panose="020F0502020204030204" pitchFamily="34" charset="0"/>
                <a:ea typeface="+mn-ea"/>
                <a:cs typeface="+mn-cs"/>
              </a:rPr>
              <a:t> for essential hypertension?</a:t>
            </a:r>
          </a:p>
        </p:txBody>
      </p:sp>
      <p:sp>
        <p:nvSpPr>
          <p:cNvPr id="5" name="Content Placeholder 4"/>
          <p:cNvSpPr>
            <a:spLocks noGrp="1"/>
          </p:cNvSpPr>
          <p:nvPr>
            <p:ph idx="1"/>
          </p:nvPr>
        </p:nvSpPr>
        <p:spPr>
          <a:xfrm>
            <a:off x="461509" y="908720"/>
            <a:ext cx="6120680" cy="1988698"/>
          </a:xfrm>
        </p:spPr>
        <p:txBody>
          <a:bodyPr/>
          <a:lstStyle/>
          <a:p>
            <a:pPr>
              <a:lnSpc>
                <a:spcPct val="100000"/>
              </a:lnSpc>
            </a:pPr>
            <a:r>
              <a:rPr lang="en-GB" sz="2400" dirty="0"/>
              <a:t>Centrally acting drug similar to clonidine.</a:t>
            </a:r>
          </a:p>
          <a:p>
            <a:pPr algn="just">
              <a:lnSpc>
                <a:spcPct val="100000"/>
              </a:lnSpc>
            </a:pPr>
            <a:r>
              <a:rPr lang="en-GB" sz="2400" dirty="0"/>
              <a:t>Only as add-on therapy to further lower blood pressure if combination therapy with first- and second-line agents is insufficient or unsuitable. However, evidence limited</a:t>
            </a:r>
            <a:r>
              <a:rPr lang="en-GB" sz="2400" baseline="30000" dirty="0"/>
              <a:t>1</a:t>
            </a:r>
            <a:r>
              <a:rPr lang="en-GB" sz="2400" dirty="0"/>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248" y="1052994"/>
            <a:ext cx="1342468" cy="1342468"/>
          </a:xfrm>
          <a:prstGeom prst="rect">
            <a:avLst/>
          </a:prstGeom>
        </p:spPr>
      </p:pic>
      <p:sp>
        <p:nvSpPr>
          <p:cNvPr id="7" name="TextBox 6">
            <a:extLst>
              <a:ext uri="{FF2B5EF4-FFF2-40B4-BE49-F238E27FC236}">
                <a16:creationId xmlns:a16="http://schemas.microsoft.com/office/drawing/2014/main" id="{1C96D5D7-8152-3C41-AE36-B09B0F543A6A}"/>
              </a:ext>
            </a:extLst>
          </p:cNvPr>
          <p:cNvSpPr txBox="1"/>
          <p:nvPr/>
        </p:nvSpPr>
        <p:spPr>
          <a:xfrm>
            <a:off x="467544" y="2800545"/>
            <a:ext cx="8136706" cy="3046988"/>
          </a:xfrm>
          <a:prstGeom prst="rect">
            <a:avLst/>
          </a:prstGeom>
          <a:noFill/>
        </p:spPr>
        <p:txBody>
          <a:bodyPr wrap="square" rtlCol="0">
            <a:spAutoFit/>
          </a:bodyPr>
          <a:lstStyle/>
          <a:p>
            <a:pPr marL="342900" indent="-342900" algn="just">
              <a:buFont typeface="Arial" panose="020B0604020202020204" pitchFamily="34" charset="0"/>
              <a:buChar char="•"/>
            </a:pPr>
            <a:r>
              <a:rPr lang="en-GB" sz="2400" dirty="0"/>
              <a:t>Be ware of combination with beta-blockers (rebound hypertension)</a:t>
            </a:r>
          </a:p>
          <a:p>
            <a:pPr marL="342900" indent="-342900" algn="just">
              <a:buFont typeface="Arial" panose="020B0604020202020204" pitchFamily="34" charset="0"/>
              <a:buChar char="•"/>
            </a:pPr>
            <a:r>
              <a:rPr lang="en-GB" sz="2400" dirty="0"/>
              <a:t>The effect on cardiovascular morbidity and mortality has not been tested in clinical trials.</a:t>
            </a:r>
          </a:p>
          <a:p>
            <a:pPr marL="342900" indent="-342900" algn="just">
              <a:buFont typeface="Arial" panose="020B0604020202020204" pitchFamily="34" charset="0"/>
              <a:buChar char="•"/>
            </a:pPr>
            <a:r>
              <a:rPr lang="en-GB" sz="2400" dirty="0"/>
              <a:t>Do not prescribe in heart failure of any grade</a:t>
            </a:r>
            <a:r>
              <a:rPr lang="en-GB" sz="2400" baseline="30000" dirty="0"/>
              <a:t>2</a:t>
            </a:r>
            <a:r>
              <a:rPr lang="en-GB" sz="2400" dirty="0"/>
              <a:t>, bradycardia, arrhythmia, as it has been associated with increased mortality and adverse events.</a:t>
            </a:r>
          </a:p>
          <a:p>
            <a:pPr marL="342900" indent="-342900" algn="just">
              <a:buFont typeface="Arial" panose="020B0604020202020204" pitchFamily="34" charset="0"/>
              <a:buChar char="•"/>
            </a:pPr>
            <a:r>
              <a:rPr lang="en-GB" sz="2400" dirty="0"/>
              <a:t>Reduce the dose in renal impairment.</a:t>
            </a:r>
          </a:p>
        </p:txBody>
      </p:sp>
      <p:sp>
        <p:nvSpPr>
          <p:cNvPr id="10" name="TextBox 9">
            <a:extLst>
              <a:ext uri="{FF2B5EF4-FFF2-40B4-BE49-F238E27FC236}">
                <a16:creationId xmlns:a16="http://schemas.microsoft.com/office/drawing/2014/main" id="{396AE110-DC5B-8B44-BA4C-9E72A498E7BE}"/>
              </a:ext>
            </a:extLst>
          </p:cNvPr>
          <p:cNvSpPr txBox="1"/>
          <p:nvPr/>
        </p:nvSpPr>
        <p:spPr>
          <a:xfrm>
            <a:off x="3766966" y="6079182"/>
            <a:ext cx="3800207" cy="461665"/>
          </a:xfrm>
          <a:prstGeom prst="rect">
            <a:avLst/>
          </a:prstGeom>
          <a:noFill/>
        </p:spPr>
        <p:txBody>
          <a:bodyPr wrap="none" rtlCol="0">
            <a:spAutoFit/>
          </a:bodyPr>
          <a:lstStyle/>
          <a:p>
            <a:r>
              <a:rPr lang="en-GB" sz="1200" i="1" baseline="30000" dirty="0"/>
              <a:t>1</a:t>
            </a:r>
            <a:r>
              <a:rPr lang="en-GB" sz="1200" i="1" dirty="0"/>
              <a:t>Chazova I &amp; Schlaich MP. Int J </a:t>
            </a:r>
            <a:r>
              <a:rPr lang="en-GB" sz="1200" i="1" dirty="0" err="1"/>
              <a:t>Hypert</a:t>
            </a:r>
            <a:r>
              <a:rPr lang="en-GB" sz="1200" i="1" dirty="0"/>
              <a:t> 2013; 2013:541689</a:t>
            </a:r>
          </a:p>
          <a:p>
            <a:r>
              <a:rPr lang="en-GB" sz="1200" i="1" baseline="30000" dirty="0"/>
              <a:t>2</a:t>
            </a:r>
            <a:r>
              <a:rPr lang="en-GB" sz="1200" i="1" dirty="0"/>
              <a:t>Cohn JN, et al. Eur J Heart Fail 2003; 5: 659-67</a:t>
            </a:r>
          </a:p>
        </p:txBody>
      </p:sp>
    </p:spTree>
    <p:extLst>
      <p:ext uri="{BB962C8B-B14F-4D97-AF65-F5344CB8AC3E}">
        <p14:creationId xmlns:p14="http://schemas.microsoft.com/office/powerpoint/2010/main" val="324742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a:srcRect t="1505"/>
          <a:stretch/>
        </p:blipFill>
        <p:spPr>
          <a:xfrm>
            <a:off x="323528" y="980728"/>
            <a:ext cx="3324896" cy="4711554"/>
          </a:xfrm>
          <a:prstGeom prst="rect">
            <a:avLst/>
          </a:prstGeom>
        </p:spPr>
      </p:pic>
      <p:sp>
        <p:nvSpPr>
          <p:cNvPr id="4" name="TextBox 3"/>
          <p:cNvSpPr txBox="1"/>
          <p:nvPr/>
        </p:nvSpPr>
        <p:spPr>
          <a:xfrm>
            <a:off x="4427984" y="6125240"/>
            <a:ext cx="2700300" cy="276999"/>
          </a:xfrm>
          <a:prstGeom prst="rect">
            <a:avLst/>
          </a:prstGeom>
          <a:noFill/>
        </p:spPr>
        <p:txBody>
          <a:bodyPr wrap="square" rtlCol="0">
            <a:spAutoFit/>
          </a:bodyPr>
          <a:lstStyle/>
          <a:p>
            <a:pPr algn="r" defTabSz="685800">
              <a:defRPr/>
            </a:pPr>
            <a:r>
              <a:rPr lang="en-GB" sz="1200" i="1" dirty="0" err="1">
                <a:latin typeface="Arial" panose="020B0604020202020204" pitchFamily="34" charset="0"/>
                <a:ea typeface="Verdana" panose="020B0604030504040204" pitchFamily="34" charset="0"/>
                <a:cs typeface="Arial" panose="020B0604020202020204" pitchFamily="34" charset="0"/>
              </a:rPr>
              <a:t>Falaschetti</a:t>
            </a:r>
            <a:r>
              <a:rPr lang="en-GB" sz="1200" i="1" dirty="0">
                <a:latin typeface="Arial" panose="020B0604020202020204" pitchFamily="34" charset="0"/>
                <a:ea typeface="Verdana" panose="020B0604030504040204" pitchFamily="34" charset="0"/>
                <a:cs typeface="Arial" panose="020B0604020202020204" pitchFamily="34" charset="0"/>
              </a:rPr>
              <a:t> E et al. Lancet 2014</a:t>
            </a:r>
          </a:p>
        </p:txBody>
      </p:sp>
      <p:sp>
        <p:nvSpPr>
          <p:cNvPr id="5" name="TextBox 4"/>
          <p:cNvSpPr txBox="1"/>
          <p:nvPr/>
        </p:nvSpPr>
        <p:spPr>
          <a:xfrm>
            <a:off x="323528" y="362853"/>
            <a:ext cx="854496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2400" b="1" dirty="0">
                <a:solidFill>
                  <a:schemeClr val="bg1"/>
                </a:solidFill>
                <a:ea typeface="Verdana" panose="020B0604030504040204" pitchFamily="34" charset="0"/>
                <a:cs typeface="Verdana" panose="020B0604030504040204" pitchFamily="34" charset="0"/>
              </a:rPr>
              <a:t>Hypertension management in England from 1994 to 2011</a:t>
            </a:r>
          </a:p>
        </p:txBody>
      </p:sp>
      <p:sp>
        <p:nvSpPr>
          <p:cNvPr id="6" name="TextBox 5"/>
          <p:cNvSpPr txBox="1"/>
          <p:nvPr/>
        </p:nvSpPr>
        <p:spPr>
          <a:xfrm>
            <a:off x="3971952" y="1132295"/>
            <a:ext cx="4896544" cy="4431983"/>
          </a:xfrm>
          <a:prstGeom prst="rect">
            <a:avLst/>
          </a:prstGeom>
          <a:noFill/>
        </p:spPr>
        <p:txBody>
          <a:bodyPr wrap="square" rtlCol="0">
            <a:spAutoFit/>
          </a:bodyPr>
          <a:lstStyle/>
          <a:p>
            <a:pPr>
              <a:spcBef>
                <a:spcPts val="600"/>
              </a:spcBef>
            </a:pPr>
            <a:r>
              <a:rPr lang="en-GB" dirty="0">
                <a:latin typeface="Verdana" panose="020B0604030504040204" pitchFamily="34" charset="0"/>
                <a:ea typeface="Verdana" panose="020B0604030504040204" pitchFamily="34" charset="0"/>
                <a:cs typeface="Verdana" panose="020B0604030504040204" pitchFamily="34" charset="0"/>
              </a:rPr>
              <a:t>In the period 1991 to 2011:</a:t>
            </a:r>
          </a:p>
          <a:p>
            <a:pPr>
              <a:spcBef>
                <a:spcPts val="600"/>
              </a:spcBef>
            </a:pP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600"/>
              </a:spcBef>
              <a:buClr>
                <a:srgbClr val="FF0000"/>
              </a:buClr>
              <a:buFont typeface="Wingdings" panose="05000000000000000000" pitchFamily="2" charset="2"/>
              <a:buChar char="Ø"/>
            </a:pPr>
            <a:r>
              <a:rPr lang="en-GB" dirty="0">
                <a:latin typeface="Verdana" panose="020B0604030504040204" pitchFamily="34" charset="0"/>
                <a:ea typeface="Verdana" panose="020B0604030504040204" pitchFamily="34" charset="0"/>
                <a:cs typeface="Verdana" panose="020B0604030504040204" pitchFamily="34" charset="0"/>
              </a:rPr>
              <a:t>the prevalence of hypertension remained at 30%</a:t>
            </a:r>
          </a:p>
          <a:p>
            <a:pPr marL="285750" indent="-285750">
              <a:spcBef>
                <a:spcPts val="600"/>
              </a:spcBef>
              <a:buClr>
                <a:srgbClr val="FF0000"/>
              </a:buClr>
              <a:buFont typeface="Wingdings" panose="05000000000000000000" pitchFamily="2" charset="2"/>
              <a:buChar char="Ø"/>
            </a:pPr>
            <a:r>
              <a:rPr lang="en-GB"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awareness </a:t>
            </a:r>
            <a:r>
              <a:rPr lang="en-GB" dirty="0">
                <a:latin typeface="Verdana" panose="020B0604030504040204" pitchFamily="34" charset="0"/>
                <a:ea typeface="Verdana" panose="020B0604030504040204" pitchFamily="34" charset="0"/>
                <a:cs typeface="Verdana" panose="020B0604030504040204" pitchFamily="34" charset="0"/>
              </a:rPr>
              <a:t>improved from 46% to 71%</a:t>
            </a:r>
          </a:p>
          <a:p>
            <a:pPr marL="285750" indent="-285750">
              <a:spcBef>
                <a:spcPts val="600"/>
              </a:spcBef>
              <a:buClr>
                <a:srgbClr val="FF0000"/>
              </a:buClr>
              <a:buFont typeface="Wingdings" panose="05000000000000000000" pitchFamily="2" charset="2"/>
              <a:buChar char="Ø"/>
            </a:pPr>
            <a:r>
              <a:rPr lang="en-GB" dirty="0">
                <a:latin typeface="Verdana" panose="020B0604030504040204" pitchFamily="34" charset="0"/>
                <a:ea typeface="Verdana" panose="020B0604030504040204" pitchFamily="34" charset="0"/>
                <a:cs typeface="Verdana" panose="020B0604030504040204" pitchFamily="34" charset="0"/>
              </a:rPr>
              <a:t>BP </a:t>
            </a:r>
            <a:r>
              <a:rPr lang="en-GB"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treatment</a:t>
            </a:r>
            <a:r>
              <a:rPr lang="en-GB" dirty="0">
                <a:latin typeface="Verdana" panose="020B0604030504040204" pitchFamily="34" charset="0"/>
                <a:ea typeface="Verdana" panose="020B0604030504040204" pitchFamily="34" charset="0"/>
                <a:cs typeface="Verdana" panose="020B0604030504040204" pitchFamily="34" charset="0"/>
              </a:rPr>
              <a:t> increased from 32% to 58%</a:t>
            </a:r>
          </a:p>
          <a:p>
            <a:pPr marL="285750" indent="-285750">
              <a:spcBef>
                <a:spcPts val="600"/>
              </a:spcBef>
              <a:buClr>
                <a:srgbClr val="FF0000"/>
              </a:buClr>
              <a:buFont typeface="Wingdings" panose="05000000000000000000" pitchFamily="2" charset="2"/>
              <a:buChar char="Ø"/>
            </a:pPr>
            <a:r>
              <a:rPr lang="en-GB" dirty="0">
                <a:latin typeface="Verdana" panose="020B0604030504040204" pitchFamily="34" charset="0"/>
                <a:ea typeface="Verdana" panose="020B0604030504040204" pitchFamily="34" charset="0"/>
                <a:cs typeface="Verdana" panose="020B0604030504040204" pitchFamily="34" charset="0"/>
              </a:rPr>
              <a:t>However, BP control improved from 11% to 37% to </a:t>
            </a:r>
            <a:r>
              <a:rPr lang="en-GB" b="1"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tight targets </a:t>
            </a:r>
            <a:r>
              <a:rPr lang="en-GB" dirty="0">
                <a:latin typeface="Verdana" panose="020B0604030504040204" pitchFamily="34" charset="0"/>
                <a:ea typeface="Verdana" panose="020B0604030504040204" pitchFamily="34" charset="0"/>
                <a:cs typeface="Verdana" panose="020B0604030504040204" pitchFamily="34" charset="0"/>
              </a:rPr>
              <a:t>and from 18% to 46% to </a:t>
            </a:r>
            <a:r>
              <a:rPr lang="en-GB" b="1"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Audit targets</a:t>
            </a:r>
          </a:p>
          <a:p>
            <a:pPr marL="285750" indent="-285750">
              <a:spcBef>
                <a:spcPts val="600"/>
              </a:spcBef>
              <a:buClr>
                <a:srgbClr val="FF0000"/>
              </a:buClr>
              <a:buFont typeface="Wingdings" panose="05000000000000000000" pitchFamily="2" charset="2"/>
              <a:buChar char="Ø"/>
            </a:pPr>
            <a:r>
              <a:rPr lang="en-GB" dirty="0">
                <a:latin typeface="Verdana" panose="020B0604030504040204" pitchFamily="34" charset="0"/>
                <a:ea typeface="Verdana" panose="020B0604030504040204" pitchFamily="34" charset="0"/>
                <a:cs typeface="Verdana" panose="020B0604030504040204" pitchFamily="34" charset="0"/>
              </a:rPr>
              <a:t>Still, </a:t>
            </a:r>
            <a:r>
              <a:rPr lang="en-GB" u="sng" dirty="0">
                <a:latin typeface="Verdana" panose="020B0604030504040204" pitchFamily="34" charset="0"/>
                <a:ea typeface="Verdana" panose="020B0604030504040204" pitchFamily="34" charset="0"/>
                <a:cs typeface="Verdana" panose="020B0604030504040204" pitchFamily="34" charset="0"/>
              </a:rPr>
              <a:t>more than half of hypertensives do not have BP controlled</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1755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53B846-A7BF-B1BC-C7A7-BB40E4E7C948}"/>
              </a:ext>
            </a:extLst>
          </p:cNvPr>
          <p:cNvSpPr txBox="1"/>
          <p:nvPr/>
        </p:nvSpPr>
        <p:spPr>
          <a:xfrm>
            <a:off x="287523" y="330579"/>
            <a:ext cx="8280921"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2400" b="1" dirty="0"/>
              <a:t>Management of hypertensive crisis: BIHS Position document</a:t>
            </a:r>
          </a:p>
        </p:txBody>
      </p:sp>
      <p:sp>
        <p:nvSpPr>
          <p:cNvPr id="5" name="TextBox 4">
            <a:extLst>
              <a:ext uri="{FF2B5EF4-FFF2-40B4-BE49-F238E27FC236}">
                <a16:creationId xmlns:a16="http://schemas.microsoft.com/office/drawing/2014/main" id="{74C31816-F570-01B5-A7DF-F30C5B976651}"/>
              </a:ext>
            </a:extLst>
          </p:cNvPr>
          <p:cNvSpPr txBox="1"/>
          <p:nvPr/>
        </p:nvSpPr>
        <p:spPr>
          <a:xfrm>
            <a:off x="4427984" y="6021288"/>
            <a:ext cx="3240360" cy="276999"/>
          </a:xfrm>
          <a:prstGeom prst="rect">
            <a:avLst/>
          </a:prstGeom>
          <a:noFill/>
        </p:spPr>
        <p:txBody>
          <a:bodyPr wrap="square">
            <a:spAutoFit/>
          </a:bodyPr>
          <a:lstStyle/>
          <a:p>
            <a:r>
              <a:rPr lang="en-GB" sz="1200" i="1" dirty="0" err="1"/>
              <a:t>Kulkami</a:t>
            </a:r>
            <a:r>
              <a:rPr lang="en-GB" sz="1200" i="1" dirty="0"/>
              <a:t> S et al. J Hum </a:t>
            </a:r>
            <a:r>
              <a:rPr lang="en-GB" sz="1200" i="1" dirty="0" err="1"/>
              <a:t>Hypert</a:t>
            </a:r>
            <a:r>
              <a:rPr lang="en-GB" sz="1200" i="1" dirty="0"/>
              <a:t> 2022; Nov 22 </a:t>
            </a:r>
          </a:p>
        </p:txBody>
      </p:sp>
      <p:graphicFrame>
        <p:nvGraphicFramePr>
          <p:cNvPr id="9" name="Diagram 8">
            <a:extLst>
              <a:ext uri="{FF2B5EF4-FFF2-40B4-BE49-F238E27FC236}">
                <a16:creationId xmlns:a16="http://schemas.microsoft.com/office/drawing/2014/main" id="{00D87C37-9FD9-5877-90B3-618DC87A9128}"/>
              </a:ext>
            </a:extLst>
          </p:cNvPr>
          <p:cNvGraphicFramePr/>
          <p:nvPr>
            <p:extLst>
              <p:ext uri="{D42A27DB-BD31-4B8C-83A1-F6EECF244321}">
                <p14:modId xmlns:p14="http://schemas.microsoft.com/office/powerpoint/2010/main" val="40687173"/>
              </p:ext>
            </p:extLst>
          </p:nvPr>
        </p:nvGraphicFramePr>
        <p:xfrm>
          <a:off x="287523" y="1124744"/>
          <a:ext cx="828092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791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20B63-6559-0444-AC6E-B41C7DF1DADB}"/>
              </a:ext>
            </a:extLst>
          </p:cNvPr>
          <p:cNvSpPr txBox="1"/>
          <p:nvPr/>
        </p:nvSpPr>
        <p:spPr>
          <a:xfrm>
            <a:off x="539552" y="260648"/>
            <a:ext cx="813690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3200" b="1" dirty="0"/>
              <a:t>Who to refer for same-day specialist review</a:t>
            </a:r>
          </a:p>
        </p:txBody>
      </p:sp>
      <p:graphicFrame>
        <p:nvGraphicFramePr>
          <p:cNvPr id="4" name="Diagram 3"/>
          <p:cNvGraphicFramePr/>
          <p:nvPr>
            <p:extLst>
              <p:ext uri="{D42A27DB-BD31-4B8C-83A1-F6EECF244321}">
                <p14:modId xmlns:p14="http://schemas.microsoft.com/office/powerpoint/2010/main" val="353684791"/>
              </p:ext>
            </p:extLst>
          </p:nvPr>
        </p:nvGraphicFramePr>
        <p:xfrm>
          <a:off x="552131" y="945162"/>
          <a:ext cx="8136904" cy="4749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1">
            <a:extLst>
              <a:ext uri="{FF2B5EF4-FFF2-40B4-BE49-F238E27FC236}">
                <a16:creationId xmlns:a16="http://schemas.microsoft.com/office/drawing/2014/main" id="{187E7D68-3612-5E4B-8279-2527CCA5054F}"/>
              </a:ext>
            </a:extLst>
          </p:cNvPr>
          <p:cNvGrpSpPr/>
          <p:nvPr/>
        </p:nvGrpSpPr>
        <p:grpSpPr>
          <a:xfrm>
            <a:off x="1338174" y="4221088"/>
            <a:ext cx="6114146" cy="1005632"/>
            <a:chOff x="1361997" y="4128843"/>
            <a:chExt cx="6114146" cy="1005632"/>
          </a:xfrm>
        </p:grpSpPr>
        <p:pic>
          <p:nvPicPr>
            <p:cNvPr id="9" name="Picture 8"/>
            <p:cNvPicPr>
              <a:picLocks noChangeAspect="1"/>
            </p:cNvPicPr>
            <p:nvPr/>
          </p:nvPicPr>
          <p:blipFill rotWithShape="1">
            <a:blip r:embed="rId7"/>
            <a:srcRect l="6796" t="17428" r="50158" b="27385"/>
            <a:stretch/>
          </p:blipFill>
          <p:spPr>
            <a:xfrm>
              <a:off x="1361997" y="4630418"/>
              <a:ext cx="504057" cy="504057"/>
            </a:xfrm>
            <a:prstGeom prst="rect">
              <a:avLst/>
            </a:prstGeom>
          </p:spPr>
        </p:pic>
        <p:pic>
          <p:nvPicPr>
            <p:cNvPr id="12" name="Picture 11"/>
            <p:cNvPicPr>
              <a:picLocks noChangeAspect="1"/>
            </p:cNvPicPr>
            <p:nvPr/>
          </p:nvPicPr>
          <p:blipFill rotWithShape="1">
            <a:blip r:embed="rId7"/>
            <a:srcRect l="52108" t="17428" r="4845" b="27385"/>
            <a:stretch/>
          </p:blipFill>
          <p:spPr>
            <a:xfrm>
              <a:off x="6972087" y="4416875"/>
              <a:ext cx="504056" cy="504056"/>
            </a:xfrm>
            <a:prstGeom prst="rect">
              <a:avLst/>
            </a:prstGeom>
          </p:spPr>
        </p:pic>
        <p:pic>
          <p:nvPicPr>
            <p:cNvPr id="13" name="Picture 12"/>
            <p:cNvPicPr>
              <a:picLocks noChangeAspect="1"/>
            </p:cNvPicPr>
            <p:nvPr/>
          </p:nvPicPr>
          <p:blipFill rotWithShape="1">
            <a:blip r:embed="rId7"/>
            <a:srcRect l="52108" t="17428" r="4845" b="27385"/>
            <a:stretch/>
          </p:blipFill>
          <p:spPr>
            <a:xfrm>
              <a:off x="5724129" y="4128843"/>
              <a:ext cx="452286" cy="452286"/>
            </a:xfrm>
            <a:prstGeom prst="rect">
              <a:avLst/>
            </a:prstGeom>
          </p:spPr>
        </p:pic>
        <p:pic>
          <p:nvPicPr>
            <p:cNvPr id="14" name="Picture 13"/>
            <p:cNvPicPr>
              <a:picLocks noChangeAspect="1"/>
            </p:cNvPicPr>
            <p:nvPr/>
          </p:nvPicPr>
          <p:blipFill rotWithShape="1">
            <a:blip r:embed="rId7"/>
            <a:srcRect l="52108" t="17428" r="4845" b="27385"/>
            <a:stretch/>
          </p:blipFill>
          <p:spPr>
            <a:xfrm>
              <a:off x="2651607" y="4581129"/>
              <a:ext cx="447814" cy="447814"/>
            </a:xfrm>
            <a:prstGeom prst="rect">
              <a:avLst/>
            </a:prstGeom>
          </p:spPr>
        </p:pic>
      </p:grpSp>
      <p:sp>
        <p:nvSpPr>
          <p:cNvPr id="5" name="TextBox 4">
            <a:extLst>
              <a:ext uri="{FF2B5EF4-FFF2-40B4-BE49-F238E27FC236}">
                <a16:creationId xmlns:a16="http://schemas.microsoft.com/office/drawing/2014/main" id="{0827F164-CBD7-C047-8BD0-191A16D9678F}"/>
              </a:ext>
            </a:extLst>
          </p:cNvPr>
          <p:cNvSpPr txBox="1"/>
          <p:nvPr/>
        </p:nvSpPr>
        <p:spPr>
          <a:xfrm>
            <a:off x="1569471" y="909210"/>
            <a:ext cx="7054672" cy="830997"/>
          </a:xfrm>
          <a:prstGeom prst="rect">
            <a:avLst/>
          </a:prstGeom>
          <a:noFill/>
        </p:spPr>
        <p:txBody>
          <a:bodyPr wrap="square" rtlCol="0">
            <a:spAutoFit/>
          </a:bodyPr>
          <a:lstStyle/>
          <a:p>
            <a:pPr algn="just"/>
            <a:r>
              <a:rPr lang="en-GB" sz="1600" dirty="0">
                <a:solidFill>
                  <a:srgbClr val="C00000"/>
                </a:solidFill>
              </a:rPr>
              <a:t>A </a:t>
            </a:r>
            <a:r>
              <a:rPr lang="en-GB" sz="1600" u="sng" dirty="0">
                <a:solidFill>
                  <a:srgbClr val="C00000"/>
                </a:solidFill>
              </a:rPr>
              <a:t>hypertensive emergency </a:t>
            </a:r>
            <a:r>
              <a:rPr lang="en-GB" sz="1600" dirty="0">
                <a:solidFill>
                  <a:srgbClr val="C00000"/>
                </a:solidFill>
              </a:rPr>
              <a:t>is present when severe hypertension is associated with signs and symptoms of acute end-organ damage. Uncommon (1-2 per million per year)</a:t>
            </a:r>
          </a:p>
        </p:txBody>
      </p:sp>
      <p:sp>
        <p:nvSpPr>
          <p:cNvPr id="6" name="5-point Star 5">
            <a:extLst>
              <a:ext uri="{FF2B5EF4-FFF2-40B4-BE49-F238E27FC236}">
                <a16:creationId xmlns:a16="http://schemas.microsoft.com/office/drawing/2014/main" id="{D9295831-791A-EF4D-A156-8A7AE74769B6}"/>
              </a:ext>
            </a:extLst>
          </p:cNvPr>
          <p:cNvSpPr/>
          <p:nvPr/>
        </p:nvSpPr>
        <p:spPr>
          <a:xfrm>
            <a:off x="609803" y="945162"/>
            <a:ext cx="728371" cy="644099"/>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C0E878-AF3C-E2C3-E6B1-FF5BE51872CC}"/>
              </a:ext>
            </a:extLst>
          </p:cNvPr>
          <p:cNvSpPr txBox="1"/>
          <p:nvPr/>
        </p:nvSpPr>
        <p:spPr>
          <a:xfrm>
            <a:off x="3075598" y="6135687"/>
            <a:ext cx="4413901" cy="461665"/>
          </a:xfrm>
          <a:prstGeom prst="rect">
            <a:avLst/>
          </a:prstGeom>
          <a:noFill/>
        </p:spPr>
        <p:txBody>
          <a:bodyPr wrap="none" rtlCol="0">
            <a:spAutoFit/>
          </a:bodyPr>
          <a:lstStyle/>
          <a:p>
            <a:r>
              <a:rPr lang="en-GB" sz="1200" dirty="0"/>
              <a:t>*However, a BP pf &gt;200/120mmHg is severe </a:t>
            </a:r>
          </a:p>
          <a:p>
            <a:r>
              <a:rPr lang="en-GB" sz="1200" i="1" dirty="0" err="1"/>
              <a:t>Kulkami</a:t>
            </a:r>
            <a:r>
              <a:rPr lang="en-GB" sz="1200" i="1" dirty="0"/>
              <a:t> S et al. BIHS Position document J Hum </a:t>
            </a:r>
            <a:r>
              <a:rPr lang="en-GB" sz="1200" i="1" dirty="0" err="1"/>
              <a:t>Hypert</a:t>
            </a:r>
            <a:r>
              <a:rPr lang="en-GB" sz="1200" i="1" dirty="0"/>
              <a:t> 2022; Nov 22 </a:t>
            </a:r>
          </a:p>
        </p:txBody>
      </p:sp>
    </p:spTree>
    <p:extLst>
      <p:ext uri="{BB962C8B-B14F-4D97-AF65-F5344CB8AC3E}">
        <p14:creationId xmlns:p14="http://schemas.microsoft.com/office/powerpoint/2010/main" val="3238405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information&#10;&#10;AI-generated content may be incorrect.">
            <a:extLst>
              <a:ext uri="{FF2B5EF4-FFF2-40B4-BE49-F238E27FC236}">
                <a16:creationId xmlns:a16="http://schemas.microsoft.com/office/drawing/2014/main" id="{E8F716AB-4A01-E466-751C-1489078C8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45" y="-99392"/>
            <a:ext cx="8779510" cy="5902661"/>
          </a:xfrm>
          <a:prstGeom prst="rect">
            <a:avLst/>
          </a:prstGeom>
        </p:spPr>
      </p:pic>
    </p:spTree>
    <p:extLst>
      <p:ext uri="{BB962C8B-B14F-4D97-AF65-F5344CB8AC3E}">
        <p14:creationId xmlns:p14="http://schemas.microsoft.com/office/powerpoint/2010/main" val="2004017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2"/>
          <p:cNvSpPr txBox="1">
            <a:spLocks noChangeArrowheads="1"/>
          </p:cNvSpPr>
          <p:nvPr/>
        </p:nvSpPr>
        <p:spPr bwMode="auto">
          <a:xfrm>
            <a:off x="-1346597" y="1441847"/>
            <a:ext cx="184731" cy="300082"/>
          </a:xfrm>
          <a:prstGeom prst="rect">
            <a:avLst/>
          </a:prstGeom>
          <a:noFill/>
          <a:ln w="9525">
            <a:noFill/>
            <a:miter lim="800000"/>
            <a:headEnd/>
            <a:tailEnd/>
          </a:ln>
        </p:spPr>
        <p:txBody>
          <a:bodyPr wrap="none">
            <a:spAutoFit/>
          </a:bodyPr>
          <a:lstStyle/>
          <a:p>
            <a:endParaRPr lang="en-US" sz="1350"/>
          </a:p>
        </p:txBody>
      </p:sp>
      <p:grpSp>
        <p:nvGrpSpPr>
          <p:cNvPr id="7" name="Group 6">
            <a:extLst>
              <a:ext uri="{FF2B5EF4-FFF2-40B4-BE49-F238E27FC236}">
                <a16:creationId xmlns:a16="http://schemas.microsoft.com/office/drawing/2014/main" id="{C20E5B48-CCA6-4E45-BC1D-CE1373381AA9}"/>
              </a:ext>
            </a:extLst>
          </p:cNvPr>
          <p:cNvGrpSpPr/>
          <p:nvPr/>
        </p:nvGrpSpPr>
        <p:grpSpPr>
          <a:xfrm>
            <a:off x="467544" y="857250"/>
            <a:ext cx="4104456" cy="4731990"/>
            <a:chOff x="623392" y="0"/>
            <a:chExt cx="4752528" cy="5679831"/>
          </a:xfrm>
        </p:grpSpPr>
        <p:pic>
          <p:nvPicPr>
            <p:cNvPr id="3" name="Picture 2" descr="A picture containing person, white&#10;&#10;Description automatically generated">
              <a:extLst>
                <a:ext uri="{FF2B5EF4-FFF2-40B4-BE49-F238E27FC236}">
                  <a16:creationId xmlns:a16="http://schemas.microsoft.com/office/drawing/2014/main" id="{5275129E-57A1-A143-8C6D-4F7A39AEC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0"/>
              <a:ext cx="4752528" cy="4752528"/>
            </a:xfrm>
            <a:prstGeom prst="rect">
              <a:avLst/>
            </a:prstGeom>
          </p:spPr>
        </p:pic>
        <p:sp>
          <p:nvSpPr>
            <p:cNvPr id="4" name="TextBox 3">
              <a:extLst>
                <a:ext uri="{FF2B5EF4-FFF2-40B4-BE49-F238E27FC236}">
                  <a16:creationId xmlns:a16="http://schemas.microsoft.com/office/drawing/2014/main" id="{7D37A846-1E11-BA46-8D6C-B5C19A006B41}"/>
                </a:ext>
              </a:extLst>
            </p:cNvPr>
            <p:cNvSpPr txBox="1"/>
            <p:nvPr/>
          </p:nvSpPr>
          <p:spPr>
            <a:xfrm>
              <a:off x="1638547" y="4941167"/>
              <a:ext cx="2781103" cy="738664"/>
            </a:xfrm>
            <a:prstGeom prst="rect">
              <a:avLst/>
            </a:prstGeom>
            <a:noFill/>
          </p:spPr>
          <p:txBody>
            <a:bodyPr wrap="none" rtlCol="0">
              <a:spAutoFit/>
            </a:bodyPr>
            <a:lstStyle/>
            <a:p>
              <a:r>
                <a:rPr lang="en-GB" sz="3000" dirty="0">
                  <a:latin typeface="Arial" panose="020B0604020202020204" pitchFamily="34" charset="0"/>
                  <a:cs typeface="Arial" panose="020B0604020202020204" pitchFamily="34" charset="0"/>
                </a:rPr>
                <a:t>Thank you!</a:t>
              </a:r>
            </a:p>
          </p:txBody>
        </p:sp>
      </p:grpSp>
      <p:grpSp>
        <p:nvGrpSpPr>
          <p:cNvPr id="9" name="Group 8">
            <a:extLst>
              <a:ext uri="{FF2B5EF4-FFF2-40B4-BE49-F238E27FC236}">
                <a16:creationId xmlns:a16="http://schemas.microsoft.com/office/drawing/2014/main" id="{8192ED3E-C085-F745-887B-C81B109464AB}"/>
              </a:ext>
            </a:extLst>
          </p:cNvPr>
          <p:cNvGrpSpPr/>
          <p:nvPr/>
        </p:nvGrpSpPr>
        <p:grpSpPr>
          <a:xfrm>
            <a:off x="4572000" y="692696"/>
            <a:ext cx="4104456" cy="4896544"/>
            <a:chOff x="6096000" y="0"/>
            <a:chExt cx="4752528" cy="5679831"/>
          </a:xfrm>
        </p:grpSpPr>
        <p:pic>
          <p:nvPicPr>
            <p:cNvPr id="6" name="Picture 5" descr="A picture containing doll, indoor, toy, white&#10;&#10;Description automatically generated">
              <a:extLst>
                <a:ext uri="{FF2B5EF4-FFF2-40B4-BE49-F238E27FC236}">
                  <a16:creationId xmlns:a16="http://schemas.microsoft.com/office/drawing/2014/main" id="{FA355A26-E3D5-1641-BE0A-784333C9B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4752528" cy="4752528"/>
            </a:xfrm>
            <a:prstGeom prst="rect">
              <a:avLst/>
            </a:prstGeom>
          </p:spPr>
        </p:pic>
        <p:sp>
          <p:nvSpPr>
            <p:cNvPr id="282" name="TextBox 281">
              <a:extLst>
                <a:ext uri="{FF2B5EF4-FFF2-40B4-BE49-F238E27FC236}">
                  <a16:creationId xmlns:a16="http://schemas.microsoft.com/office/drawing/2014/main" id="{EF8D7665-CC75-E240-A969-8E01C4AE88F2}"/>
                </a:ext>
              </a:extLst>
            </p:cNvPr>
            <p:cNvSpPr txBox="1"/>
            <p:nvPr/>
          </p:nvSpPr>
          <p:spPr>
            <a:xfrm>
              <a:off x="7111155" y="4941167"/>
              <a:ext cx="3490699" cy="738664"/>
            </a:xfrm>
            <a:prstGeom prst="rect">
              <a:avLst/>
            </a:prstGeom>
            <a:noFill/>
          </p:spPr>
          <p:txBody>
            <a:bodyPr wrap="none" rtlCol="0">
              <a:spAutoFit/>
            </a:bodyPr>
            <a:lstStyle/>
            <a:p>
              <a:r>
                <a:rPr lang="en-GB" sz="3000" dirty="0">
                  <a:latin typeface="Arial" panose="020B0604020202020204" pitchFamily="34" charset="0"/>
                  <a:cs typeface="Arial" panose="020B0604020202020204" pitchFamily="34" charset="0"/>
                </a:rPr>
                <a:t>Any question?</a:t>
              </a:r>
            </a:p>
          </p:txBody>
        </p:sp>
      </p:grpSp>
    </p:spTree>
    <p:extLst>
      <p:ext uri="{BB962C8B-B14F-4D97-AF65-F5344CB8AC3E}">
        <p14:creationId xmlns:p14="http://schemas.microsoft.com/office/powerpoint/2010/main" val="1827033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70C027-FD08-E85B-1AC2-8600E1FD129E}"/>
              </a:ext>
            </a:extLst>
          </p:cNvPr>
          <p:cNvSpPr txBox="1"/>
          <p:nvPr/>
        </p:nvSpPr>
        <p:spPr>
          <a:xfrm>
            <a:off x="323528" y="362853"/>
            <a:ext cx="854496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2400" b="1" dirty="0">
                <a:solidFill>
                  <a:schemeClr val="bg1"/>
                </a:solidFill>
                <a:ea typeface="Verdana" panose="020B0604030504040204" pitchFamily="34" charset="0"/>
                <a:cs typeface="Verdana" panose="020B0604030504040204" pitchFamily="34" charset="0"/>
              </a:rPr>
              <a:t>Hypertension control in the UK</a:t>
            </a:r>
          </a:p>
        </p:txBody>
      </p:sp>
      <p:graphicFrame>
        <p:nvGraphicFramePr>
          <p:cNvPr id="6" name="Chart 5">
            <a:extLst>
              <a:ext uri="{FF2B5EF4-FFF2-40B4-BE49-F238E27FC236}">
                <a16:creationId xmlns:a16="http://schemas.microsoft.com/office/drawing/2014/main" id="{008F67B2-766A-EA0B-3736-ACA2E9F07DE2}"/>
              </a:ext>
            </a:extLst>
          </p:cNvPr>
          <p:cNvGraphicFramePr/>
          <p:nvPr>
            <p:extLst>
              <p:ext uri="{D42A27DB-BD31-4B8C-83A1-F6EECF244321}">
                <p14:modId xmlns:p14="http://schemas.microsoft.com/office/powerpoint/2010/main" val="3584489943"/>
              </p:ext>
            </p:extLst>
          </p:nvPr>
        </p:nvGraphicFramePr>
        <p:xfrm>
          <a:off x="569411" y="1268760"/>
          <a:ext cx="7819013" cy="447523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1C570E4-5ACC-E69F-43C8-70C928E096E0}"/>
              </a:ext>
            </a:extLst>
          </p:cNvPr>
          <p:cNvSpPr txBox="1"/>
          <p:nvPr/>
        </p:nvSpPr>
        <p:spPr>
          <a:xfrm>
            <a:off x="3923928" y="6007640"/>
            <a:ext cx="3241913" cy="461665"/>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Tapela</a:t>
            </a:r>
            <a:r>
              <a:rPr lang="en-GB" sz="1200" i="1" dirty="0">
                <a:latin typeface="Arial" panose="020B0604020202020204" pitchFamily="34" charset="0"/>
                <a:cs typeface="Arial" panose="020B0604020202020204" pitchFamily="34" charset="0"/>
              </a:rPr>
              <a:t> N, et al. </a:t>
            </a:r>
            <a:r>
              <a:rPr lang="en-GB" sz="1200" i="1" dirty="0" err="1">
                <a:latin typeface="Arial" panose="020B0604020202020204" pitchFamily="34" charset="0"/>
                <a:cs typeface="Arial" panose="020B0604020202020204" pitchFamily="34" charset="0"/>
              </a:rPr>
              <a:t>OpenHeart</a:t>
            </a:r>
            <a:r>
              <a:rPr lang="en-GB" sz="1200" i="1" dirty="0">
                <a:latin typeface="Arial" panose="020B0604020202020204" pitchFamily="34" charset="0"/>
                <a:cs typeface="Arial" panose="020B0604020202020204" pitchFamily="34" charset="0"/>
              </a:rPr>
              <a:t> 2021; 8: e001461</a:t>
            </a:r>
          </a:p>
          <a:p>
            <a:r>
              <a:rPr lang="en-GB" sz="1200" i="1" dirty="0">
                <a:latin typeface="Arial" panose="020B0604020202020204" pitchFamily="34" charset="0"/>
                <a:cs typeface="Arial" panose="020B0604020202020204" pitchFamily="34" charset="0"/>
              </a:rPr>
              <a:t>NCD-</a:t>
            </a:r>
            <a:r>
              <a:rPr lang="en-GB" sz="1200" i="1" dirty="0" err="1">
                <a:latin typeface="Arial" panose="020B0604020202020204" pitchFamily="34" charset="0"/>
                <a:cs typeface="Arial" panose="020B0604020202020204" pitchFamily="34" charset="0"/>
              </a:rPr>
              <a:t>RisC</a:t>
            </a:r>
            <a:r>
              <a:rPr lang="en-GB" sz="1200" i="1" dirty="0">
                <a:latin typeface="Arial" panose="020B0604020202020204" pitchFamily="34" charset="0"/>
                <a:cs typeface="Arial" panose="020B0604020202020204" pitchFamily="34" charset="0"/>
              </a:rPr>
              <a:t>. Lancet 2019; 394: 639-51</a:t>
            </a:r>
          </a:p>
        </p:txBody>
      </p:sp>
      <p:sp>
        <p:nvSpPr>
          <p:cNvPr id="9" name="TextBox 8">
            <a:extLst>
              <a:ext uri="{FF2B5EF4-FFF2-40B4-BE49-F238E27FC236}">
                <a16:creationId xmlns:a16="http://schemas.microsoft.com/office/drawing/2014/main" id="{8E6F18DD-19E3-1739-1475-4BAF8FCBC7E6}"/>
              </a:ext>
            </a:extLst>
          </p:cNvPr>
          <p:cNvSpPr txBox="1"/>
          <p:nvPr/>
        </p:nvSpPr>
        <p:spPr>
          <a:xfrm rot="16200000">
            <a:off x="-50875" y="2939108"/>
            <a:ext cx="1113959" cy="338554"/>
          </a:xfrm>
          <a:prstGeom prst="rect">
            <a:avLst/>
          </a:prstGeom>
          <a:noFill/>
        </p:spPr>
        <p:txBody>
          <a:bodyPr wrap="none" rtlCol="0">
            <a:spAutoFit/>
          </a:bodyPr>
          <a:lstStyle/>
          <a:p>
            <a:r>
              <a:rPr lang="en-GB" sz="1600" dirty="0"/>
              <a:t>Percentage</a:t>
            </a:r>
          </a:p>
        </p:txBody>
      </p:sp>
      <p:sp>
        <p:nvSpPr>
          <p:cNvPr id="10" name="TextBox 9">
            <a:extLst>
              <a:ext uri="{FF2B5EF4-FFF2-40B4-BE49-F238E27FC236}">
                <a16:creationId xmlns:a16="http://schemas.microsoft.com/office/drawing/2014/main" id="{C6BFA0F0-AED4-3879-0A63-6C6EE59AAFBA}"/>
              </a:ext>
            </a:extLst>
          </p:cNvPr>
          <p:cNvSpPr txBox="1"/>
          <p:nvPr/>
        </p:nvSpPr>
        <p:spPr>
          <a:xfrm>
            <a:off x="6283933" y="1700808"/>
            <a:ext cx="1763816" cy="461665"/>
          </a:xfrm>
          <a:prstGeom prst="rect">
            <a:avLst/>
          </a:prstGeom>
          <a:noFill/>
        </p:spPr>
        <p:txBody>
          <a:bodyPr wrap="none" rtlCol="0">
            <a:spAutoFit/>
          </a:bodyPr>
          <a:lstStyle/>
          <a:p>
            <a:r>
              <a:rPr lang="en-GB" sz="1200" dirty="0"/>
              <a:t>*self-reported in Biobank</a:t>
            </a:r>
          </a:p>
          <a:p>
            <a:r>
              <a:rPr lang="en-GB" sz="1200" dirty="0"/>
              <a:t>**&lt;140/90mmHg</a:t>
            </a:r>
          </a:p>
        </p:txBody>
      </p:sp>
    </p:spTree>
    <p:extLst>
      <p:ext uri="{BB962C8B-B14F-4D97-AF65-F5344CB8AC3E}">
        <p14:creationId xmlns:p14="http://schemas.microsoft.com/office/powerpoint/2010/main" val="2504054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098843-B8F3-17AE-647E-E2564B2F533E}"/>
              </a:ext>
            </a:extLst>
          </p:cNvPr>
          <p:cNvSpPr txBox="1"/>
          <p:nvPr/>
        </p:nvSpPr>
        <p:spPr>
          <a:xfrm>
            <a:off x="323528" y="362853"/>
            <a:ext cx="8544968"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GB" sz="2400" b="1" dirty="0">
                <a:solidFill>
                  <a:schemeClr val="bg1"/>
                </a:solidFill>
                <a:ea typeface="Verdana" panose="020B0604030504040204" pitchFamily="34" charset="0"/>
                <a:cs typeface="Verdana" panose="020B0604030504040204" pitchFamily="34" charset="0"/>
              </a:rPr>
              <a:t>Impact of COVID-19 pandemic on hypertension control</a:t>
            </a:r>
          </a:p>
        </p:txBody>
      </p:sp>
      <p:pic>
        <p:nvPicPr>
          <p:cNvPr id="3" name="Picture 2">
            <a:extLst>
              <a:ext uri="{FF2B5EF4-FFF2-40B4-BE49-F238E27FC236}">
                <a16:creationId xmlns:a16="http://schemas.microsoft.com/office/drawing/2014/main" id="{B9D16353-7182-2CF2-F31B-EAA04CC43C03}"/>
              </a:ext>
            </a:extLst>
          </p:cNvPr>
          <p:cNvPicPr>
            <a:picLocks noChangeAspect="1"/>
          </p:cNvPicPr>
          <p:nvPr/>
        </p:nvPicPr>
        <p:blipFill rotWithShape="1">
          <a:blip r:embed="rId2"/>
          <a:srcRect t="64700"/>
          <a:stretch/>
        </p:blipFill>
        <p:spPr>
          <a:xfrm>
            <a:off x="306140" y="1988840"/>
            <a:ext cx="4968552" cy="3456891"/>
          </a:xfrm>
          <a:prstGeom prst="rect">
            <a:avLst/>
          </a:prstGeom>
        </p:spPr>
      </p:pic>
      <p:sp>
        <p:nvSpPr>
          <p:cNvPr id="4" name="TextBox 3">
            <a:extLst>
              <a:ext uri="{FF2B5EF4-FFF2-40B4-BE49-F238E27FC236}">
                <a16:creationId xmlns:a16="http://schemas.microsoft.com/office/drawing/2014/main" id="{939416E8-1041-7428-457B-BFFC3913512E}"/>
              </a:ext>
            </a:extLst>
          </p:cNvPr>
          <p:cNvSpPr txBox="1"/>
          <p:nvPr/>
        </p:nvSpPr>
        <p:spPr>
          <a:xfrm>
            <a:off x="899592" y="1089103"/>
            <a:ext cx="6984776" cy="646331"/>
          </a:xfrm>
          <a:prstGeom prst="rect">
            <a:avLst/>
          </a:prstGeom>
          <a:noFill/>
        </p:spPr>
        <p:txBody>
          <a:bodyPr wrap="square" rtlCol="0">
            <a:spAutoFit/>
          </a:bodyPr>
          <a:lstStyle/>
          <a:p>
            <a:r>
              <a:rPr lang="en-GB" dirty="0"/>
              <a:t>Data from Electronic Records of 3 large US health care systems</a:t>
            </a:r>
          </a:p>
          <a:p>
            <a:r>
              <a:rPr lang="en-GB" dirty="0"/>
              <a:t>N=137,593 adults with hypertension - interrupted time-series analysis</a:t>
            </a:r>
          </a:p>
        </p:txBody>
      </p:sp>
      <p:sp>
        <p:nvSpPr>
          <p:cNvPr id="6" name="TextBox 5">
            <a:extLst>
              <a:ext uri="{FF2B5EF4-FFF2-40B4-BE49-F238E27FC236}">
                <a16:creationId xmlns:a16="http://schemas.microsoft.com/office/drawing/2014/main" id="{F7D5B4FB-D430-650E-9B3C-50A28F0625CF}"/>
              </a:ext>
            </a:extLst>
          </p:cNvPr>
          <p:cNvSpPr txBox="1"/>
          <p:nvPr/>
        </p:nvSpPr>
        <p:spPr>
          <a:xfrm>
            <a:off x="5274692" y="2563123"/>
            <a:ext cx="3880486" cy="2308324"/>
          </a:xfrm>
          <a:prstGeom prst="rect">
            <a:avLst/>
          </a:prstGeom>
          <a:noFill/>
        </p:spPr>
        <p:txBody>
          <a:bodyPr wrap="none" rtlCol="0">
            <a:spAutoFit/>
          </a:bodyPr>
          <a:lstStyle/>
          <a:p>
            <a:r>
              <a:rPr lang="en-GB" b="1" dirty="0"/>
              <a:t>During the pandemic</a:t>
            </a:r>
          </a:p>
          <a:p>
            <a:endParaRPr lang="en-GB" dirty="0"/>
          </a:p>
          <a:p>
            <a:pPr marL="285750" indent="-285750">
              <a:buClr>
                <a:srgbClr val="C00000"/>
              </a:buClr>
              <a:buSzPct val="150000"/>
              <a:buFont typeface="Arial" panose="020B0604020202020204" pitchFamily="34" charset="0"/>
              <a:buChar char="•"/>
            </a:pPr>
            <a:r>
              <a:rPr lang="en-GB" dirty="0"/>
              <a:t>% of controlled* HPT fell by 3.43%</a:t>
            </a:r>
          </a:p>
          <a:p>
            <a:pPr marL="285750" indent="-285750">
              <a:buClr>
                <a:srgbClr val="C00000"/>
              </a:buClr>
              <a:buSzPct val="150000"/>
              <a:buFont typeface="Arial" panose="020B0604020202020204" pitchFamily="34" charset="0"/>
              <a:buChar char="•"/>
            </a:pPr>
            <a:endParaRPr lang="en-GB" dirty="0"/>
          </a:p>
          <a:p>
            <a:pPr marL="285750" indent="-285750">
              <a:buClr>
                <a:srgbClr val="C00000"/>
              </a:buClr>
              <a:buSzPct val="150000"/>
              <a:buFont typeface="Arial" panose="020B0604020202020204" pitchFamily="34" charset="0"/>
              <a:buChar char="•"/>
            </a:pPr>
            <a:r>
              <a:rPr lang="en-GB" dirty="0"/>
              <a:t>SBP rose by 1.79mmHg</a:t>
            </a:r>
          </a:p>
          <a:p>
            <a:pPr marL="285750" indent="-285750">
              <a:buClr>
                <a:srgbClr val="C00000"/>
              </a:buClr>
              <a:buSzPct val="150000"/>
              <a:buFont typeface="Arial" panose="020B0604020202020204" pitchFamily="34" charset="0"/>
              <a:buChar char="•"/>
            </a:pPr>
            <a:r>
              <a:rPr lang="en-GB" dirty="0"/>
              <a:t>DBP rose by 1.30mmHg</a:t>
            </a:r>
          </a:p>
          <a:p>
            <a:pPr marL="285750" indent="-285750">
              <a:buClr>
                <a:srgbClr val="C00000"/>
              </a:buClr>
              <a:buSzPct val="150000"/>
              <a:buFont typeface="Arial" panose="020B0604020202020204" pitchFamily="34" charset="0"/>
              <a:buChar char="•"/>
            </a:pPr>
            <a:endParaRPr lang="en-GB" dirty="0"/>
          </a:p>
          <a:p>
            <a:pPr marL="285750" indent="-285750">
              <a:buClr>
                <a:srgbClr val="C00000"/>
              </a:buClr>
              <a:buSzPct val="150000"/>
              <a:buFont typeface="Arial" panose="020B0604020202020204" pitchFamily="34" charset="0"/>
              <a:buChar char="•"/>
            </a:pPr>
            <a:r>
              <a:rPr lang="en-GB" dirty="0"/>
              <a:t>Trend of increasing control flattened</a:t>
            </a:r>
          </a:p>
        </p:txBody>
      </p:sp>
      <p:sp>
        <p:nvSpPr>
          <p:cNvPr id="7" name="TextBox 6">
            <a:extLst>
              <a:ext uri="{FF2B5EF4-FFF2-40B4-BE49-F238E27FC236}">
                <a16:creationId xmlns:a16="http://schemas.microsoft.com/office/drawing/2014/main" id="{E41D5513-BA15-6F96-F7A9-47CAE7A6E29A}"/>
              </a:ext>
            </a:extLst>
          </p:cNvPr>
          <p:cNvSpPr txBox="1"/>
          <p:nvPr/>
        </p:nvSpPr>
        <p:spPr>
          <a:xfrm>
            <a:off x="3923928" y="6020014"/>
            <a:ext cx="3579826" cy="276999"/>
          </a:xfrm>
          <a:prstGeom prst="rect">
            <a:avLst/>
          </a:prstGeom>
          <a:noFill/>
        </p:spPr>
        <p:txBody>
          <a:bodyPr wrap="none" rtlCol="0">
            <a:spAutoFit/>
          </a:bodyPr>
          <a:lstStyle/>
          <a:p>
            <a:r>
              <a:rPr lang="en-GB" sz="1200" i="1" dirty="0" err="1">
                <a:latin typeface="Arial" panose="020B0604020202020204" pitchFamily="34" charset="0"/>
                <a:cs typeface="Arial" panose="020B0604020202020204" pitchFamily="34" charset="0"/>
              </a:rPr>
              <a:t>Gotanda</a:t>
            </a:r>
            <a:r>
              <a:rPr lang="en-GB" sz="1200" i="1" dirty="0">
                <a:latin typeface="Arial" panose="020B0604020202020204" pitchFamily="34" charset="0"/>
                <a:cs typeface="Arial" panose="020B0604020202020204" pitchFamily="34" charset="0"/>
              </a:rPr>
              <a:t> H, et al. Hypertension 2022; 79: 2733-42</a:t>
            </a:r>
          </a:p>
        </p:txBody>
      </p:sp>
      <p:sp>
        <p:nvSpPr>
          <p:cNvPr id="8" name="TextBox 7">
            <a:extLst>
              <a:ext uri="{FF2B5EF4-FFF2-40B4-BE49-F238E27FC236}">
                <a16:creationId xmlns:a16="http://schemas.microsoft.com/office/drawing/2014/main" id="{2840EC58-F29C-6BD8-D7F9-B3DA4268D63F}"/>
              </a:ext>
            </a:extLst>
          </p:cNvPr>
          <p:cNvSpPr txBox="1"/>
          <p:nvPr/>
        </p:nvSpPr>
        <p:spPr>
          <a:xfrm>
            <a:off x="5580112" y="5439403"/>
            <a:ext cx="1205779" cy="276999"/>
          </a:xfrm>
          <a:prstGeom prst="rect">
            <a:avLst/>
          </a:prstGeom>
          <a:noFill/>
        </p:spPr>
        <p:txBody>
          <a:bodyPr wrap="none" rtlCol="0">
            <a:spAutoFit/>
          </a:bodyPr>
          <a:lstStyle/>
          <a:p>
            <a:r>
              <a:rPr lang="en-GB" sz="1200" dirty="0"/>
              <a:t>*&lt;140/90mmHg</a:t>
            </a:r>
          </a:p>
        </p:txBody>
      </p:sp>
    </p:spTree>
    <p:extLst>
      <p:ext uri="{BB962C8B-B14F-4D97-AF65-F5344CB8AC3E}">
        <p14:creationId xmlns:p14="http://schemas.microsoft.com/office/powerpoint/2010/main" val="8146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AI-generated content may be incorrect.">
            <a:extLst>
              <a:ext uri="{FF2B5EF4-FFF2-40B4-BE49-F238E27FC236}">
                <a16:creationId xmlns:a16="http://schemas.microsoft.com/office/drawing/2014/main" id="{C62CE55B-4EC4-8AD5-3827-3CD723719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44823"/>
            <a:ext cx="4176464" cy="3131441"/>
          </a:xfrm>
          <a:prstGeom prst="rect">
            <a:avLst/>
          </a:prstGeom>
        </p:spPr>
      </p:pic>
      <p:pic>
        <p:nvPicPr>
          <p:cNvPr id="6" name="Picture 5" descr="A screenshot of a medical information&#10;&#10;AI-generated content may be incorrect.">
            <a:extLst>
              <a:ext uri="{FF2B5EF4-FFF2-40B4-BE49-F238E27FC236}">
                <a16:creationId xmlns:a16="http://schemas.microsoft.com/office/drawing/2014/main" id="{71AE37D4-7425-547C-E2C6-CB2742A47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480" y="1844824"/>
            <a:ext cx="4176464" cy="3131440"/>
          </a:xfrm>
          <a:prstGeom prst="rect">
            <a:avLst/>
          </a:prstGeom>
        </p:spPr>
      </p:pic>
      <p:sp>
        <p:nvSpPr>
          <p:cNvPr id="7" name="Title 1">
            <a:extLst>
              <a:ext uri="{FF2B5EF4-FFF2-40B4-BE49-F238E27FC236}">
                <a16:creationId xmlns:a16="http://schemas.microsoft.com/office/drawing/2014/main" id="{1B51584E-3C12-2B7A-E8B9-4397A7974CB7}"/>
              </a:ext>
            </a:extLst>
          </p:cNvPr>
          <p:cNvSpPr txBox="1">
            <a:spLocks/>
          </p:cNvSpPr>
          <p:nvPr/>
        </p:nvSpPr>
        <p:spPr>
          <a:xfrm>
            <a:off x="395536" y="274638"/>
            <a:ext cx="8551408" cy="78863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b="1" dirty="0"/>
              <a:t>Coventry &amp; Warwickshire ICB</a:t>
            </a:r>
          </a:p>
        </p:txBody>
      </p:sp>
      <p:sp>
        <p:nvSpPr>
          <p:cNvPr id="8" name="Oval 7">
            <a:extLst>
              <a:ext uri="{FF2B5EF4-FFF2-40B4-BE49-F238E27FC236}">
                <a16:creationId xmlns:a16="http://schemas.microsoft.com/office/drawing/2014/main" id="{22CA8A94-0BF3-0BC9-E8D7-5FE8CB8012DC}"/>
              </a:ext>
            </a:extLst>
          </p:cNvPr>
          <p:cNvSpPr/>
          <p:nvPr/>
        </p:nvSpPr>
        <p:spPr>
          <a:xfrm>
            <a:off x="1259632" y="3789040"/>
            <a:ext cx="1224136" cy="720080"/>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noFill/>
            </a:endParaRPr>
          </a:p>
        </p:txBody>
      </p:sp>
      <p:sp>
        <p:nvSpPr>
          <p:cNvPr id="9" name="Down Arrow 8">
            <a:extLst>
              <a:ext uri="{FF2B5EF4-FFF2-40B4-BE49-F238E27FC236}">
                <a16:creationId xmlns:a16="http://schemas.microsoft.com/office/drawing/2014/main" id="{9FFD3D3A-B544-5D4B-1021-940FE8BCA3BD}"/>
              </a:ext>
            </a:extLst>
          </p:cNvPr>
          <p:cNvSpPr/>
          <p:nvPr/>
        </p:nvSpPr>
        <p:spPr>
          <a:xfrm>
            <a:off x="1475656" y="2780928"/>
            <a:ext cx="45719" cy="432048"/>
          </a:xfrm>
          <a:prstGeom prst="down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796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CEBA8-45B2-DC35-92D4-46B2DAD02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88640"/>
            <a:ext cx="8424936" cy="5532416"/>
          </a:xfrm>
          <a:prstGeom prst="rect">
            <a:avLst/>
          </a:prstGeom>
        </p:spPr>
      </p:pic>
    </p:spTree>
    <p:extLst>
      <p:ext uri="{BB962C8B-B14F-4D97-AF65-F5344CB8AC3E}">
        <p14:creationId xmlns:p14="http://schemas.microsoft.com/office/powerpoint/2010/main" val="3923788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5.6"/>
</p:tagLst>
</file>

<file path=ppt/tags/tag2.xml><?xml version="1.0" encoding="utf-8"?>
<p:tagLst xmlns:a="http://schemas.openxmlformats.org/drawingml/2006/main" xmlns:r="http://schemas.openxmlformats.org/officeDocument/2006/relationships" xmlns:p="http://schemas.openxmlformats.org/presentationml/2006/main">
  <p:tag name="TIMING" val="|49|2.6|24.3"/>
</p:tagLst>
</file>

<file path=ppt/theme/theme1.xml><?xml version="1.0" encoding="utf-8"?>
<a:theme xmlns:a="http://schemas.openxmlformats.org/drawingml/2006/main" name="W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6780</TotalTime>
  <Words>4444</Words>
  <Application>Microsoft Office PowerPoint</Application>
  <PresentationFormat>On-screen Show (4:3)</PresentationFormat>
  <Paragraphs>587</Paragraphs>
  <Slides>53</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4" baseType="lpstr">
      <vt:lpstr>ＭＳ Ｐゴシック</vt:lpstr>
      <vt:lpstr>ＭＳ Ｐゴシック</vt:lpstr>
      <vt:lpstr>Arial</vt:lpstr>
      <vt:lpstr>Arial</vt:lpstr>
      <vt:lpstr>Calibri</vt:lpstr>
      <vt:lpstr>Courier New</vt:lpstr>
      <vt:lpstr>Times New Roman</vt:lpstr>
      <vt:lpstr>Verdana</vt:lpstr>
      <vt:lpstr>Wingdings</vt:lpstr>
      <vt:lpstr>W line</vt:lpstr>
      <vt:lpstr>Worksheet</vt:lpstr>
      <vt:lpstr>PowerPoint Presentation</vt:lpstr>
      <vt:lpstr>Definition of hypertension</vt:lpstr>
      <vt:lpstr>Why bother?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Hypertension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agents are needed to reach BP goal</vt:lpstr>
      <vt:lpstr>PowerPoint Presentation</vt:lpstr>
      <vt:lpstr>PowerPoint Presentation</vt:lpstr>
      <vt:lpstr>PowerPoint Presentation</vt:lpstr>
      <vt:lpstr>PowerPoint Presentation</vt:lpstr>
      <vt:lpstr>PowerPoint Presentation</vt:lpstr>
      <vt:lpstr>Resistant hypertension: Definition &amp; Estimates</vt:lpstr>
      <vt:lpstr>Resistant hypertension: Clinical assessment</vt:lpstr>
      <vt:lpstr>Miss MLE (44 yrs)</vt:lpstr>
      <vt:lpstr>Mr IMV (43 yrs)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Consequences of clinical inertia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Warwick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Patria, Jetinder</dc:creator>
  <cp:lastModifiedBy>PAYNE, Rosalyne (COVENTRY &amp; RUGBY GP ALLIANCE LIMITED)</cp:lastModifiedBy>
  <cp:revision>1543</cp:revision>
  <cp:lastPrinted>2023-04-14T12:05:52Z</cp:lastPrinted>
  <dcterms:created xsi:type="dcterms:W3CDTF">2015-04-29T08:55:57Z</dcterms:created>
  <dcterms:modified xsi:type="dcterms:W3CDTF">2025-11-25T19:02:24Z</dcterms:modified>
</cp:coreProperties>
</file>