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7.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7" r:id="rId4"/>
    <p:sldMasterId id="2147483714" r:id="rId5"/>
  </p:sldMasterIdLst>
  <p:notesMasterIdLst>
    <p:notesMasterId r:id="rId40"/>
  </p:notesMasterIdLst>
  <p:handoutMasterIdLst>
    <p:handoutMasterId r:id="rId41"/>
  </p:handoutMasterIdLst>
  <p:sldIdLst>
    <p:sldId id="256" r:id="rId6"/>
    <p:sldId id="2147476055" r:id="rId7"/>
    <p:sldId id="272" r:id="rId8"/>
    <p:sldId id="2147476038" r:id="rId9"/>
    <p:sldId id="2147476039" r:id="rId10"/>
    <p:sldId id="2147476040" r:id="rId11"/>
    <p:sldId id="2147476063" r:id="rId12"/>
    <p:sldId id="2147476064" r:id="rId13"/>
    <p:sldId id="2147476045" r:id="rId14"/>
    <p:sldId id="673" r:id="rId15"/>
    <p:sldId id="708" r:id="rId16"/>
    <p:sldId id="672" r:id="rId17"/>
    <p:sldId id="671" r:id="rId18"/>
    <p:sldId id="2147476053" r:id="rId19"/>
    <p:sldId id="2147476046" r:id="rId20"/>
    <p:sldId id="2147476066" r:id="rId21"/>
    <p:sldId id="2147476048" r:id="rId22"/>
    <p:sldId id="2147476054" r:id="rId23"/>
    <p:sldId id="2147476049" r:id="rId24"/>
    <p:sldId id="2147476050" r:id="rId25"/>
    <p:sldId id="2147476051" r:id="rId26"/>
    <p:sldId id="2147476052" r:id="rId27"/>
    <p:sldId id="2147476056" r:id="rId28"/>
    <p:sldId id="2147476057" r:id="rId29"/>
    <p:sldId id="2147476058" r:id="rId30"/>
    <p:sldId id="2147476059" r:id="rId31"/>
    <p:sldId id="2147476068" r:id="rId32"/>
    <p:sldId id="2147476067" r:id="rId33"/>
    <p:sldId id="2147476061" r:id="rId34"/>
    <p:sldId id="701" r:id="rId35"/>
    <p:sldId id="703" r:id="rId36"/>
    <p:sldId id="702" r:id="rId37"/>
    <p:sldId id="705" r:id="rId38"/>
    <p:sldId id="271" r:id="rId39"/>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1" roundtripDataSignature="AMtx7mitYLO6yr7bgj5elCC6IaGm5zK7G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9146A"/>
    <a:srgbClr val="008561"/>
    <a:srgbClr val="009CDD"/>
    <a:srgbClr val="DA8D1B"/>
    <a:srgbClr val="EEC200"/>
    <a:srgbClr val="C02A1F"/>
    <a:srgbClr val="C8D8DE"/>
    <a:srgbClr val="084686"/>
    <a:srgbClr val="9BC9DD"/>
    <a:srgbClr val="0077B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F89A998-758D-9B4E-A274-48A8103C1FCD}" v="16" dt="2025-01-28T15:52:57.626"/>
    <p1510:client id="{6E9E2E08-D97A-9C5D-21E0-190668FE3E9D}" v="6" dt="2025-01-28T13:28:23.035"/>
    <p1510:client id="{BFE1F207-9872-4C43-BABF-D27C3320482B}" v="10" dt="2025-01-28T15:52:06.42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273" autoAdjust="0"/>
    <p:restoredTop sz="95918"/>
  </p:normalViewPr>
  <p:slideViewPr>
    <p:cSldViewPr snapToGrid="0" snapToObjects="1">
      <p:cViewPr varScale="1">
        <p:scale>
          <a:sx n="78" d="100"/>
          <a:sy n="78" d="100"/>
        </p:scale>
        <p:origin x="916" y="4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86" d="100"/>
          <a:sy n="86" d="100"/>
        </p:scale>
        <p:origin x="3928" y="21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55"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53"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56" Type="http://schemas.microsoft.com/office/2015/10/relationships/revisionInfo" Target="revisionInfo.xml"/><Relationship Id="rId8" Type="http://schemas.openxmlformats.org/officeDocument/2006/relationships/slide" Target="slides/slide3.xml"/><Relationship Id="rId51" Type="http://customschemas.google.com/relationships/presentationmetadata" Target="meta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0" Type="http://schemas.openxmlformats.org/officeDocument/2006/relationships/slide" Target="slides/slide15.xml"/><Relationship Id="rId41" Type="http://schemas.openxmlformats.org/officeDocument/2006/relationships/handoutMaster" Target="handoutMasters/handoutMaster1.xml"/><Relationship Id="rId54" Type="http://schemas.openxmlformats.org/officeDocument/2006/relationships/theme" Target="theme/theme1.xml"/></Relationships>
</file>

<file path=ppt/diagrams/_rels/data1.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sv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s>
</file>

<file path=ppt/diagrams/_rels/data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image" Target="../media/image38.jpg"/><Relationship Id="rId4" Type="http://schemas.openxmlformats.org/officeDocument/2006/relationships/image" Target="../media/image41.jpg"/></Relationships>
</file>

<file path=ppt/diagrams/_rels/drawing1.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sv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s>
</file>

<file path=ppt/diagrams/_rels/drawing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image" Target="../media/image38.jpg"/><Relationship Id="rId4" Type="http://schemas.openxmlformats.org/officeDocument/2006/relationships/image" Target="../media/image41.jp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B212480-A3D0-4023-8DC8-3DE7900D566B}"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9631AB67-1B88-461B-B696-432297028642}">
      <dgm:prSet custT="1"/>
      <dgm:spPr/>
      <dgm:t>
        <a:bodyPr/>
        <a:lstStyle/>
        <a:p>
          <a:pPr>
            <a:lnSpc>
              <a:spcPct val="100000"/>
            </a:lnSpc>
          </a:pPr>
          <a:r>
            <a:rPr lang="en-GB" sz="1200">
              <a:solidFill>
                <a:schemeClr val="bg1"/>
              </a:solidFill>
            </a:rPr>
            <a:t>‘chronic heart failure, thousands of lives could be saved by treating people earlier in the pathway’</a:t>
          </a:r>
          <a:endParaRPr lang="en-US" sz="1200" dirty="0">
            <a:solidFill>
              <a:schemeClr val="bg1"/>
            </a:solidFill>
          </a:endParaRPr>
        </a:p>
      </dgm:t>
    </dgm:pt>
    <dgm:pt modelId="{765040ED-FDF4-4AC8-994F-76EDB5C02FA9}" type="parTrans" cxnId="{6BA2F51F-F1E8-4938-B91A-5AE2DA16B1A6}">
      <dgm:prSet/>
      <dgm:spPr/>
      <dgm:t>
        <a:bodyPr/>
        <a:lstStyle/>
        <a:p>
          <a:endParaRPr lang="en-US"/>
        </a:p>
      </dgm:t>
    </dgm:pt>
    <dgm:pt modelId="{CE594688-FB1A-473C-ADE1-BD8765495050}" type="sibTrans" cxnId="{6BA2F51F-F1E8-4938-B91A-5AE2DA16B1A6}">
      <dgm:prSet/>
      <dgm:spPr/>
      <dgm:t>
        <a:bodyPr/>
        <a:lstStyle/>
        <a:p>
          <a:pPr>
            <a:lnSpc>
              <a:spcPct val="100000"/>
            </a:lnSpc>
          </a:pPr>
          <a:endParaRPr lang="en-US"/>
        </a:p>
      </dgm:t>
    </dgm:pt>
    <dgm:pt modelId="{B7C1B3F7-A2C2-4FDC-9705-2255C6225734}">
      <dgm:prSet custT="1"/>
      <dgm:spPr/>
      <dgm:t>
        <a:bodyPr/>
        <a:lstStyle/>
        <a:p>
          <a:pPr>
            <a:lnSpc>
              <a:spcPct val="100000"/>
            </a:lnSpc>
          </a:pPr>
          <a:r>
            <a:rPr lang="en-GB" sz="1200">
              <a:solidFill>
                <a:schemeClr val="bg1"/>
              </a:solidFill>
            </a:rPr>
            <a:t>‘Implementation of ‘Modern Service Frameworks’ in 2026, which are accessible and transparent to all. Early priorities will include CVD’  </a:t>
          </a:r>
          <a:endParaRPr lang="en-US" sz="1200" dirty="0">
            <a:solidFill>
              <a:schemeClr val="bg1"/>
            </a:solidFill>
          </a:endParaRPr>
        </a:p>
      </dgm:t>
    </dgm:pt>
    <dgm:pt modelId="{E3E48419-8FE7-4593-9BE7-39736808B7CC}" type="parTrans" cxnId="{AD1FE4AA-E1A7-41D4-9286-A300197B5B06}">
      <dgm:prSet/>
      <dgm:spPr/>
      <dgm:t>
        <a:bodyPr/>
        <a:lstStyle/>
        <a:p>
          <a:endParaRPr lang="en-US"/>
        </a:p>
      </dgm:t>
    </dgm:pt>
    <dgm:pt modelId="{F5AD7C2A-1821-4EA6-8EF3-177A1C1C8DAE}" type="sibTrans" cxnId="{AD1FE4AA-E1A7-41D4-9286-A300197B5B06}">
      <dgm:prSet/>
      <dgm:spPr/>
      <dgm:t>
        <a:bodyPr/>
        <a:lstStyle/>
        <a:p>
          <a:pPr>
            <a:lnSpc>
              <a:spcPct val="100000"/>
            </a:lnSpc>
          </a:pPr>
          <a:endParaRPr lang="en-US"/>
        </a:p>
      </dgm:t>
    </dgm:pt>
    <dgm:pt modelId="{B7645612-B94D-4BD0-A8D1-369C4E01A6EF}">
      <dgm:prSet custT="1"/>
      <dgm:spPr/>
      <dgm:t>
        <a:bodyPr/>
        <a:lstStyle/>
        <a:p>
          <a:pPr>
            <a:lnSpc>
              <a:spcPct val="100000"/>
            </a:lnSpc>
          </a:pPr>
          <a:r>
            <a:rPr lang="en-GB" sz="1400">
              <a:solidFill>
                <a:schemeClr val="bg1"/>
              </a:solidFill>
            </a:rPr>
            <a:t>‘</a:t>
          </a:r>
          <a:r>
            <a:rPr lang="en-GB" sz="1200">
              <a:solidFill>
                <a:schemeClr val="bg1"/>
              </a:solidFill>
            </a:rPr>
            <a:t>community pharmacy a bigger role in prevention by expanding their role in vaccine delivery and in screening for risk of cardiovascular disease and diabetes.’</a:t>
          </a:r>
          <a:endParaRPr lang="en-US" sz="1200" dirty="0">
            <a:solidFill>
              <a:schemeClr val="bg1"/>
            </a:solidFill>
          </a:endParaRPr>
        </a:p>
      </dgm:t>
    </dgm:pt>
    <dgm:pt modelId="{E1AED4D8-CAE4-4346-93BF-B534EBD7C262}" type="parTrans" cxnId="{AC8505AF-93E2-4335-A22F-C4D7A50D6E2C}">
      <dgm:prSet/>
      <dgm:spPr/>
      <dgm:t>
        <a:bodyPr/>
        <a:lstStyle/>
        <a:p>
          <a:endParaRPr lang="en-US"/>
        </a:p>
      </dgm:t>
    </dgm:pt>
    <dgm:pt modelId="{E4A5CC93-DB56-48E1-B062-9FC9B2BB6E0E}" type="sibTrans" cxnId="{AC8505AF-93E2-4335-A22F-C4D7A50D6E2C}">
      <dgm:prSet/>
      <dgm:spPr/>
      <dgm:t>
        <a:bodyPr/>
        <a:lstStyle/>
        <a:p>
          <a:pPr>
            <a:lnSpc>
              <a:spcPct val="100000"/>
            </a:lnSpc>
          </a:pPr>
          <a:endParaRPr lang="en-US"/>
        </a:p>
      </dgm:t>
    </dgm:pt>
    <dgm:pt modelId="{7FFD3843-6FAD-4C61-9804-217B60849BF2}">
      <dgm:prSet custT="1"/>
      <dgm:spPr/>
      <dgm:t>
        <a:bodyPr/>
        <a:lstStyle/>
        <a:p>
          <a:pPr>
            <a:lnSpc>
              <a:spcPct val="100000"/>
            </a:lnSpc>
          </a:pPr>
          <a:r>
            <a:rPr lang="en-GB" sz="1200"/>
            <a:t>‘</a:t>
          </a:r>
          <a:r>
            <a:rPr lang="en-GB" sz="1200">
              <a:solidFill>
                <a:schemeClr val="bg1"/>
              </a:solidFill>
            </a:rPr>
            <a:t>Prevention is how we change this course. The possibilities are huge: around 70% of cardiovascular disease, 40% of cancers and 40% of dementia are preventable’ </a:t>
          </a:r>
          <a:endParaRPr lang="en-US" sz="1200" dirty="0">
            <a:solidFill>
              <a:schemeClr val="bg1"/>
            </a:solidFill>
          </a:endParaRPr>
        </a:p>
      </dgm:t>
    </dgm:pt>
    <dgm:pt modelId="{421C76AC-BD5D-48C9-AF48-0CCDF920903A}" type="parTrans" cxnId="{4F51866C-86BB-4CA5-8675-B03CAC293AB5}">
      <dgm:prSet/>
      <dgm:spPr/>
      <dgm:t>
        <a:bodyPr/>
        <a:lstStyle/>
        <a:p>
          <a:endParaRPr lang="en-US"/>
        </a:p>
      </dgm:t>
    </dgm:pt>
    <dgm:pt modelId="{0DF1FB41-D238-441D-9F64-28C780B515AA}" type="sibTrans" cxnId="{4F51866C-86BB-4CA5-8675-B03CAC293AB5}">
      <dgm:prSet/>
      <dgm:spPr/>
      <dgm:t>
        <a:bodyPr/>
        <a:lstStyle/>
        <a:p>
          <a:pPr>
            <a:lnSpc>
              <a:spcPct val="100000"/>
            </a:lnSpc>
          </a:pPr>
          <a:endParaRPr lang="en-US"/>
        </a:p>
      </dgm:t>
    </dgm:pt>
    <dgm:pt modelId="{78CD4C6F-AC89-4E0C-8E78-A89F6369565E}">
      <dgm:prSet custT="1"/>
      <dgm:spPr/>
      <dgm:t>
        <a:bodyPr/>
        <a:lstStyle/>
        <a:p>
          <a:pPr>
            <a:lnSpc>
              <a:spcPct val="100000"/>
            </a:lnSpc>
          </a:pPr>
          <a:r>
            <a:rPr lang="en-GB" sz="1300">
              <a:solidFill>
                <a:schemeClr val="bg1"/>
              </a:solidFill>
            </a:rPr>
            <a:t>‘</a:t>
          </a:r>
          <a:r>
            <a:rPr lang="en-GB" sz="1200">
              <a:solidFill>
                <a:schemeClr val="bg1"/>
              </a:solidFill>
            </a:rPr>
            <a:t>new ‘Prevention Accelerators’ will initially run in selected ICBs and will focus on community-led methods to tackle variation in uptake of high impact cardiovascular disease and diabetes interventions’</a:t>
          </a:r>
          <a:endParaRPr lang="en-US" sz="1200" dirty="0">
            <a:solidFill>
              <a:schemeClr val="bg1"/>
            </a:solidFill>
          </a:endParaRPr>
        </a:p>
      </dgm:t>
    </dgm:pt>
    <dgm:pt modelId="{7DBF3C44-81F5-4B1A-85BB-D2840E53CB16}" type="parTrans" cxnId="{0DC10B01-811C-4C8B-9DA0-0DDDC4846A26}">
      <dgm:prSet/>
      <dgm:spPr/>
      <dgm:t>
        <a:bodyPr/>
        <a:lstStyle/>
        <a:p>
          <a:endParaRPr lang="en-US"/>
        </a:p>
      </dgm:t>
    </dgm:pt>
    <dgm:pt modelId="{437D92A5-7E52-4C04-A461-AFB9CEF6B628}" type="sibTrans" cxnId="{0DC10B01-811C-4C8B-9DA0-0DDDC4846A26}">
      <dgm:prSet/>
      <dgm:spPr/>
      <dgm:t>
        <a:bodyPr/>
        <a:lstStyle/>
        <a:p>
          <a:pPr>
            <a:lnSpc>
              <a:spcPct val="100000"/>
            </a:lnSpc>
          </a:pPr>
          <a:endParaRPr lang="en-US"/>
        </a:p>
      </dgm:t>
    </dgm:pt>
    <dgm:pt modelId="{7114911B-DD37-4510-9199-7884969FB5D7}">
      <dgm:prSet custT="1"/>
      <dgm:spPr/>
      <dgm:t>
        <a:bodyPr/>
        <a:lstStyle/>
        <a:p>
          <a:pPr>
            <a:lnSpc>
              <a:spcPct val="100000"/>
            </a:lnSpc>
          </a:pPr>
          <a:r>
            <a:rPr lang="en-GB" sz="1200">
              <a:solidFill>
                <a:schemeClr val="bg1"/>
              </a:solidFill>
            </a:rPr>
            <a:t>‘Advanced wearables, biomarkers and regenerative medicine will support our Plan for Change ambition to reduce premature cardiovascular disease mortality’</a:t>
          </a:r>
          <a:endParaRPr lang="en-US" sz="1200" dirty="0">
            <a:solidFill>
              <a:schemeClr val="bg1"/>
            </a:solidFill>
          </a:endParaRPr>
        </a:p>
      </dgm:t>
    </dgm:pt>
    <dgm:pt modelId="{F2345A26-47D5-447C-A184-923DB7D1ABF1}" type="parTrans" cxnId="{315D90C0-493F-4C3C-B660-4E61473E87AC}">
      <dgm:prSet/>
      <dgm:spPr/>
      <dgm:t>
        <a:bodyPr/>
        <a:lstStyle/>
        <a:p>
          <a:endParaRPr lang="en-US"/>
        </a:p>
      </dgm:t>
    </dgm:pt>
    <dgm:pt modelId="{3BDC2A87-CA9E-468A-8D27-36EAAFC1F06E}" type="sibTrans" cxnId="{315D90C0-493F-4C3C-B660-4E61473E87AC}">
      <dgm:prSet/>
      <dgm:spPr/>
      <dgm:t>
        <a:bodyPr/>
        <a:lstStyle/>
        <a:p>
          <a:endParaRPr lang="en-US"/>
        </a:p>
      </dgm:t>
    </dgm:pt>
    <dgm:pt modelId="{42A59768-457E-4CB7-8DB7-D311B69E2F4E}" type="pres">
      <dgm:prSet presAssocID="{EB212480-A3D0-4023-8DC8-3DE7900D566B}" presName="root" presStyleCnt="0">
        <dgm:presLayoutVars>
          <dgm:dir/>
          <dgm:resizeHandles val="exact"/>
        </dgm:presLayoutVars>
      </dgm:prSet>
      <dgm:spPr/>
    </dgm:pt>
    <dgm:pt modelId="{BC79B50C-15AC-483A-A547-A50AB1F0816A}" type="pres">
      <dgm:prSet presAssocID="{9631AB67-1B88-461B-B696-432297028642}" presName="compNode" presStyleCnt="0"/>
      <dgm:spPr/>
    </dgm:pt>
    <dgm:pt modelId="{6172868E-35B4-4E74-8CA4-BF69DC20DE2B}" type="pres">
      <dgm:prSet presAssocID="{9631AB67-1B88-461B-B696-432297028642}" presName="bgRect" presStyleLbl="bgShp" presStyleIdx="0" presStyleCnt="6"/>
      <dgm:spPr>
        <a:solidFill>
          <a:schemeClr val="accent1"/>
        </a:solidFill>
      </dgm:spPr>
    </dgm:pt>
    <dgm:pt modelId="{3AE72470-A02F-42CE-91A9-21DD0D97F7BF}" type="pres">
      <dgm:prSet presAssocID="{9631AB67-1B88-461B-B696-432297028642}"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art Organ"/>
        </a:ext>
      </dgm:extLst>
    </dgm:pt>
    <dgm:pt modelId="{E79AC84F-C08F-44AA-B10D-BCF613D456C5}" type="pres">
      <dgm:prSet presAssocID="{9631AB67-1B88-461B-B696-432297028642}" presName="spaceRect" presStyleCnt="0"/>
      <dgm:spPr/>
    </dgm:pt>
    <dgm:pt modelId="{3EC99512-B30E-4C8A-A800-56CF7BCD4A4C}" type="pres">
      <dgm:prSet presAssocID="{9631AB67-1B88-461B-B696-432297028642}" presName="parTx" presStyleLbl="revTx" presStyleIdx="0" presStyleCnt="6">
        <dgm:presLayoutVars>
          <dgm:chMax val="0"/>
          <dgm:chPref val="0"/>
        </dgm:presLayoutVars>
      </dgm:prSet>
      <dgm:spPr/>
    </dgm:pt>
    <dgm:pt modelId="{ED1DF161-F286-4060-BBC6-3AA1A4A302B9}" type="pres">
      <dgm:prSet presAssocID="{CE594688-FB1A-473C-ADE1-BD8765495050}" presName="sibTrans" presStyleCnt="0"/>
      <dgm:spPr/>
    </dgm:pt>
    <dgm:pt modelId="{96F8859C-7BD9-4183-8A96-76AF0551DD7A}" type="pres">
      <dgm:prSet presAssocID="{B7C1B3F7-A2C2-4FDC-9705-2255C6225734}" presName="compNode" presStyleCnt="0"/>
      <dgm:spPr/>
    </dgm:pt>
    <dgm:pt modelId="{19716E9E-F59E-4541-A8D5-FA69A4BB3506}" type="pres">
      <dgm:prSet presAssocID="{B7C1B3F7-A2C2-4FDC-9705-2255C6225734}" presName="bgRect" presStyleLbl="bgShp" presStyleIdx="1" presStyleCnt="6"/>
      <dgm:spPr>
        <a:solidFill>
          <a:schemeClr val="accent1"/>
        </a:solidFill>
      </dgm:spPr>
    </dgm:pt>
    <dgm:pt modelId="{D4A93781-CA36-4129-9343-CCE371B560B5}" type="pres">
      <dgm:prSet presAssocID="{B7C1B3F7-A2C2-4FDC-9705-2255C6225734}"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List"/>
        </a:ext>
      </dgm:extLst>
    </dgm:pt>
    <dgm:pt modelId="{BB30B763-A6B0-4B56-9FFE-5AA8F47ABDDD}" type="pres">
      <dgm:prSet presAssocID="{B7C1B3F7-A2C2-4FDC-9705-2255C6225734}" presName="spaceRect" presStyleCnt="0"/>
      <dgm:spPr/>
    </dgm:pt>
    <dgm:pt modelId="{673F728B-A3FB-4AA6-A741-AD6A929980E5}" type="pres">
      <dgm:prSet presAssocID="{B7C1B3F7-A2C2-4FDC-9705-2255C6225734}" presName="parTx" presStyleLbl="revTx" presStyleIdx="1" presStyleCnt="6">
        <dgm:presLayoutVars>
          <dgm:chMax val="0"/>
          <dgm:chPref val="0"/>
        </dgm:presLayoutVars>
      </dgm:prSet>
      <dgm:spPr/>
    </dgm:pt>
    <dgm:pt modelId="{C8B2FB83-582D-4BC5-9A29-3E3ADC5E323F}" type="pres">
      <dgm:prSet presAssocID="{F5AD7C2A-1821-4EA6-8EF3-177A1C1C8DAE}" presName="sibTrans" presStyleCnt="0"/>
      <dgm:spPr/>
    </dgm:pt>
    <dgm:pt modelId="{633F43EE-8576-461B-B9C6-299F691D008C}" type="pres">
      <dgm:prSet presAssocID="{B7645612-B94D-4BD0-A8D1-369C4E01A6EF}" presName="compNode" presStyleCnt="0"/>
      <dgm:spPr/>
    </dgm:pt>
    <dgm:pt modelId="{052C11D3-830A-4A92-AA31-60B9F7F19C13}" type="pres">
      <dgm:prSet presAssocID="{B7645612-B94D-4BD0-A8D1-369C4E01A6EF}" presName="bgRect" presStyleLbl="bgShp" presStyleIdx="2" presStyleCnt="6"/>
      <dgm:spPr>
        <a:solidFill>
          <a:schemeClr val="accent1"/>
        </a:solidFill>
      </dgm:spPr>
    </dgm:pt>
    <dgm:pt modelId="{07A61BCE-C074-449F-89DD-D2A05469003B}" type="pres">
      <dgm:prSet presAssocID="{B7645612-B94D-4BD0-A8D1-369C4E01A6EF}"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Needle"/>
        </a:ext>
      </dgm:extLst>
    </dgm:pt>
    <dgm:pt modelId="{BF6BAA13-E4E5-4C45-8DC2-B5BC92CE7167}" type="pres">
      <dgm:prSet presAssocID="{B7645612-B94D-4BD0-A8D1-369C4E01A6EF}" presName="spaceRect" presStyleCnt="0"/>
      <dgm:spPr/>
    </dgm:pt>
    <dgm:pt modelId="{C7C1F8C2-484D-481D-8206-2A5C0E2DCAD7}" type="pres">
      <dgm:prSet presAssocID="{B7645612-B94D-4BD0-A8D1-369C4E01A6EF}" presName="parTx" presStyleLbl="revTx" presStyleIdx="2" presStyleCnt="6">
        <dgm:presLayoutVars>
          <dgm:chMax val="0"/>
          <dgm:chPref val="0"/>
        </dgm:presLayoutVars>
      </dgm:prSet>
      <dgm:spPr/>
    </dgm:pt>
    <dgm:pt modelId="{E1A092F9-8D7E-421E-A0F1-F574C0C4E139}" type="pres">
      <dgm:prSet presAssocID="{E4A5CC93-DB56-48E1-B062-9FC9B2BB6E0E}" presName="sibTrans" presStyleCnt="0"/>
      <dgm:spPr/>
    </dgm:pt>
    <dgm:pt modelId="{9A744A90-74AD-4495-8F64-458F6ACC4FDA}" type="pres">
      <dgm:prSet presAssocID="{7FFD3843-6FAD-4C61-9804-217B60849BF2}" presName="compNode" presStyleCnt="0"/>
      <dgm:spPr/>
    </dgm:pt>
    <dgm:pt modelId="{083F43F9-7B20-498B-A18C-90A1A290E245}" type="pres">
      <dgm:prSet presAssocID="{7FFD3843-6FAD-4C61-9804-217B60849BF2}" presName="bgRect" presStyleLbl="bgShp" presStyleIdx="3" presStyleCnt="6"/>
      <dgm:spPr>
        <a:solidFill>
          <a:schemeClr val="accent1"/>
        </a:solidFill>
      </dgm:spPr>
    </dgm:pt>
    <dgm:pt modelId="{C4550221-C1A9-452A-AC86-A883A12A05C8}" type="pres">
      <dgm:prSet presAssocID="{7FFD3843-6FAD-4C61-9804-217B60849BF2}"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eartbeat"/>
        </a:ext>
      </dgm:extLst>
    </dgm:pt>
    <dgm:pt modelId="{207E44D0-7F03-46AF-92A9-6593C68D5119}" type="pres">
      <dgm:prSet presAssocID="{7FFD3843-6FAD-4C61-9804-217B60849BF2}" presName="spaceRect" presStyleCnt="0"/>
      <dgm:spPr/>
    </dgm:pt>
    <dgm:pt modelId="{FC3F1B79-515B-49B2-8F87-8BB41F9C8187}" type="pres">
      <dgm:prSet presAssocID="{7FFD3843-6FAD-4C61-9804-217B60849BF2}" presName="parTx" presStyleLbl="revTx" presStyleIdx="3" presStyleCnt="6">
        <dgm:presLayoutVars>
          <dgm:chMax val="0"/>
          <dgm:chPref val="0"/>
        </dgm:presLayoutVars>
      </dgm:prSet>
      <dgm:spPr/>
    </dgm:pt>
    <dgm:pt modelId="{864DF6C9-EC42-4112-B212-2502FC124C66}" type="pres">
      <dgm:prSet presAssocID="{0DF1FB41-D238-441D-9F64-28C780B515AA}" presName="sibTrans" presStyleCnt="0"/>
      <dgm:spPr/>
    </dgm:pt>
    <dgm:pt modelId="{F97AEA76-7507-4F3D-BB54-37F80FADBB9E}" type="pres">
      <dgm:prSet presAssocID="{78CD4C6F-AC89-4E0C-8E78-A89F6369565E}" presName="compNode" presStyleCnt="0"/>
      <dgm:spPr/>
    </dgm:pt>
    <dgm:pt modelId="{355A88CF-D59A-46EF-A240-2D7A0A82D07D}" type="pres">
      <dgm:prSet presAssocID="{78CD4C6F-AC89-4E0C-8E78-A89F6369565E}" presName="bgRect" presStyleLbl="bgShp" presStyleIdx="4" presStyleCnt="6"/>
      <dgm:spPr>
        <a:solidFill>
          <a:schemeClr val="accent1"/>
        </a:solidFill>
      </dgm:spPr>
    </dgm:pt>
    <dgm:pt modelId="{0DD53910-276D-4EE8-8F64-CDAF740DFF0C}" type="pres">
      <dgm:prSet presAssocID="{78CD4C6F-AC89-4E0C-8E78-A89F6369565E}"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Meeting"/>
        </a:ext>
      </dgm:extLst>
    </dgm:pt>
    <dgm:pt modelId="{147D1022-AA05-4B37-A9A4-264F02D5CA0F}" type="pres">
      <dgm:prSet presAssocID="{78CD4C6F-AC89-4E0C-8E78-A89F6369565E}" presName="spaceRect" presStyleCnt="0"/>
      <dgm:spPr/>
    </dgm:pt>
    <dgm:pt modelId="{E612E091-C016-41AE-A197-4751B2097271}" type="pres">
      <dgm:prSet presAssocID="{78CD4C6F-AC89-4E0C-8E78-A89F6369565E}" presName="parTx" presStyleLbl="revTx" presStyleIdx="4" presStyleCnt="6" custScaleY="137619">
        <dgm:presLayoutVars>
          <dgm:chMax val="0"/>
          <dgm:chPref val="0"/>
        </dgm:presLayoutVars>
      </dgm:prSet>
      <dgm:spPr/>
    </dgm:pt>
    <dgm:pt modelId="{07619D15-751F-408D-9B8B-DFE1A5C11C3E}" type="pres">
      <dgm:prSet presAssocID="{437D92A5-7E52-4C04-A461-AFB9CEF6B628}" presName="sibTrans" presStyleCnt="0"/>
      <dgm:spPr/>
    </dgm:pt>
    <dgm:pt modelId="{48542E38-D3CF-4846-BFE8-07F5AF557065}" type="pres">
      <dgm:prSet presAssocID="{7114911B-DD37-4510-9199-7884969FB5D7}" presName="compNode" presStyleCnt="0"/>
      <dgm:spPr/>
    </dgm:pt>
    <dgm:pt modelId="{484B6B47-AD01-4670-BE1F-743CB05DB808}" type="pres">
      <dgm:prSet presAssocID="{7114911B-DD37-4510-9199-7884969FB5D7}" presName="bgRect" presStyleLbl="bgShp" presStyleIdx="5" presStyleCnt="6"/>
      <dgm:spPr>
        <a:solidFill>
          <a:schemeClr val="accent1"/>
        </a:solidFill>
      </dgm:spPr>
    </dgm:pt>
    <dgm:pt modelId="{D7047BC3-D009-4114-A1B6-1A1996D0F5EC}" type="pres">
      <dgm:prSet presAssocID="{7114911B-DD37-4510-9199-7884969FB5D7}"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Stethoscope"/>
        </a:ext>
      </dgm:extLst>
    </dgm:pt>
    <dgm:pt modelId="{DAEE67EC-8AF0-4451-B024-D164627074CE}" type="pres">
      <dgm:prSet presAssocID="{7114911B-DD37-4510-9199-7884969FB5D7}" presName="spaceRect" presStyleCnt="0"/>
      <dgm:spPr/>
    </dgm:pt>
    <dgm:pt modelId="{A256412D-05E4-44B6-885F-B2529D28C45E}" type="pres">
      <dgm:prSet presAssocID="{7114911B-DD37-4510-9199-7884969FB5D7}" presName="parTx" presStyleLbl="revTx" presStyleIdx="5" presStyleCnt="6">
        <dgm:presLayoutVars>
          <dgm:chMax val="0"/>
          <dgm:chPref val="0"/>
        </dgm:presLayoutVars>
      </dgm:prSet>
      <dgm:spPr/>
    </dgm:pt>
  </dgm:ptLst>
  <dgm:cxnLst>
    <dgm:cxn modelId="{0DC10B01-811C-4C8B-9DA0-0DDDC4846A26}" srcId="{EB212480-A3D0-4023-8DC8-3DE7900D566B}" destId="{78CD4C6F-AC89-4E0C-8E78-A89F6369565E}" srcOrd="4" destOrd="0" parTransId="{7DBF3C44-81F5-4B1A-85BB-D2840E53CB16}" sibTransId="{437D92A5-7E52-4C04-A461-AFB9CEF6B628}"/>
    <dgm:cxn modelId="{22EB8C14-BAE6-45D9-A96F-2F2D3ED4BA47}" type="presOf" srcId="{7114911B-DD37-4510-9199-7884969FB5D7}" destId="{A256412D-05E4-44B6-885F-B2529D28C45E}" srcOrd="0" destOrd="0" presId="urn:microsoft.com/office/officeart/2018/2/layout/IconVerticalSolidList"/>
    <dgm:cxn modelId="{6BA2F51F-F1E8-4938-B91A-5AE2DA16B1A6}" srcId="{EB212480-A3D0-4023-8DC8-3DE7900D566B}" destId="{9631AB67-1B88-461B-B696-432297028642}" srcOrd="0" destOrd="0" parTransId="{765040ED-FDF4-4AC8-994F-76EDB5C02FA9}" sibTransId="{CE594688-FB1A-473C-ADE1-BD8765495050}"/>
    <dgm:cxn modelId="{AFDFD669-E76B-4B0F-AC2A-5EDFB9250DBF}" type="presOf" srcId="{9631AB67-1B88-461B-B696-432297028642}" destId="{3EC99512-B30E-4C8A-A800-56CF7BCD4A4C}" srcOrd="0" destOrd="0" presId="urn:microsoft.com/office/officeart/2018/2/layout/IconVerticalSolidList"/>
    <dgm:cxn modelId="{4F51866C-86BB-4CA5-8675-B03CAC293AB5}" srcId="{EB212480-A3D0-4023-8DC8-3DE7900D566B}" destId="{7FFD3843-6FAD-4C61-9804-217B60849BF2}" srcOrd="3" destOrd="0" parTransId="{421C76AC-BD5D-48C9-AF48-0CCDF920903A}" sibTransId="{0DF1FB41-D238-441D-9F64-28C780B515AA}"/>
    <dgm:cxn modelId="{52F450A5-ADA4-4696-B1CA-CB13381ED231}" type="presOf" srcId="{7FFD3843-6FAD-4C61-9804-217B60849BF2}" destId="{FC3F1B79-515B-49B2-8F87-8BB41F9C8187}" srcOrd="0" destOrd="0" presId="urn:microsoft.com/office/officeart/2018/2/layout/IconVerticalSolidList"/>
    <dgm:cxn modelId="{5374C4A5-BD8C-4220-80BE-D3A585A8AD5B}" type="presOf" srcId="{EB212480-A3D0-4023-8DC8-3DE7900D566B}" destId="{42A59768-457E-4CB7-8DB7-D311B69E2F4E}" srcOrd="0" destOrd="0" presId="urn:microsoft.com/office/officeart/2018/2/layout/IconVerticalSolidList"/>
    <dgm:cxn modelId="{AD1FE4AA-E1A7-41D4-9286-A300197B5B06}" srcId="{EB212480-A3D0-4023-8DC8-3DE7900D566B}" destId="{B7C1B3F7-A2C2-4FDC-9705-2255C6225734}" srcOrd="1" destOrd="0" parTransId="{E3E48419-8FE7-4593-9BE7-39736808B7CC}" sibTransId="{F5AD7C2A-1821-4EA6-8EF3-177A1C1C8DAE}"/>
    <dgm:cxn modelId="{AC8505AF-93E2-4335-A22F-C4D7A50D6E2C}" srcId="{EB212480-A3D0-4023-8DC8-3DE7900D566B}" destId="{B7645612-B94D-4BD0-A8D1-369C4E01A6EF}" srcOrd="2" destOrd="0" parTransId="{E1AED4D8-CAE4-4346-93BF-B534EBD7C262}" sibTransId="{E4A5CC93-DB56-48E1-B062-9FC9B2BB6E0E}"/>
    <dgm:cxn modelId="{BA3157B6-94AD-4B71-9D01-3F2AAF00041D}" type="presOf" srcId="{78CD4C6F-AC89-4E0C-8E78-A89F6369565E}" destId="{E612E091-C016-41AE-A197-4751B2097271}" srcOrd="0" destOrd="0" presId="urn:microsoft.com/office/officeart/2018/2/layout/IconVerticalSolidList"/>
    <dgm:cxn modelId="{315D90C0-493F-4C3C-B660-4E61473E87AC}" srcId="{EB212480-A3D0-4023-8DC8-3DE7900D566B}" destId="{7114911B-DD37-4510-9199-7884969FB5D7}" srcOrd="5" destOrd="0" parTransId="{F2345A26-47D5-447C-A184-923DB7D1ABF1}" sibTransId="{3BDC2A87-CA9E-468A-8D27-36EAAFC1F06E}"/>
    <dgm:cxn modelId="{727388C1-5415-4C65-8E27-0831C97F071F}" type="presOf" srcId="{B7C1B3F7-A2C2-4FDC-9705-2255C6225734}" destId="{673F728B-A3FB-4AA6-A741-AD6A929980E5}" srcOrd="0" destOrd="0" presId="urn:microsoft.com/office/officeart/2018/2/layout/IconVerticalSolidList"/>
    <dgm:cxn modelId="{F282F0DC-78FF-4B1F-96B8-1D104AFB8519}" type="presOf" srcId="{B7645612-B94D-4BD0-A8D1-369C4E01A6EF}" destId="{C7C1F8C2-484D-481D-8206-2A5C0E2DCAD7}" srcOrd="0" destOrd="0" presId="urn:microsoft.com/office/officeart/2018/2/layout/IconVerticalSolidList"/>
    <dgm:cxn modelId="{22684990-3ABA-4080-BFA3-23D7E4EF850B}" type="presParOf" srcId="{42A59768-457E-4CB7-8DB7-D311B69E2F4E}" destId="{BC79B50C-15AC-483A-A547-A50AB1F0816A}" srcOrd="0" destOrd="0" presId="urn:microsoft.com/office/officeart/2018/2/layout/IconVerticalSolidList"/>
    <dgm:cxn modelId="{87AD66EF-4B92-4910-903C-19166BBE0FBE}" type="presParOf" srcId="{BC79B50C-15AC-483A-A547-A50AB1F0816A}" destId="{6172868E-35B4-4E74-8CA4-BF69DC20DE2B}" srcOrd="0" destOrd="0" presId="urn:microsoft.com/office/officeart/2018/2/layout/IconVerticalSolidList"/>
    <dgm:cxn modelId="{1AE4F979-663C-4F9C-AAD7-AFA746B1E45C}" type="presParOf" srcId="{BC79B50C-15AC-483A-A547-A50AB1F0816A}" destId="{3AE72470-A02F-42CE-91A9-21DD0D97F7BF}" srcOrd="1" destOrd="0" presId="urn:microsoft.com/office/officeart/2018/2/layout/IconVerticalSolidList"/>
    <dgm:cxn modelId="{FE524F68-430B-48BC-B8EC-B400B76A0B3B}" type="presParOf" srcId="{BC79B50C-15AC-483A-A547-A50AB1F0816A}" destId="{E79AC84F-C08F-44AA-B10D-BCF613D456C5}" srcOrd="2" destOrd="0" presId="urn:microsoft.com/office/officeart/2018/2/layout/IconVerticalSolidList"/>
    <dgm:cxn modelId="{E9A6DF1D-05EC-4B3F-990E-27249B5D89A2}" type="presParOf" srcId="{BC79B50C-15AC-483A-A547-A50AB1F0816A}" destId="{3EC99512-B30E-4C8A-A800-56CF7BCD4A4C}" srcOrd="3" destOrd="0" presId="urn:microsoft.com/office/officeart/2018/2/layout/IconVerticalSolidList"/>
    <dgm:cxn modelId="{AA200E09-71BE-4229-9970-2A15E4F022DF}" type="presParOf" srcId="{42A59768-457E-4CB7-8DB7-D311B69E2F4E}" destId="{ED1DF161-F286-4060-BBC6-3AA1A4A302B9}" srcOrd="1" destOrd="0" presId="urn:microsoft.com/office/officeart/2018/2/layout/IconVerticalSolidList"/>
    <dgm:cxn modelId="{14BF9858-4BAD-47EA-9B98-F5BA17B3F149}" type="presParOf" srcId="{42A59768-457E-4CB7-8DB7-D311B69E2F4E}" destId="{96F8859C-7BD9-4183-8A96-76AF0551DD7A}" srcOrd="2" destOrd="0" presId="urn:microsoft.com/office/officeart/2018/2/layout/IconVerticalSolidList"/>
    <dgm:cxn modelId="{1B4C1B90-045C-4674-AFE0-F0DF8AC08183}" type="presParOf" srcId="{96F8859C-7BD9-4183-8A96-76AF0551DD7A}" destId="{19716E9E-F59E-4541-A8D5-FA69A4BB3506}" srcOrd="0" destOrd="0" presId="urn:microsoft.com/office/officeart/2018/2/layout/IconVerticalSolidList"/>
    <dgm:cxn modelId="{CAA55C76-7AF7-4587-9611-DBA9E7373DE0}" type="presParOf" srcId="{96F8859C-7BD9-4183-8A96-76AF0551DD7A}" destId="{D4A93781-CA36-4129-9343-CCE371B560B5}" srcOrd="1" destOrd="0" presId="urn:microsoft.com/office/officeart/2018/2/layout/IconVerticalSolidList"/>
    <dgm:cxn modelId="{A0A938CE-F79B-4203-9775-077141227FA1}" type="presParOf" srcId="{96F8859C-7BD9-4183-8A96-76AF0551DD7A}" destId="{BB30B763-A6B0-4B56-9FFE-5AA8F47ABDDD}" srcOrd="2" destOrd="0" presId="urn:microsoft.com/office/officeart/2018/2/layout/IconVerticalSolidList"/>
    <dgm:cxn modelId="{01AD6B2E-BD7A-4123-9FD9-D23A859638BA}" type="presParOf" srcId="{96F8859C-7BD9-4183-8A96-76AF0551DD7A}" destId="{673F728B-A3FB-4AA6-A741-AD6A929980E5}" srcOrd="3" destOrd="0" presId="urn:microsoft.com/office/officeart/2018/2/layout/IconVerticalSolidList"/>
    <dgm:cxn modelId="{4C60C673-4442-4267-BB40-B67A1DCC386E}" type="presParOf" srcId="{42A59768-457E-4CB7-8DB7-D311B69E2F4E}" destId="{C8B2FB83-582D-4BC5-9A29-3E3ADC5E323F}" srcOrd="3" destOrd="0" presId="urn:microsoft.com/office/officeart/2018/2/layout/IconVerticalSolidList"/>
    <dgm:cxn modelId="{0A1AD371-52B4-4E39-9FD1-322F678C2AE9}" type="presParOf" srcId="{42A59768-457E-4CB7-8DB7-D311B69E2F4E}" destId="{633F43EE-8576-461B-B9C6-299F691D008C}" srcOrd="4" destOrd="0" presId="urn:microsoft.com/office/officeart/2018/2/layout/IconVerticalSolidList"/>
    <dgm:cxn modelId="{B9CFC002-5970-4577-8F32-80B4C49F950B}" type="presParOf" srcId="{633F43EE-8576-461B-B9C6-299F691D008C}" destId="{052C11D3-830A-4A92-AA31-60B9F7F19C13}" srcOrd="0" destOrd="0" presId="urn:microsoft.com/office/officeart/2018/2/layout/IconVerticalSolidList"/>
    <dgm:cxn modelId="{FCF7A80E-3145-4D25-93F9-34DBCF983B26}" type="presParOf" srcId="{633F43EE-8576-461B-B9C6-299F691D008C}" destId="{07A61BCE-C074-449F-89DD-D2A05469003B}" srcOrd="1" destOrd="0" presId="urn:microsoft.com/office/officeart/2018/2/layout/IconVerticalSolidList"/>
    <dgm:cxn modelId="{188F3F75-DF40-41B8-96ED-ABF4F1D112E3}" type="presParOf" srcId="{633F43EE-8576-461B-B9C6-299F691D008C}" destId="{BF6BAA13-E4E5-4C45-8DC2-B5BC92CE7167}" srcOrd="2" destOrd="0" presId="urn:microsoft.com/office/officeart/2018/2/layout/IconVerticalSolidList"/>
    <dgm:cxn modelId="{1423571F-60B1-4D40-B3D1-D2747BF6742B}" type="presParOf" srcId="{633F43EE-8576-461B-B9C6-299F691D008C}" destId="{C7C1F8C2-484D-481D-8206-2A5C0E2DCAD7}" srcOrd="3" destOrd="0" presId="urn:microsoft.com/office/officeart/2018/2/layout/IconVerticalSolidList"/>
    <dgm:cxn modelId="{3EDA1652-73BA-4C2F-99FF-78A911FE8574}" type="presParOf" srcId="{42A59768-457E-4CB7-8DB7-D311B69E2F4E}" destId="{E1A092F9-8D7E-421E-A0F1-F574C0C4E139}" srcOrd="5" destOrd="0" presId="urn:microsoft.com/office/officeart/2018/2/layout/IconVerticalSolidList"/>
    <dgm:cxn modelId="{A4231B56-18E6-4C84-97C6-E93159491E6B}" type="presParOf" srcId="{42A59768-457E-4CB7-8DB7-D311B69E2F4E}" destId="{9A744A90-74AD-4495-8F64-458F6ACC4FDA}" srcOrd="6" destOrd="0" presId="urn:microsoft.com/office/officeart/2018/2/layout/IconVerticalSolidList"/>
    <dgm:cxn modelId="{CCB0F70E-C09B-4109-B897-DAF83C83AE49}" type="presParOf" srcId="{9A744A90-74AD-4495-8F64-458F6ACC4FDA}" destId="{083F43F9-7B20-498B-A18C-90A1A290E245}" srcOrd="0" destOrd="0" presId="urn:microsoft.com/office/officeart/2018/2/layout/IconVerticalSolidList"/>
    <dgm:cxn modelId="{287A53E1-0D83-4EB8-AF1B-4252F1F91A6F}" type="presParOf" srcId="{9A744A90-74AD-4495-8F64-458F6ACC4FDA}" destId="{C4550221-C1A9-452A-AC86-A883A12A05C8}" srcOrd="1" destOrd="0" presId="urn:microsoft.com/office/officeart/2018/2/layout/IconVerticalSolidList"/>
    <dgm:cxn modelId="{601096E0-FF4E-4233-9E39-C88E4E48CFB4}" type="presParOf" srcId="{9A744A90-74AD-4495-8F64-458F6ACC4FDA}" destId="{207E44D0-7F03-46AF-92A9-6593C68D5119}" srcOrd="2" destOrd="0" presId="urn:microsoft.com/office/officeart/2018/2/layout/IconVerticalSolidList"/>
    <dgm:cxn modelId="{3A4299E2-77EC-4A60-9786-683D36FE3315}" type="presParOf" srcId="{9A744A90-74AD-4495-8F64-458F6ACC4FDA}" destId="{FC3F1B79-515B-49B2-8F87-8BB41F9C8187}" srcOrd="3" destOrd="0" presId="urn:microsoft.com/office/officeart/2018/2/layout/IconVerticalSolidList"/>
    <dgm:cxn modelId="{04FA962D-FE3C-4BAC-94D9-780FA5C6DCFF}" type="presParOf" srcId="{42A59768-457E-4CB7-8DB7-D311B69E2F4E}" destId="{864DF6C9-EC42-4112-B212-2502FC124C66}" srcOrd="7" destOrd="0" presId="urn:microsoft.com/office/officeart/2018/2/layout/IconVerticalSolidList"/>
    <dgm:cxn modelId="{C9F17A01-693A-4AD7-B316-B9A355F64EC0}" type="presParOf" srcId="{42A59768-457E-4CB7-8DB7-D311B69E2F4E}" destId="{F97AEA76-7507-4F3D-BB54-37F80FADBB9E}" srcOrd="8" destOrd="0" presId="urn:microsoft.com/office/officeart/2018/2/layout/IconVerticalSolidList"/>
    <dgm:cxn modelId="{78D024BE-95C3-4D68-A0C2-DFFB962CCA87}" type="presParOf" srcId="{F97AEA76-7507-4F3D-BB54-37F80FADBB9E}" destId="{355A88CF-D59A-46EF-A240-2D7A0A82D07D}" srcOrd="0" destOrd="0" presId="urn:microsoft.com/office/officeart/2018/2/layout/IconVerticalSolidList"/>
    <dgm:cxn modelId="{7C8EC26F-DDB8-45B3-9D33-1772794F3628}" type="presParOf" srcId="{F97AEA76-7507-4F3D-BB54-37F80FADBB9E}" destId="{0DD53910-276D-4EE8-8F64-CDAF740DFF0C}" srcOrd="1" destOrd="0" presId="urn:microsoft.com/office/officeart/2018/2/layout/IconVerticalSolidList"/>
    <dgm:cxn modelId="{F75BE5AA-E39A-46BA-A72D-77AD84D9D0C2}" type="presParOf" srcId="{F97AEA76-7507-4F3D-BB54-37F80FADBB9E}" destId="{147D1022-AA05-4B37-A9A4-264F02D5CA0F}" srcOrd="2" destOrd="0" presId="urn:microsoft.com/office/officeart/2018/2/layout/IconVerticalSolidList"/>
    <dgm:cxn modelId="{73AE44A7-0CA5-4A54-BFF0-054B0E13C6E1}" type="presParOf" srcId="{F97AEA76-7507-4F3D-BB54-37F80FADBB9E}" destId="{E612E091-C016-41AE-A197-4751B2097271}" srcOrd="3" destOrd="0" presId="urn:microsoft.com/office/officeart/2018/2/layout/IconVerticalSolidList"/>
    <dgm:cxn modelId="{09DE6DF5-889C-4131-A317-15692BB3EEAF}" type="presParOf" srcId="{42A59768-457E-4CB7-8DB7-D311B69E2F4E}" destId="{07619D15-751F-408D-9B8B-DFE1A5C11C3E}" srcOrd="9" destOrd="0" presId="urn:microsoft.com/office/officeart/2018/2/layout/IconVerticalSolidList"/>
    <dgm:cxn modelId="{4E72449C-C2BE-429A-BDA8-B3AE66763242}" type="presParOf" srcId="{42A59768-457E-4CB7-8DB7-D311B69E2F4E}" destId="{48542E38-D3CF-4846-BFE8-07F5AF557065}" srcOrd="10" destOrd="0" presId="urn:microsoft.com/office/officeart/2018/2/layout/IconVerticalSolidList"/>
    <dgm:cxn modelId="{D2304DC6-1891-414B-B6B6-9AC417047DCF}" type="presParOf" srcId="{48542E38-D3CF-4846-BFE8-07F5AF557065}" destId="{484B6B47-AD01-4670-BE1F-743CB05DB808}" srcOrd="0" destOrd="0" presId="urn:microsoft.com/office/officeart/2018/2/layout/IconVerticalSolidList"/>
    <dgm:cxn modelId="{B64D5652-80AE-447C-A7CA-B85E61D04F79}" type="presParOf" srcId="{48542E38-D3CF-4846-BFE8-07F5AF557065}" destId="{D7047BC3-D009-4114-A1B6-1A1996D0F5EC}" srcOrd="1" destOrd="0" presId="urn:microsoft.com/office/officeart/2018/2/layout/IconVerticalSolidList"/>
    <dgm:cxn modelId="{C1083653-AA2E-49D3-BF51-D7E50AA5FFF3}" type="presParOf" srcId="{48542E38-D3CF-4846-BFE8-07F5AF557065}" destId="{DAEE67EC-8AF0-4451-B024-D164627074CE}" srcOrd="2" destOrd="0" presId="urn:microsoft.com/office/officeart/2018/2/layout/IconVerticalSolidList"/>
    <dgm:cxn modelId="{D554B256-D989-4640-8B7D-2D6259673428}" type="presParOf" srcId="{48542E38-D3CF-4846-BFE8-07F5AF557065}" destId="{A256412D-05E4-44B6-885F-B2529D28C45E}"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911CA4C-48C2-40DF-9B71-E398E94DCF44}"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GB"/>
        </a:p>
      </dgm:t>
    </dgm:pt>
    <dgm:pt modelId="{84EC2C92-BC6C-49AC-BB13-CEE603FFF2E3}">
      <dgm:prSet phldrT="[Text]">
        <dgm:style>
          <a:lnRef idx="2">
            <a:schemeClr val="dk1">
              <a:shade val="15000"/>
            </a:schemeClr>
          </a:lnRef>
          <a:fillRef idx="1">
            <a:schemeClr val="dk1"/>
          </a:fillRef>
          <a:effectRef idx="0">
            <a:schemeClr val="dk1"/>
          </a:effectRef>
          <a:fontRef idx="minor">
            <a:schemeClr val="lt1"/>
          </a:fontRef>
        </dgm:style>
      </dgm:prSet>
      <dgm:spPr/>
      <dgm:t>
        <a:bodyPr/>
        <a:lstStyle/>
        <a:p>
          <a:endParaRPr lang="en-GB" dirty="0"/>
        </a:p>
      </dgm:t>
    </dgm:pt>
    <dgm:pt modelId="{2AF061B4-38B1-4543-AF5A-12B234D93E6F}" type="parTrans" cxnId="{F73B5C6C-D852-4FAD-AE82-A79CF3A411DD}">
      <dgm:prSet/>
      <dgm:spPr/>
      <dgm:t>
        <a:bodyPr/>
        <a:lstStyle/>
        <a:p>
          <a:endParaRPr lang="en-GB"/>
        </a:p>
      </dgm:t>
    </dgm:pt>
    <dgm:pt modelId="{D1E43282-3A50-4EF1-910D-5B10464B5981}" type="sibTrans" cxnId="{F73B5C6C-D852-4FAD-AE82-A79CF3A411DD}">
      <dgm:prSet/>
      <dgm:spPr/>
      <dgm:t>
        <a:bodyPr/>
        <a:lstStyle/>
        <a:p>
          <a:endParaRPr lang="en-GB"/>
        </a:p>
      </dgm:t>
    </dgm:pt>
    <dgm:pt modelId="{675C026A-BDAC-4B0C-AC89-EB23343E9420}">
      <dgm:prSet custT="1"/>
      <dgm:spPr/>
      <dgm:t>
        <a:bodyPr/>
        <a:lstStyle/>
        <a:p>
          <a:pPr>
            <a:buFont typeface="Arial" panose="020B0604020202020204" pitchFamily="34" charset="0"/>
            <a:buChar char="•"/>
          </a:pPr>
          <a:r>
            <a:rPr lang="en-GB" sz="1200" b="1" dirty="0">
              <a:solidFill>
                <a:schemeClr val="bg1"/>
              </a:solidFill>
            </a:rPr>
            <a:t>Monitor all people with heart failure. Provide:</a:t>
          </a:r>
        </a:p>
        <a:p>
          <a:pPr>
            <a:buFont typeface="Arial" panose="020B0604020202020204" pitchFamily="34" charset="0"/>
            <a:buChar char="•"/>
          </a:pPr>
          <a:endParaRPr lang="en-GB" sz="1200" b="1" dirty="0">
            <a:solidFill>
              <a:schemeClr val="bg1"/>
            </a:solidFill>
            <a:latin typeface="+mn-lt"/>
          </a:endParaRPr>
        </a:p>
        <a:p>
          <a:pPr>
            <a:buFont typeface="Arial" panose="020B0604020202020204" pitchFamily="34" charset="0"/>
            <a:buChar char="•"/>
          </a:pPr>
          <a:r>
            <a:rPr lang="en-GB" sz="1200" b="1" dirty="0">
              <a:solidFill>
                <a:schemeClr val="bg1"/>
              </a:solidFill>
              <a:latin typeface="+mn-lt"/>
            </a:rPr>
            <a:t>- a clinical assessment of functional capacity, fluid status, cardiac rhythm, cognitive status and nutritional status</a:t>
          </a:r>
        </a:p>
        <a:p>
          <a:pPr>
            <a:buFont typeface="Arial" panose="020B0604020202020204" pitchFamily="34" charset="0"/>
            <a:buChar char="•"/>
          </a:pPr>
          <a:r>
            <a:rPr lang="en-GB" sz="1200" b="1" dirty="0">
              <a:solidFill>
                <a:schemeClr val="bg1"/>
              </a:solidFill>
              <a:latin typeface="+mn-lt"/>
            </a:rPr>
            <a:t>- a review of medication, including need for changes and possible side effects</a:t>
          </a:r>
        </a:p>
        <a:p>
          <a:pPr>
            <a:buFont typeface="Arial" panose="020B0604020202020204" pitchFamily="34" charset="0"/>
            <a:buChar char="•"/>
          </a:pPr>
          <a:endParaRPr lang="en-GB" sz="1200" b="1" dirty="0">
            <a:solidFill>
              <a:schemeClr val="bg1"/>
            </a:solidFill>
            <a:latin typeface="+mn-lt"/>
          </a:endParaRPr>
        </a:p>
        <a:p>
          <a:pPr>
            <a:buFont typeface="Arial" panose="020B0604020202020204" pitchFamily="34" charset="0"/>
            <a:buChar char="•"/>
          </a:pPr>
          <a:r>
            <a:rPr lang="en-GB" sz="1200" b="1" dirty="0">
              <a:solidFill>
                <a:schemeClr val="bg1"/>
              </a:solidFill>
              <a:latin typeface="+mn-lt"/>
            </a:rPr>
            <a:t>- an assessment of renal function</a:t>
          </a:r>
        </a:p>
        <a:p>
          <a:pPr>
            <a:buFont typeface="Arial" panose="020B0604020202020204" pitchFamily="34" charset="0"/>
            <a:buChar char="•"/>
          </a:pPr>
          <a:endParaRPr lang="en-GB" sz="1200" b="1" dirty="0">
            <a:solidFill>
              <a:schemeClr val="bg1"/>
            </a:solidFill>
            <a:latin typeface="+mn-lt"/>
          </a:endParaRPr>
        </a:p>
        <a:p>
          <a:pPr>
            <a:buFont typeface="Arial" panose="020B0604020202020204" pitchFamily="34" charset="0"/>
            <a:buChar char="•"/>
          </a:pPr>
          <a:r>
            <a:rPr lang="en-GB" sz="1200" b="1" dirty="0">
              <a:solidFill>
                <a:schemeClr val="bg1"/>
              </a:solidFill>
              <a:latin typeface="+mn-lt"/>
            </a:rPr>
            <a:t>- iron status and haemoglobin measurement</a:t>
          </a:r>
          <a:endParaRPr lang="en-GB" sz="1200" dirty="0">
            <a:solidFill>
              <a:schemeClr val="bg1"/>
            </a:solidFill>
            <a:latin typeface="+mn-lt"/>
          </a:endParaRPr>
        </a:p>
      </dgm:t>
    </dgm:pt>
    <dgm:pt modelId="{B15DC680-1073-44B8-9CB5-DBF81E4D4483}" type="parTrans" cxnId="{730EBD7A-A21A-40F3-90FE-CF4EC817A6B3}">
      <dgm:prSet/>
      <dgm:spPr/>
      <dgm:t>
        <a:bodyPr/>
        <a:lstStyle/>
        <a:p>
          <a:endParaRPr lang="en-GB"/>
        </a:p>
      </dgm:t>
    </dgm:pt>
    <dgm:pt modelId="{9BE68006-8D5C-4A7A-B186-53C302DCB718}" type="sibTrans" cxnId="{730EBD7A-A21A-40F3-90FE-CF4EC817A6B3}">
      <dgm:prSet/>
      <dgm:spPr/>
      <dgm:t>
        <a:bodyPr/>
        <a:lstStyle/>
        <a:p>
          <a:endParaRPr lang="en-GB"/>
        </a:p>
      </dgm:t>
    </dgm:pt>
    <dgm:pt modelId="{A7026FC5-52A2-46DD-A86A-B2AE4F5E62CF}">
      <dgm:prSet phldrT="[Text]">
        <dgm:style>
          <a:lnRef idx="2">
            <a:schemeClr val="dk1">
              <a:shade val="15000"/>
            </a:schemeClr>
          </a:lnRef>
          <a:fillRef idx="1">
            <a:schemeClr val="dk1"/>
          </a:fillRef>
          <a:effectRef idx="0">
            <a:schemeClr val="dk1"/>
          </a:effectRef>
          <a:fontRef idx="minor">
            <a:schemeClr val="lt1"/>
          </a:fontRef>
        </dgm:style>
      </dgm:prSet>
      <dgm:spPr/>
      <dgm:t>
        <a:bodyPr/>
        <a:lstStyle/>
        <a:p>
          <a:endParaRPr lang="en-GB" dirty="0"/>
        </a:p>
      </dgm:t>
    </dgm:pt>
    <dgm:pt modelId="{D636B0FB-74E9-4C54-B334-E34547FACD72}" type="sibTrans" cxnId="{81E118F1-EE70-4187-A2EF-3599A23C36BB}">
      <dgm:prSet/>
      <dgm:spPr/>
      <dgm:t>
        <a:bodyPr/>
        <a:lstStyle/>
        <a:p>
          <a:endParaRPr lang="en-GB"/>
        </a:p>
      </dgm:t>
    </dgm:pt>
    <dgm:pt modelId="{A6B66716-A12B-43AA-A131-6C0B9B344060}" type="parTrans" cxnId="{81E118F1-EE70-4187-A2EF-3599A23C36BB}">
      <dgm:prSet/>
      <dgm:spPr/>
      <dgm:t>
        <a:bodyPr/>
        <a:lstStyle/>
        <a:p>
          <a:endParaRPr lang="en-GB"/>
        </a:p>
      </dgm:t>
    </dgm:pt>
    <dgm:pt modelId="{AA46C420-D527-411B-9D92-16E4249804D4}">
      <dgm:prSet/>
      <dgm:spPr/>
      <dgm:t>
        <a:bodyPr/>
        <a:lstStyle/>
        <a:p>
          <a:pPr>
            <a:buNone/>
          </a:pPr>
          <a:r>
            <a:rPr lang="en-GB" b="1" dirty="0">
              <a:solidFill>
                <a:schemeClr val="bg1"/>
              </a:solidFill>
            </a:rPr>
            <a:t>Provide more detailed monitoring if the person has significant comorbidity or if their condition has deteriorated since the previous review.</a:t>
          </a:r>
        </a:p>
      </dgm:t>
    </dgm:pt>
    <dgm:pt modelId="{2B9A77D7-EE56-4C06-BB1E-C14BF01CBAC4}" type="parTrans" cxnId="{1EB912C9-4208-4BAC-8090-D0034FAE4012}">
      <dgm:prSet/>
      <dgm:spPr/>
      <dgm:t>
        <a:bodyPr/>
        <a:lstStyle/>
        <a:p>
          <a:endParaRPr lang="en-GB"/>
        </a:p>
      </dgm:t>
    </dgm:pt>
    <dgm:pt modelId="{48292499-110E-4A17-ABB9-64E712C74D51}" type="sibTrans" cxnId="{1EB912C9-4208-4BAC-8090-D0034FAE4012}">
      <dgm:prSet/>
      <dgm:spPr/>
      <dgm:t>
        <a:bodyPr/>
        <a:lstStyle/>
        <a:p>
          <a:endParaRPr lang="en-GB"/>
        </a:p>
      </dgm:t>
    </dgm:pt>
    <dgm:pt modelId="{3A2F9DA4-0521-467A-9CBA-CFB490C5A1F0}">
      <dgm:prSet custT="1"/>
      <dgm:spPr/>
      <dgm:t>
        <a:bodyPr/>
        <a:lstStyle/>
        <a:p>
          <a:pPr>
            <a:buNone/>
          </a:pPr>
          <a:r>
            <a:rPr lang="en-GB" sz="1000" b="1" dirty="0">
              <a:solidFill>
                <a:schemeClr val="bg1"/>
              </a:solidFill>
            </a:rPr>
            <a:t>Determine the frequency of monitoring based on the person's clinical status and the stability of their condition. If the person's clinical condition or medication has changed, use a short timeframe for monitoring (days to every 2 weeks). For stable people with proven heart failure, monitor at least every 6 months. </a:t>
          </a:r>
        </a:p>
      </dgm:t>
    </dgm:pt>
    <dgm:pt modelId="{21413D7A-A36A-4B62-A27B-4C99C7AB711F}" type="parTrans" cxnId="{F220B6A5-439D-48A2-B925-71A489F29139}">
      <dgm:prSet/>
      <dgm:spPr/>
      <dgm:t>
        <a:bodyPr/>
        <a:lstStyle/>
        <a:p>
          <a:endParaRPr lang="en-GB"/>
        </a:p>
      </dgm:t>
    </dgm:pt>
    <dgm:pt modelId="{14DE6EEF-863C-4D23-AE72-6330BCD0A16A}" type="sibTrans" cxnId="{F220B6A5-439D-48A2-B925-71A489F29139}">
      <dgm:prSet/>
      <dgm:spPr/>
      <dgm:t>
        <a:bodyPr/>
        <a:lstStyle/>
        <a:p>
          <a:endParaRPr lang="en-GB"/>
        </a:p>
      </dgm:t>
    </dgm:pt>
    <dgm:pt modelId="{7E8E68EC-EFD8-4ED7-83AD-991CF9D390BF}">
      <dgm:prSet custT="1"/>
      <dgm:spPr/>
      <dgm:t>
        <a:bodyPr/>
        <a:lstStyle/>
        <a:p>
          <a:pPr>
            <a:buNone/>
          </a:pPr>
          <a:r>
            <a:rPr lang="en-GB" sz="1000" b="1" dirty="0">
              <a:solidFill>
                <a:schemeClr val="bg1"/>
              </a:solidFill>
            </a:rPr>
            <a:t>For people with heart failure who want to be involved in monitoring their condition, provide sufficient education and support from their healthcare professional to enable this to happen, with clear guidance on what to do in the event of deterioration. </a:t>
          </a:r>
        </a:p>
      </dgm:t>
    </dgm:pt>
    <dgm:pt modelId="{3286A8D0-F19D-46B1-BFF0-4CEDE0E0BC84}" type="parTrans" cxnId="{3D49FEAC-BFFD-4B71-BFFC-31D79A5B9238}">
      <dgm:prSet/>
      <dgm:spPr/>
      <dgm:t>
        <a:bodyPr/>
        <a:lstStyle/>
        <a:p>
          <a:endParaRPr lang="en-GB"/>
        </a:p>
      </dgm:t>
    </dgm:pt>
    <dgm:pt modelId="{B3B90901-6A58-47F8-BE61-BDCAAB24D396}" type="sibTrans" cxnId="{3D49FEAC-BFFD-4B71-BFFC-31D79A5B9238}">
      <dgm:prSet/>
      <dgm:spPr/>
      <dgm:t>
        <a:bodyPr/>
        <a:lstStyle/>
        <a:p>
          <a:endParaRPr lang="en-GB"/>
        </a:p>
      </dgm:t>
    </dgm:pt>
    <dgm:pt modelId="{D8ED8CD3-9BAC-4F27-A9AE-E94815F550A3}" type="pres">
      <dgm:prSet presAssocID="{0911CA4C-48C2-40DF-9B71-E398E94DCF44}" presName="theList" presStyleCnt="0">
        <dgm:presLayoutVars>
          <dgm:dir/>
          <dgm:animLvl val="lvl"/>
          <dgm:resizeHandles val="exact"/>
        </dgm:presLayoutVars>
      </dgm:prSet>
      <dgm:spPr/>
    </dgm:pt>
    <dgm:pt modelId="{B604353B-FA4F-4FA0-BFBD-FDF969B4EB9A}" type="pres">
      <dgm:prSet presAssocID="{A7026FC5-52A2-46DD-A86A-B2AE4F5E62CF}" presName="compNode" presStyleCnt="0"/>
      <dgm:spPr/>
    </dgm:pt>
    <dgm:pt modelId="{84811B90-AD5F-482C-84EA-82EA43096551}" type="pres">
      <dgm:prSet presAssocID="{A7026FC5-52A2-46DD-A86A-B2AE4F5E62CF}" presName="aNode" presStyleLbl="bgShp" presStyleIdx="0" presStyleCnt="2" custLinFactNeighborX="-1382" custLinFactNeighborY="-5620"/>
      <dgm:spPr/>
    </dgm:pt>
    <dgm:pt modelId="{2AAE04E6-AED1-41CD-A801-5D3D0E00A372}" type="pres">
      <dgm:prSet presAssocID="{A7026FC5-52A2-46DD-A86A-B2AE4F5E62CF}" presName="textNode" presStyleLbl="bgShp" presStyleIdx="0" presStyleCnt="2"/>
      <dgm:spPr/>
    </dgm:pt>
    <dgm:pt modelId="{FC9D1E24-61B1-4BD3-A72D-AE66374AEDC1}" type="pres">
      <dgm:prSet presAssocID="{A7026FC5-52A2-46DD-A86A-B2AE4F5E62CF}" presName="compChildNode" presStyleCnt="0"/>
      <dgm:spPr/>
    </dgm:pt>
    <dgm:pt modelId="{BA377D8F-EBB3-46F5-B96C-E65B3F437A3F}" type="pres">
      <dgm:prSet presAssocID="{A7026FC5-52A2-46DD-A86A-B2AE4F5E62CF}" presName="theInnerList" presStyleCnt="0"/>
      <dgm:spPr/>
    </dgm:pt>
    <dgm:pt modelId="{72522075-B09C-4DED-8BCB-9E72182E04BD}" type="pres">
      <dgm:prSet presAssocID="{675C026A-BDAC-4B0C-AC89-EB23343E9420}" presName="childNode" presStyleLbl="node1" presStyleIdx="0" presStyleCnt="4" custScaleX="105982" custScaleY="591188" custLinFactY="-32821" custLinFactNeighborX="-1211" custLinFactNeighborY="-100000">
        <dgm:presLayoutVars>
          <dgm:bulletEnabled val="1"/>
        </dgm:presLayoutVars>
      </dgm:prSet>
      <dgm:spPr/>
    </dgm:pt>
    <dgm:pt modelId="{AAACD9EA-6BD4-49F4-AAC8-913972D9F3D4}" type="pres">
      <dgm:prSet presAssocID="{A7026FC5-52A2-46DD-A86A-B2AE4F5E62CF}" presName="aSpace" presStyleCnt="0"/>
      <dgm:spPr/>
    </dgm:pt>
    <dgm:pt modelId="{6B25D885-2B7E-4C2D-925A-807F886D7AA1}" type="pres">
      <dgm:prSet presAssocID="{84EC2C92-BC6C-49AC-BB13-CEE603FFF2E3}" presName="compNode" presStyleCnt="0"/>
      <dgm:spPr/>
    </dgm:pt>
    <dgm:pt modelId="{8FD7896E-3BF2-4E89-ACE4-983EE55F98F7}" type="pres">
      <dgm:prSet presAssocID="{84EC2C92-BC6C-49AC-BB13-CEE603FFF2E3}" presName="aNode" presStyleLbl="bgShp" presStyleIdx="1" presStyleCnt="2"/>
      <dgm:spPr/>
    </dgm:pt>
    <dgm:pt modelId="{FC12C832-CBF7-4C43-AC40-CAFE8AC34640}" type="pres">
      <dgm:prSet presAssocID="{84EC2C92-BC6C-49AC-BB13-CEE603FFF2E3}" presName="textNode" presStyleLbl="bgShp" presStyleIdx="1" presStyleCnt="2"/>
      <dgm:spPr/>
    </dgm:pt>
    <dgm:pt modelId="{6D0F01F3-6800-4117-AAB3-47772BFA6646}" type="pres">
      <dgm:prSet presAssocID="{84EC2C92-BC6C-49AC-BB13-CEE603FFF2E3}" presName="compChildNode" presStyleCnt="0"/>
      <dgm:spPr/>
    </dgm:pt>
    <dgm:pt modelId="{D940735C-8B67-4A5A-B557-4FA51150990C}" type="pres">
      <dgm:prSet presAssocID="{84EC2C92-BC6C-49AC-BB13-CEE603FFF2E3}" presName="theInnerList" presStyleCnt="0"/>
      <dgm:spPr/>
    </dgm:pt>
    <dgm:pt modelId="{63082DAA-0FE6-4CAB-B8FF-871977897437}" type="pres">
      <dgm:prSet presAssocID="{7E8E68EC-EFD8-4ED7-83AD-991CF9D390BF}" presName="childNode" presStyleLbl="node1" presStyleIdx="1" presStyleCnt="4" custScaleY="174301" custLinFactY="-161718" custLinFactNeighborX="-881" custLinFactNeighborY="-200000">
        <dgm:presLayoutVars>
          <dgm:bulletEnabled val="1"/>
        </dgm:presLayoutVars>
      </dgm:prSet>
      <dgm:spPr/>
    </dgm:pt>
    <dgm:pt modelId="{351F1DA8-A72D-4469-B69A-B397DBFE0F98}" type="pres">
      <dgm:prSet presAssocID="{7E8E68EC-EFD8-4ED7-83AD-991CF9D390BF}" presName="aSpace2" presStyleCnt="0"/>
      <dgm:spPr/>
    </dgm:pt>
    <dgm:pt modelId="{EF5B26A3-54C5-411F-A277-277FBCC44E49}" type="pres">
      <dgm:prSet presAssocID="{3A2F9DA4-0521-467A-9CBA-CFB490C5A1F0}" presName="childNode" presStyleLbl="node1" presStyleIdx="2" presStyleCnt="4" custScaleY="211935" custLinFactNeighborX="-1983" custLinFactNeighborY="-87378">
        <dgm:presLayoutVars>
          <dgm:bulletEnabled val="1"/>
        </dgm:presLayoutVars>
      </dgm:prSet>
      <dgm:spPr/>
    </dgm:pt>
    <dgm:pt modelId="{364F2F85-394A-4911-ACD8-2C7163B70EC8}" type="pres">
      <dgm:prSet presAssocID="{3A2F9DA4-0521-467A-9CBA-CFB490C5A1F0}" presName="aSpace2" presStyleCnt="0"/>
      <dgm:spPr/>
    </dgm:pt>
    <dgm:pt modelId="{01C27326-AA6C-4D53-BD6D-BC49C89C3BFA}" type="pres">
      <dgm:prSet presAssocID="{AA46C420-D527-411B-9D92-16E4249804D4}" presName="childNode" presStyleLbl="node1" presStyleIdx="3" presStyleCnt="4" custLinFactY="-313129" custLinFactNeighborX="-1323" custLinFactNeighborY="-400000">
        <dgm:presLayoutVars>
          <dgm:bulletEnabled val="1"/>
        </dgm:presLayoutVars>
      </dgm:prSet>
      <dgm:spPr/>
    </dgm:pt>
  </dgm:ptLst>
  <dgm:cxnLst>
    <dgm:cxn modelId="{FA05C207-DE9E-4366-8694-8C21F38EB295}" type="presOf" srcId="{84EC2C92-BC6C-49AC-BB13-CEE603FFF2E3}" destId="{FC12C832-CBF7-4C43-AC40-CAFE8AC34640}" srcOrd="1" destOrd="0" presId="urn:microsoft.com/office/officeart/2005/8/layout/lProcess2"/>
    <dgm:cxn modelId="{93AB040B-2A7C-4BB2-A0ED-907FC94CFC49}" type="presOf" srcId="{675C026A-BDAC-4B0C-AC89-EB23343E9420}" destId="{72522075-B09C-4DED-8BCB-9E72182E04BD}" srcOrd="0" destOrd="0" presId="urn:microsoft.com/office/officeart/2005/8/layout/lProcess2"/>
    <dgm:cxn modelId="{D68C092C-7F78-4262-9416-A1FA5A38BA68}" type="presOf" srcId="{A7026FC5-52A2-46DD-A86A-B2AE4F5E62CF}" destId="{2AAE04E6-AED1-41CD-A801-5D3D0E00A372}" srcOrd="1" destOrd="0" presId="urn:microsoft.com/office/officeart/2005/8/layout/lProcess2"/>
    <dgm:cxn modelId="{D2277636-91E7-4D46-8AD6-CA78BCE941CA}" type="presOf" srcId="{0911CA4C-48C2-40DF-9B71-E398E94DCF44}" destId="{D8ED8CD3-9BAC-4F27-A9AE-E94815F550A3}" srcOrd="0" destOrd="0" presId="urn:microsoft.com/office/officeart/2005/8/layout/lProcess2"/>
    <dgm:cxn modelId="{856FB83B-1D43-4A63-A8E1-D840A00F372C}" type="presOf" srcId="{A7026FC5-52A2-46DD-A86A-B2AE4F5E62CF}" destId="{84811B90-AD5F-482C-84EA-82EA43096551}" srcOrd="0" destOrd="0" presId="urn:microsoft.com/office/officeart/2005/8/layout/lProcess2"/>
    <dgm:cxn modelId="{2255EC3D-EF63-412E-951B-981BC54A6378}" type="presOf" srcId="{3A2F9DA4-0521-467A-9CBA-CFB490C5A1F0}" destId="{EF5B26A3-54C5-411F-A277-277FBCC44E49}" srcOrd="0" destOrd="0" presId="urn:microsoft.com/office/officeart/2005/8/layout/lProcess2"/>
    <dgm:cxn modelId="{F73B5C6C-D852-4FAD-AE82-A79CF3A411DD}" srcId="{0911CA4C-48C2-40DF-9B71-E398E94DCF44}" destId="{84EC2C92-BC6C-49AC-BB13-CEE603FFF2E3}" srcOrd="1" destOrd="0" parTransId="{2AF061B4-38B1-4543-AF5A-12B234D93E6F}" sibTransId="{D1E43282-3A50-4EF1-910D-5B10464B5981}"/>
    <dgm:cxn modelId="{C98F9675-2EFB-4898-8DB4-57925DEF471E}" type="presOf" srcId="{84EC2C92-BC6C-49AC-BB13-CEE603FFF2E3}" destId="{8FD7896E-3BF2-4E89-ACE4-983EE55F98F7}" srcOrd="0" destOrd="0" presId="urn:microsoft.com/office/officeart/2005/8/layout/lProcess2"/>
    <dgm:cxn modelId="{730EBD7A-A21A-40F3-90FE-CF4EC817A6B3}" srcId="{A7026FC5-52A2-46DD-A86A-B2AE4F5E62CF}" destId="{675C026A-BDAC-4B0C-AC89-EB23343E9420}" srcOrd="0" destOrd="0" parTransId="{B15DC680-1073-44B8-9CB5-DBF81E4D4483}" sibTransId="{9BE68006-8D5C-4A7A-B186-53C302DCB718}"/>
    <dgm:cxn modelId="{F220B6A5-439D-48A2-B925-71A489F29139}" srcId="{84EC2C92-BC6C-49AC-BB13-CEE603FFF2E3}" destId="{3A2F9DA4-0521-467A-9CBA-CFB490C5A1F0}" srcOrd="1" destOrd="0" parTransId="{21413D7A-A36A-4B62-A27B-4C99C7AB711F}" sibTransId="{14DE6EEF-863C-4D23-AE72-6330BCD0A16A}"/>
    <dgm:cxn modelId="{AFAB4BAA-576C-4F25-9D0B-5AEBC746C57D}" type="presOf" srcId="{7E8E68EC-EFD8-4ED7-83AD-991CF9D390BF}" destId="{63082DAA-0FE6-4CAB-B8FF-871977897437}" srcOrd="0" destOrd="0" presId="urn:microsoft.com/office/officeart/2005/8/layout/lProcess2"/>
    <dgm:cxn modelId="{3D49FEAC-BFFD-4B71-BFFC-31D79A5B9238}" srcId="{84EC2C92-BC6C-49AC-BB13-CEE603FFF2E3}" destId="{7E8E68EC-EFD8-4ED7-83AD-991CF9D390BF}" srcOrd="0" destOrd="0" parTransId="{3286A8D0-F19D-46B1-BFF0-4CEDE0E0BC84}" sibTransId="{B3B90901-6A58-47F8-BE61-BDCAAB24D396}"/>
    <dgm:cxn modelId="{1EB912C9-4208-4BAC-8090-D0034FAE4012}" srcId="{84EC2C92-BC6C-49AC-BB13-CEE603FFF2E3}" destId="{AA46C420-D527-411B-9D92-16E4249804D4}" srcOrd="2" destOrd="0" parTransId="{2B9A77D7-EE56-4C06-BB1E-C14BF01CBAC4}" sibTransId="{48292499-110E-4A17-ABB9-64E712C74D51}"/>
    <dgm:cxn modelId="{F449DCD5-A55B-4CD4-A447-6F6D79D05F69}" type="presOf" srcId="{AA46C420-D527-411B-9D92-16E4249804D4}" destId="{01C27326-AA6C-4D53-BD6D-BC49C89C3BFA}" srcOrd="0" destOrd="0" presId="urn:microsoft.com/office/officeart/2005/8/layout/lProcess2"/>
    <dgm:cxn modelId="{81E118F1-EE70-4187-A2EF-3599A23C36BB}" srcId="{0911CA4C-48C2-40DF-9B71-E398E94DCF44}" destId="{A7026FC5-52A2-46DD-A86A-B2AE4F5E62CF}" srcOrd="0" destOrd="0" parTransId="{A6B66716-A12B-43AA-A131-6C0B9B344060}" sibTransId="{D636B0FB-74E9-4C54-B334-E34547FACD72}"/>
    <dgm:cxn modelId="{76320811-2B70-4B63-B7C8-4149314A4A85}" type="presParOf" srcId="{D8ED8CD3-9BAC-4F27-A9AE-E94815F550A3}" destId="{B604353B-FA4F-4FA0-BFBD-FDF969B4EB9A}" srcOrd="0" destOrd="0" presId="urn:microsoft.com/office/officeart/2005/8/layout/lProcess2"/>
    <dgm:cxn modelId="{BDAA2B35-1DEC-4C96-8553-125E995EFCFF}" type="presParOf" srcId="{B604353B-FA4F-4FA0-BFBD-FDF969B4EB9A}" destId="{84811B90-AD5F-482C-84EA-82EA43096551}" srcOrd="0" destOrd="0" presId="urn:microsoft.com/office/officeart/2005/8/layout/lProcess2"/>
    <dgm:cxn modelId="{E079C079-2FFB-4BE8-84BC-3459A9A33440}" type="presParOf" srcId="{B604353B-FA4F-4FA0-BFBD-FDF969B4EB9A}" destId="{2AAE04E6-AED1-41CD-A801-5D3D0E00A372}" srcOrd="1" destOrd="0" presId="urn:microsoft.com/office/officeart/2005/8/layout/lProcess2"/>
    <dgm:cxn modelId="{EE11B137-27E6-4E5D-96D2-D3C707E66E09}" type="presParOf" srcId="{B604353B-FA4F-4FA0-BFBD-FDF969B4EB9A}" destId="{FC9D1E24-61B1-4BD3-A72D-AE66374AEDC1}" srcOrd="2" destOrd="0" presId="urn:microsoft.com/office/officeart/2005/8/layout/lProcess2"/>
    <dgm:cxn modelId="{CBCF68F0-347F-452E-81C6-BC597DCDFA6F}" type="presParOf" srcId="{FC9D1E24-61B1-4BD3-A72D-AE66374AEDC1}" destId="{BA377D8F-EBB3-46F5-B96C-E65B3F437A3F}" srcOrd="0" destOrd="0" presId="urn:microsoft.com/office/officeart/2005/8/layout/lProcess2"/>
    <dgm:cxn modelId="{76BE52E9-F91C-4BF7-BFDB-C193F61A3CAD}" type="presParOf" srcId="{BA377D8F-EBB3-46F5-B96C-E65B3F437A3F}" destId="{72522075-B09C-4DED-8BCB-9E72182E04BD}" srcOrd="0" destOrd="0" presId="urn:microsoft.com/office/officeart/2005/8/layout/lProcess2"/>
    <dgm:cxn modelId="{9107B05E-41F7-4424-900D-989F5D10197E}" type="presParOf" srcId="{D8ED8CD3-9BAC-4F27-A9AE-E94815F550A3}" destId="{AAACD9EA-6BD4-49F4-AAC8-913972D9F3D4}" srcOrd="1" destOrd="0" presId="urn:microsoft.com/office/officeart/2005/8/layout/lProcess2"/>
    <dgm:cxn modelId="{65CB4B3F-8997-4B04-A64C-DEAA47026853}" type="presParOf" srcId="{D8ED8CD3-9BAC-4F27-A9AE-E94815F550A3}" destId="{6B25D885-2B7E-4C2D-925A-807F886D7AA1}" srcOrd="2" destOrd="0" presId="urn:microsoft.com/office/officeart/2005/8/layout/lProcess2"/>
    <dgm:cxn modelId="{D723051B-3049-4BCB-8F3C-9A46A9247493}" type="presParOf" srcId="{6B25D885-2B7E-4C2D-925A-807F886D7AA1}" destId="{8FD7896E-3BF2-4E89-ACE4-983EE55F98F7}" srcOrd="0" destOrd="0" presId="urn:microsoft.com/office/officeart/2005/8/layout/lProcess2"/>
    <dgm:cxn modelId="{9400491F-0948-435A-993F-0A3A307A1583}" type="presParOf" srcId="{6B25D885-2B7E-4C2D-925A-807F886D7AA1}" destId="{FC12C832-CBF7-4C43-AC40-CAFE8AC34640}" srcOrd="1" destOrd="0" presId="urn:microsoft.com/office/officeart/2005/8/layout/lProcess2"/>
    <dgm:cxn modelId="{CD4D4D67-FE62-44E6-B2F0-8AC80AE76DD9}" type="presParOf" srcId="{6B25D885-2B7E-4C2D-925A-807F886D7AA1}" destId="{6D0F01F3-6800-4117-AAB3-47772BFA6646}" srcOrd="2" destOrd="0" presId="urn:microsoft.com/office/officeart/2005/8/layout/lProcess2"/>
    <dgm:cxn modelId="{7E843E7C-BB8D-4504-B4C6-98BD22A42344}" type="presParOf" srcId="{6D0F01F3-6800-4117-AAB3-47772BFA6646}" destId="{D940735C-8B67-4A5A-B557-4FA51150990C}" srcOrd="0" destOrd="0" presId="urn:microsoft.com/office/officeart/2005/8/layout/lProcess2"/>
    <dgm:cxn modelId="{35684CE7-472B-4803-A709-7DFFC4E5F09E}" type="presParOf" srcId="{D940735C-8B67-4A5A-B557-4FA51150990C}" destId="{63082DAA-0FE6-4CAB-B8FF-871977897437}" srcOrd="0" destOrd="0" presId="urn:microsoft.com/office/officeart/2005/8/layout/lProcess2"/>
    <dgm:cxn modelId="{F7FB64A1-87B1-482B-84F7-7C9C83067CEA}" type="presParOf" srcId="{D940735C-8B67-4A5A-B557-4FA51150990C}" destId="{351F1DA8-A72D-4469-B69A-B397DBFE0F98}" srcOrd="1" destOrd="0" presId="urn:microsoft.com/office/officeart/2005/8/layout/lProcess2"/>
    <dgm:cxn modelId="{A8419185-A9C5-4CBE-BB17-89E9291BDD9D}" type="presParOf" srcId="{D940735C-8B67-4A5A-B557-4FA51150990C}" destId="{EF5B26A3-54C5-411F-A277-277FBCC44E49}" srcOrd="2" destOrd="0" presId="urn:microsoft.com/office/officeart/2005/8/layout/lProcess2"/>
    <dgm:cxn modelId="{7D044575-24E9-4921-9E33-058730F17CE1}" type="presParOf" srcId="{D940735C-8B67-4A5A-B557-4FA51150990C}" destId="{364F2F85-394A-4911-ACD8-2C7163B70EC8}" srcOrd="3" destOrd="0" presId="urn:microsoft.com/office/officeart/2005/8/layout/lProcess2"/>
    <dgm:cxn modelId="{FE6CB179-7418-425A-A241-DEA5A82AD8AB}" type="presParOf" srcId="{D940735C-8B67-4A5A-B557-4FA51150990C}" destId="{01C27326-AA6C-4D53-BD6D-BC49C89C3BFA}" srcOrd="4"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ECC0127-97EB-4DC2-9E14-CEA5CE9C3AFA}"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GB"/>
        </a:p>
      </dgm:t>
    </dgm:pt>
    <dgm:pt modelId="{1B83782E-164F-4049-AD97-3E0B5EBE39CA}">
      <dgm:prSet phldrT="[Text]" custT="1"/>
      <dgm:spPr/>
      <dgm:t>
        <a:bodyPr/>
        <a:lstStyle/>
        <a:p>
          <a:r>
            <a:rPr lang="en-GB" sz="2800" b="1" dirty="0"/>
            <a:t>Perfect</a:t>
          </a:r>
        </a:p>
      </dgm:t>
    </dgm:pt>
    <dgm:pt modelId="{031F9E02-27EE-4F94-A9FC-E50EBF783274}" type="parTrans" cxnId="{96A23A95-6376-4E3D-88D9-865876BF2C6C}">
      <dgm:prSet/>
      <dgm:spPr/>
      <dgm:t>
        <a:bodyPr/>
        <a:lstStyle/>
        <a:p>
          <a:endParaRPr lang="en-GB"/>
        </a:p>
      </dgm:t>
    </dgm:pt>
    <dgm:pt modelId="{6628E9D3-2EFA-4BD7-BDBD-09513B6BA8CE}" type="sibTrans" cxnId="{96A23A95-6376-4E3D-88D9-865876BF2C6C}">
      <dgm:prSet/>
      <dgm:spPr/>
      <dgm:t>
        <a:bodyPr/>
        <a:lstStyle/>
        <a:p>
          <a:endParaRPr lang="en-GB"/>
        </a:p>
      </dgm:t>
    </dgm:pt>
    <dgm:pt modelId="{52080195-28E0-4086-A1DD-FA37988C1CF0}">
      <dgm:prSet phldrT="[Text]"/>
      <dgm:spPr/>
      <dgm:t>
        <a:bodyPr/>
        <a:lstStyle/>
        <a:p>
          <a:pPr algn="ctr">
            <a:buNone/>
          </a:pPr>
          <a:r>
            <a:rPr lang="en-GB" b="1" dirty="0"/>
            <a:t>Reduction in heart failure hospitalisations and/or readmissions</a:t>
          </a:r>
        </a:p>
      </dgm:t>
    </dgm:pt>
    <dgm:pt modelId="{B32920C3-423A-4500-B612-8DD96800E799}" type="parTrans" cxnId="{CCD38E6B-E16F-4195-B82C-FF11E991E49B}">
      <dgm:prSet/>
      <dgm:spPr/>
      <dgm:t>
        <a:bodyPr/>
        <a:lstStyle/>
        <a:p>
          <a:endParaRPr lang="en-GB"/>
        </a:p>
      </dgm:t>
    </dgm:pt>
    <dgm:pt modelId="{890E9FC7-3F71-4273-8F96-13C6150ED7E6}" type="sibTrans" cxnId="{CCD38E6B-E16F-4195-B82C-FF11E991E49B}">
      <dgm:prSet/>
      <dgm:spPr/>
      <dgm:t>
        <a:bodyPr/>
        <a:lstStyle/>
        <a:p>
          <a:endParaRPr lang="en-GB"/>
        </a:p>
      </dgm:t>
    </dgm:pt>
    <dgm:pt modelId="{845139EC-37DD-4D12-8B63-DE9183B994E2}">
      <dgm:prSet phldrT="[Text]"/>
      <dgm:spPr/>
      <dgm:t>
        <a:bodyPr/>
        <a:lstStyle/>
        <a:p>
          <a:pPr algn="ctr">
            <a:buNone/>
          </a:pPr>
          <a:r>
            <a:rPr lang="en-GB" dirty="0"/>
            <a:t>            Cardiac rehabilitation, remote monitoring and self-management pathway approaches </a:t>
          </a:r>
        </a:p>
      </dgm:t>
    </dgm:pt>
    <dgm:pt modelId="{ECACF9C2-6B51-4D4F-9F5F-BA8A9A745680}" type="parTrans" cxnId="{FDAF162B-BC99-4370-8F4A-C6630BB3D076}">
      <dgm:prSet/>
      <dgm:spPr/>
      <dgm:t>
        <a:bodyPr/>
        <a:lstStyle/>
        <a:p>
          <a:endParaRPr lang="en-GB"/>
        </a:p>
      </dgm:t>
    </dgm:pt>
    <dgm:pt modelId="{4A85ACBF-D512-4AF7-9202-F43A5BBA92C9}" type="sibTrans" cxnId="{FDAF162B-BC99-4370-8F4A-C6630BB3D076}">
      <dgm:prSet/>
      <dgm:spPr/>
      <dgm:t>
        <a:bodyPr/>
        <a:lstStyle/>
        <a:p>
          <a:endParaRPr lang="en-GB"/>
        </a:p>
      </dgm:t>
    </dgm:pt>
    <dgm:pt modelId="{0CB6F710-BC50-44D3-8600-DB7624CBF066}">
      <dgm:prSet phldrT="[Text]"/>
      <dgm:spPr/>
      <dgm:t>
        <a:bodyPr/>
        <a:lstStyle/>
        <a:p>
          <a:pPr algn="l"/>
          <a:endParaRPr lang="en-GB" dirty="0"/>
        </a:p>
      </dgm:t>
    </dgm:pt>
    <dgm:pt modelId="{FA6970EB-CF54-4F85-B2F2-FBCA6D4DD396}" type="parTrans" cxnId="{53ED53AE-EB08-4432-BB37-3A0A87167D1E}">
      <dgm:prSet/>
      <dgm:spPr/>
      <dgm:t>
        <a:bodyPr/>
        <a:lstStyle/>
        <a:p>
          <a:endParaRPr lang="en-GB"/>
        </a:p>
      </dgm:t>
    </dgm:pt>
    <dgm:pt modelId="{2D02AE17-F368-483E-81CA-6D53A5934B79}" type="sibTrans" cxnId="{53ED53AE-EB08-4432-BB37-3A0A87167D1E}">
      <dgm:prSet/>
      <dgm:spPr/>
      <dgm:t>
        <a:bodyPr/>
        <a:lstStyle/>
        <a:p>
          <a:endParaRPr lang="en-GB"/>
        </a:p>
      </dgm:t>
    </dgm:pt>
    <dgm:pt modelId="{04357522-AEDA-41E0-A5C7-0BE44920CF33}">
      <dgm:prSet phldrT="[Text]"/>
      <dgm:spPr/>
      <dgm:t>
        <a:bodyPr/>
        <a:lstStyle/>
        <a:p>
          <a:pPr algn="l"/>
          <a:endParaRPr lang="en-GB" dirty="0"/>
        </a:p>
      </dgm:t>
    </dgm:pt>
    <dgm:pt modelId="{418FEEC9-9240-42C4-8088-25BB7801976F}" type="parTrans" cxnId="{D5451DB5-6F3E-43B4-8416-AA9D9E5D180A}">
      <dgm:prSet/>
      <dgm:spPr/>
      <dgm:t>
        <a:bodyPr/>
        <a:lstStyle/>
        <a:p>
          <a:endParaRPr lang="en-GB"/>
        </a:p>
      </dgm:t>
    </dgm:pt>
    <dgm:pt modelId="{0ADDE767-DFC5-46C8-87D1-0AFC3A35B0DB}" type="sibTrans" cxnId="{D5451DB5-6F3E-43B4-8416-AA9D9E5D180A}">
      <dgm:prSet/>
      <dgm:spPr/>
      <dgm:t>
        <a:bodyPr/>
        <a:lstStyle/>
        <a:p>
          <a:endParaRPr lang="en-GB"/>
        </a:p>
      </dgm:t>
    </dgm:pt>
    <dgm:pt modelId="{8E44E077-EFE3-4A71-B064-8EA8C8799559}">
      <dgm:prSet phldrT="[Text]"/>
      <dgm:spPr/>
      <dgm:t>
        <a:bodyPr/>
        <a:lstStyle/>
        <a:p>
          <a:pPr algn="ctr">
            <a:buNone/>
          </a:pPr>
          <a:endParaRPr lang="en-GB" dirty="0"/>
        </a:p>
      </dgm:t>
    </dgm:pt>
    <dgm:pt modelId="{C17FA113-F22F-4024-85FF-ADD5E6C31590}" type="parTrans" cxnId="{F45CAE87-3E10-4E1D-913E-50F82C3073A1}">
      <dgm:prSet/>
      <dgm:spPr/>
      <dgm:t>
        <a:bodyPr/>
        <a:lstStyle/>
        <a:p>
          <a:endParaRPr lang="en-GB"/>
        </a:p>
      </dgm:t>
    </dgm:pt>
    <dgm:pt modelId="{8670A8C8-2A67-480A-AECE-2FFD634D48AA}" type="sibTrans" cxnId="{F45CAE87-3E10-4E1D-913E-50F82C3073A1}">
      <dgm:prSet/>
      <dgm:spPr/>
      <dgm:t>
        <a:bodyPr/>
        <a:lstStyle/>
        <a:p>
          <a:endParaRPr lang="en-GB"/>
        </a:p>
      </dgm:t>
    </dgm:pt>
    <dgm:pt modelId="{5912C331-349D-47CC-AEFF-4F8C8720916B}">
      <dgm:prSet phldrT="[Text]"/>
      <dgm:spPr/>
      <dgm:t>
        <a:bodyPr/>
        <a:lstStyle/>
        <a:p>
          <a:pPr algn="ctr">
            <a:buNone/>
          </a:pPr>
          <a:endParaRPr lang="en-GB" dirty="0"/>
        </a:p>
      </dgm:t>
    </dgm:pt>
    <dgm:pt modelId="{C6570F1B-584A-450D-B0CE-6359D71E631E}" type="parTrans" cxnId="{2CD8AEED-6C63-46F0-8169-19CF029BCA88}">
      <dgm:prSet/>
      <dgm:spPr/>
      <dgm:t>
        <a:bodyPr/>
        <a:lstStyle/>
        <a:p>
          <a:endParaRPr lang="en-GB"/>
        </a:p>
      </dgm:t>
    </dgm:pt>
    <dgm:pt modelId="{E696FF49-D696-45FF-A9FD-A0B0B230B98F}" type="sibTrans" cxnId="{2CD8AEED-6C63-46F0-8169-19CF029BCA88}">
      <dgm:prSet/>
      <dgm:spPr/>
      <dgm:t>
        <a:bodyPr/>
        <a:lstStyle/>
        <a:p>
          <a:endParaRPr lang="en-GB"/>
        </a:p>
      </dgm:t>
    </dgm:pt>
    <dgm:pt modelId="{A89F0D25-3A82-45E7-B851-36E6FA3FCF19}">
      <dgm:prSet phldrT="[Text]"/>
      <dgm:spPr/>
      <dgm:t>
        <a:bodyPr/>
        <a:lstStyle/>
        <a:p>
          <a:pPr algn="ctr">
            <a:buNone/>
          </a:pPr>
          <a:r>
            <a:rPr lang="en-GB" dirty="0"/>
            <a:t>              </a:t>
          </a:r>
        </a:p>
      </dgm:t>
    </dgm:pt>
    <dgm:pt modelId="{E0534E79-480F-4FD1-8DCF-1ADA85B33610}" type="parTrans" cxnId="{66820450-F2EE-4A55-B1D8-FC22450525FB}">
      <dgm:prSet/>
      <dgm:spPr/>
    </dgm:pt>
    <dgm:pt modelId="{62E38D4D-5376-4595-86D1-3254B5D5DBFA}" type="sibTrans" cxnId="{66820450-F2EE-4A55-B1D8-FC22450525FB}">
      <dgm:prSet/>
      <dgm:spPr/>
    </dgm:pt>
    <dgm:pt modelId="{56589C63-E828-4C4E-938C-15E8F6E63776}">
      <dgm:prSet phldrT="[Text]"/>
      <dgm:spPr/>
      <dgm:t>
        <a:bodyPr/>
        <a:lstStyle/>
        <a:p>
          <a:pPr algn="ctr">
            <a:buNone/>
          </a:pPr>
          <a:endParaRPr lang="en-GB" dirty="0"/>
        </a:p>
      </dgm:t>
    </dgm:pt>
    <dgm:pt modelId="{ED3D1861-6E13-49B9-9F48-29FCF4973A64}" type="parTrans" cxnId="{D8AD1288-15FC-4FFF-852F-36AD903F7654}">
      <dgm:prSet/>
      <dgm:spPr/>
    </dgm:pt>
    <dgm:pt modelId="{6D23D8EB-F7E3-4970-AE38-A574F0A2FBF8}" type="sibTrans" cxnId="{D8AD1288-15FC-4FFF-852F-36AD903F7654}">
      <dgm:prSet/>
      <dgm:spPr/>
    </dgm:pt>
    <dgm:pt modelId="{CD53A1F1-18E1-4352-A1C0-656E7C2D3569}" type="pres">
      <dgm:prSet presAssocID="{EECC0127-97EB-4DC2-9E14-CEA5CE9C3AFA}" presName="Name0" presStyleCnt="0">
        <dgm:presLayoutVars>
          <dgm:dir/>
          <dgm:animLvl val="lvl"/>
          <dgm:resizeHandles val="exact"/>
        </dgm:presLayoutVars>
      </dgm:prSet>
      <dgm:spPr/>
    </dgm:pt>
    <dgm:pt modelId="{3A2010DF-BDA1-46CE-BA31-8A0CEF664A02}" type="pres">
      <dgm:prSet presAssocID="{1B83782E-164F-4049-AD97-3E0B5EBE39CA}" presName="composite" presStyleCnt="0"/>
      <dgm:spPr/>
    </dgm:pt>
    <dgm:pt modelId="{EE01EA8E-6F16-4AC6-8C35-713F9AC849A4}" type="pres">
      <dgm:prSet presAssocID="{1B83782E-164F-4049-AD97-3E0B5EBE39CA}" presName="parTx" presStyleLbl="alignNode1" presStyleIdx="0" presStyleCnt="1">
        <dgm:presLayoutVars>
          <dgm:chMax val="0"/>
          <dgm:chPref val="0"/>
          <dgm:bulletEnabled val="1"/>
        </dgm:presLayoutVars>
      </dgm:prSet>
      <dgm:spPr/>
    </dgm:pt>
    <dgm:pt modelId="{4A8B38F6-ED08-4B71-BFF3-8432038A0039}" type="pres">
      <dgm:prSet presAssocID="{1B83782E-164F-4049-AD97-3E0B5EBE39CA}" presName="desTx" presStyleLbl="alignAccFollowNode1" presStyleIdx="0" presStyleCnt="1">
        <dgm:presLayoutVars>
          <dgm:bulletEnabled val="1"/>
        </dgm:presLayoutVars>
      </dgm:prSet>
      <dgm:spPr/>
    </dgm:pt>
  </dgm:ptLst>
  <dgm:cxnLst>
    <dgm:cxn modelId="{5BD15002-ED4C-4E4E-9276-E607565A779D}" type="presOf" srcId="{1B83782E-164F-4049-AD97-3E0B5EBE39CA}" destId="{EE01EA8E-6F16-4AC6-8C35-713F9AC849A4}" srcOrd="0" destOrd="0" presId="urn:microsoft.com/office/officeart/2005/8/layout/hList1"/>
    <dgm:cxn modelId="{54A4F20A-73CC-4447-B178-8CCBF445455D}" type="presOf" srcId="{8E44E077-EFE3-4A71-B064-8EA8C8799559}" destId="{4A8B38F6-ED08-4B71-BFF3-8432038A0039}" srcOrd="0" destOrd="1" presId="urn:microsoft.com/office/officeart/2005/8/layout/hList1"/>
    <dgm:cxn modelId="{720DAE17-F2FC-465B-8007-DBB0457BBF4A}" type="presOf" srcId="{5912C331-349D-47CC-AEFF-4F8C8720916B}" destId="{4A8B38F6-ED08-4B71-BFF3-8432038A0039}" srcOrd="0" destOrd="2" presId="urn:microsoft.com/office/officeart/2005/8/layout/hList1"/>
    <dgm:cxn modelId="{FDAF162B-BC99-4370-8F4A-C6630BB3D076}" srcId="{1B83782E-164F-4049-AD97-3E0B5EBE39CA}" destId="{845139EC-37DD-4D12-8B63-DE9183B994E2}" srcOrd="3" destOrd="0" parTransId="{ECACF9C2-6B51-4D4F-9F5F-BA8A9A745680}" sibTransId="{4A85ACBF-D512-4AF7-9202-F43A5BBA92C9}"/>
    <dgm:cxn modelId="{38814A2E-F69E-44DC-8100-4B4FA75DD13A}" type="presOf" srcId="{EECC0127-97EB-4DC2-9E14-CEA5CE9C3AFA}" destId="{CD53A1F1-18E1-4352-A1C0-656E7C2D3569}" srcOrd="0" destOrd="0" presId="urn:microsoft.com/office/officeart/2005/8/layout/hList1"/>
    <dgm:cxn modelId="{E53D8432-432D-4E52-821C-276A6DA1396F}" type="presOf" srcId="{52080195-28E0-4086-A1DD-FA37988C1CF0}" destId="{4A8B38F6-ED08-4B71-BFF3-8432038A0039}" srcOrd="0" destOrd="0" presId="urn:microsoft.com/office/officeart/2005/8/layout/hList1"/>
    <dgm:cxn modelId="{37719249-FA8C-4CE5-8209-625E0A6AB834}" type="presOf" srcId="{A89F0D25-3A82-45E7-B851-36E6FA3FCF19}" destId="{4A8B38F6-ED08-4B71-BFF3-8432038A0039}" srcOrd="0" destOrd="5" presId="urn:microsoft.com/office/officeart/2005/8/layout/hList1"/>
    <dgm:cxn modelId="{CCD38E6B-E16F-4195-B82C-FF11E991E49B}" srcId="{1B83782E-164F-4049-AD97-3E0B5EBE39CA}" destId="{52080195-28E0-4086-A1DD-FA37988C1CF0}" srcOrd="0" destOrd="0" parTransId="{B32920C3-423A-4500-B612-8DD96800E799}" sibTransId="{890E9FC7-3F71-4273-8F96-13C6150ED7E6}"/>
    <dgm:cxn modelId="{66820450-F2EE-4A55-B1D8-FC22450525FB}" srcId="{1B83782E-164F-4049-AD97-3E0B5EBE39CA}" destId="{A89F0D25-3A82-45E7-B851-36E6FA3FCF19}" srcOrd="5" destOrd="0" parTransId="{E0534E79-480F-4FD1-8DCF-1ADA85B33610}" sibTransId="{62E38D4D-5376-4595-86D1-3254B5D5DBFA}"/>
    <dgm:cxn modelId="{13D6D985-CDB2-48C6-9FC5-BA3D4F299BD2}" type="presOf" srcId="{56589C63-E828-4C4E-938C-15E8F6E63776}" destId="{4A8B38F6-ED08-4B71-BFF3-8432038A0039}" srcOrd="0" destOrd="4" presId="urn:microsoft.com/office/officeart/2005/8/layout/hList1"/>
    <dgm:cxn modelId="{D4D45386-66FF-4336-9471-C7D983DE6D90}" type="presOf" srcId="{04357522-AEDA-41E0-A5C7-0BE44920CF33}" destId="{4A8B38F6-ED08-4B71-BFF3-8432038A0039}" srcOrd="0" destOrd="6" presId="urn:microsoft.com/office/officeart/2005/8/layout/hList1"/>
    <dgm:cxn modelId="{F45CAE87-3E10-4E1D-913E-50F82C3073A1}" srcId="{1B83782E-164F-4049-AD97-3E0B5EBE39CA}" destId="{8E44E077-EFE3-4A71-B064-8EA8C8799559}" srcOrd="1" destOrd="0" parTransId="{C17FA113-F22F-4024-85FF-ADD5E6C31590}" sibTransId="{8670A8C8-2A67-480A-AECE-2FFD634D48AA}"/>
    <dgm:cxn modelId="{D8AD1288-15FC-4FFF-852F-36AD903F7654}" srcId="{1B83782E-164F-4049-AD97-3E0B5EBE39CA}" destId="{56589C63-E828-4C4E-938C-15E8F6E63776}" srcOrd="4" destOrd="0" parTransId="{ED3D1861-6E13-49B9-9F48-29FCF4973A64}" sibTransId="{6D23D8EB-F7E3-4970-AE38-A574F0A2FBF8}"/>
    <dgm:cxn modelId="{CF08A98F-EE41-454C-AF8B-7C1E1ECC83C2}" type="presOf" srcId="{845139EC-37DD-4D12-8B63-DE9183B994E2}" destId="{4A8B38F6-ED08-4B71-BFF3-8432038A0039}" srcOrd="0" destOrd="3" presId="urn:microsoft.com/office/officeart/2005/8/layout/hList1"/>
    <dgm:cxn modelId="{96A23A95-6376-4E3D-88D9-865876BF2C6C}" srcId="{EECC0127-97EB-4DC2-9E14-CEA5CE9C3AFA}" destId="{1B83782E-164F-4049-AD97-3E0B5EBE39CA}" srcOrd="0" destOrd="0" parTransId="{031F9E02-27EE-4F94-A9FC-E50EBF783274}" sibTransId="{6628E9D3-2EFA-4BD7-BDBD-09513B6BA8CE}"/>
    <dgm:cxn modelId="{00CA2698-0BE5-4837-BF3E-821D6F01539C}" type="presOf" srcId="{0CB6F710-BC50-44D3-8600-DB7624CBF066}" destId="{4A8B38F6-ED08-4B71-BFF3-8432038A0039}" srcOrd="0" destOrd="7" presId="urn:microsoft.com/office/officeart/2005/8/layout/hList1"/>
    <dgm:cxn modelId="{53ED53AE-EB08-4432-BB37-3A0A87167D1E}" srcId="{1B83782E-164F-4049-AD97-3E0B5EBE39CA}" destId="{0CB6F710-BC50-44D3-8600-DB7624CBF066}" srcOrd="7" destOrd="0" parTransId="{FA6970EB-CF54-4F85-B2F2-FBCA6D4DD396}" sibTransId="{2D02AE17-F368-483E-81CA-6D53A5934B79}"/>
    <dgm:cxn modelId="{D5451DB5-6F3E-43B4-8416-AA9D9E5D180A}" srcId="{1B83782E-164F-4049-AD97-3E0B5EBE39CA}" destId="{04357522-AEDA-41E0-A5C7-0BE44920CF33}" srcOrd="6" destOrd="0" parTransId="{418FEEC9-9240-42C4-8088-25BB7801976F}" sibTransId="{0ADDE767-DFC5-46C8-87D1-0AFC3A35B0DB}"/>
    <dgm:cxn modelId="{2CD8AEED-6C63-46F0-8169-19CF029BCA88}" srcId="{1B83782E-164F-4049-AD97-3E0B5EBE39CA}" destId="{5912C331-349D-47CC-AEFF-4F8C8720916B}" srcOrd="2" destOrd="0" parTransId="{C6570F1B-584A-450D-B0CE-6359D71E631E}" sibTransId="{E696FF49-D696-45FF-A9FD-A0B0B230B98F}"/>
    <dgm:cxn modelId="{C03FC821-A4B7-42AE-883F-75C5BFC4B1EC}" type="presParOf" srcId="{CD53A1F1-18E1-4352-A1C0-656E7C2D3569}" destId="{3A2010DF-BDA1-46CE-BA31-8A0CEF664A02}" srcOrd="0" destOrd="0" presId="urn:microsoft.com/office/officeart/2005/8/layout/hList1"/>
    <dgm:cxn modelId="{024B549B-69FD-481B-B31C-8234CEB31D52}" type="presParOf" srcId="{3A2010DF-BDA1-46CE-BA31-8A0CEF664A02}" destId="{EE01EA8E-6F16-4AC6-8C35-713F9AC849A4}" srcOrd="0" destOrd="0" presId="urn:microsoft.com/office/officeart/2005/8/layout/hList1"/>
    <dgm:cxn modelId="{4101994E-4EE3-4076-B999-7DC97FF5368F}" type="presParOf" srcId="{3A2010DF-BDA1-46CE-BA31-8A0CEF664A02}" destId="{4A8B38F6-ED08-4B71-BFF3-8432038A0039}"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3BC18D6-D1AC-47C1-AE31-29984BF9156D}" type="doc">
      <dgm:prSet loTypeId="urn:microsoft.com/office/officeart/2005/8/layout/vList5" loCatId="list" qsTypeId="urn:microsoft.com/office/officeart/2005/8/quickstyle/simple5" qsCatId="simple" csTypeId="urn:microsoft.com/office/officeart/2005/8/colors/accent1_2" csCatId="accent1" phldr="1"/>
      <dgm:spPr/>
      <dgm:t>
        <a:bodyPr/>
        <a:lstStyle/>
        <a:p>
          <a:endParaRPr lang="en-GB"/>
        </a:p>
      </dgm:t>
    </dgm:pt>
    <dgm:pt modelId="{53B5459B-A9AC-46FC-9538-8420A13B67EB}">
      <dgm:prSet phldrT="[Text]"/>
      <dgm:spPr/>
      <dgm:t>
        <a:bodyPr/>
        <a:lstStyle/>
        <a:p>
          <a:r>
            <a:rPr lang="en-GB" b="1"/>
            <a:t>Detect</a:t>
          </a:r>
        </a:p>
      </dgm:t>
    </dgm:pt>
    <dgm:pt modelId="{434C6366-E964-47C3-97E2-3E73D1C58126}" type="parTrans" cxnId="{E5139B7D-37FE-4806-BB4F-885A918CFA32}">
      <dgm:prSet/>
      <dgm:spPr/>
      <dgm:t>
        <a:bodyPr/>
        <a:lstStyle/>
        <a:p>
          <a:endParaRPr lang="en-GB"/>
        </a:p>
      </dgm:t>
    </dgm:pt>
    <dgm:pt modelId="{2ADAD20C-F871-4608-80EC-49654882DB20}" type="sibTrans" cxnId="{E5139B7D-37FE-4806-BB4F-885A918CFA32}">
      <dgm:prSet/>
      <dgm:spPr/>
      <dgm:t>
        <a:bodyPr/>
        <a:lstStyle/>
        <a:p>
          <a:endParaRPr lang="en-GB"/>
        </a:p>
      </dgm:t>
    </dgm:pt>
    <dgm:pt modelId="{A6944DFA-33C1-411F-9CBF-CBBEB6D31556}">
      <dgm:prSet phldrT="[Text]"/>
      <dgm:spPr/>
      <dgm:t>
        <a:bodyPr/>
        <a:lstStyle/>
        <a:p>
          <a:r>
            <a:rPr lang="en-GB" dirty="0"/>
            <a:t>Increase awareness of the signs and symptoms of heart failure</a:t>
          </a:r>
        </a:p>
      </dgm:t>
    </dgm:pt>
    <dgm:pt modelId="{76ED345B-45B3-443F-833F-0BB19DDAAE9B}" type="parTrans" cxnId="{9A7B4B88-2508-46C2-8EEB-648346847DD0}">
      <dgm:prSet/>
      <dgm:spPr/>
      <dgm:t>
        <a:bodyPr/>
        <a:lstStyle/>
        <a:p>
          <a:endParaRPr lang="en-GB"/>
        </a:p>
      </dgm:t>
    </dgm:pt>
    <dgm:pt modelId="{6C951173-E92D-4A36-B0CB-60DB98A2E2C9}" type="sibTrans" cxnId="{9A7B4B88-2508-46C2-8EEB-648346847DD0}">
      <dgm:prSet/>
      <dgm:spPr/>
      <dgm:t>
        <a:bodyPr/>
        <a:lstStyle/>
        <a:p>
          <a:endParaRPr lang="en-GB"/>
        </a:p>
      </dgm:t>
    </dgm:pt>
    <dgm:pt modelId="{FA677E88-1B80-48DC-9CC9-06F5DF548D86}">
      <dgm:prSet phldrT="[Text]"/>
      <dgm:spPr/>
      <dgm:t>
        <a:bodyPr/>
        <a:lstStyle/>
        <a:p>
          <a:r>
            <a:rPr lang="en-GB" b="1"/>
            <a:t>Protect</a:t>
          </a:r>
        </a:p>
      </dgm:t>
    </dgm:pt>
    <dgm:pt modelId="{B265BFE3-ADD6-4104-B318-6138B6BB34D6}" type="parTrans" cxnId="{F923D8DD-F4F9-4928-AB6F-8526B5D5C360}">
      <dgm:prSet/>
      <dgm:spPr/>
      <dgm:t>
        <a:bodyPr/>
        <a:lstStyle/>
        <a:p>
          <a:endParaRPr lang="en-GB"/>
        </a:p>
      </dgm:t>
    </dgm:pt>
    <dgm:pt modelId="{DCA346E0-2AD2-490A-9E0F-F417F30CC37B}" type="sibTrans" cxnId="{F923D8DD-F4F9-4928-AB6F-8526B5D5C360}">
      <dgm:prSet/>
      <dgm:spPr/>
      <dgm:t>
        <a:bodyPr/>
        <a:lstStyle/>
        <a:p>
          <a:endParaRPr lang="en-GB"/>
        </a:p>
      </dgm:t>
    </dgm:pt>
    <dgm:pt modelId="{F4E6BF54-E5F2-423A-B646-B88ACD021045}">
      <dgm:prSet phldrT="[Text]"/>
      <dgm:spPr/>
      <dgm:t>
        <a:bodyPr/>
        <a:lstStyle/>
        <a:p>
          <a:r>
            <a:rPr lang="en-GB" dirty="0"/>
            <a:t>Improve health outcomes and patient experience</a:t>
          </a:r>
        </a:p>
      </dgm:t>
    </dgm:pt>
    <dgm:pt modelId="{4C7BC61C-CCCA-4956-AE1F-D0568FC9759E}" type="parTrans" cxnId="{9242C64A-AFFE-4B03-8357-9DD3F8EC7D26}">
      <dgm:prSet/>
      <dgm:spPr/>
      <dgm:t>
        <a:bodyPr/>
        <a:lstStyle/>
        <a:p>
          <a:endParaRPr lang="en-GB"/>
        </a:p>
      </dgm:t>
    </dgm:pt>
    <dgm:pt modelId="{ABBF20DA-ECC4-49B2-849F-85C5CF0386A3}" type="sibTrans" cxnId="{9242C64A-AFFE-4B03-8357-9DD3F8EC7D26}">
      <dgm:prSet/>
      <dgm:spPr/>
      <dgm:t>
        <a:bodyPr/>
        <a:lstStyle/>
        <a:p>
          <a:endParaRPr lang="en-GB"/>
        </a:p>
      </dgm:t>
    </dgm:pt>
    <dgm:pt modelId="{A34DC85A-B3C0-4AF8-B992-DFB98C2A9714}">
      <dgm:prSet phldrT="[Text]"/>
      <dgm:spPr/>
      <dgm:t>
        <a:bodyPr/>
        <a:lstStyle/>
        <a:p>
          <a:r>
            <a:rPr lang="en-GB" b="1"/>
            <a:t>Perfect</a:t>
          </a:r>
        </a:p>
      </dgm:t>
    </dgm:pt>
    <dgm:pt modelId="{AA6D9BF7-0459-4D5F-8A6B-FEEBBA0C9A06}" type="parTrans" cxnId="{DDDEBA3F-54FF-4CB8-BA39-CD98551B77A9}">
      <dgm:prSet/>
      <dgm:spPr/>
      <dgm:t>
        <a:bodyPr/>
        <a:lstStyle/>
        <a:p>
          <a:endParaRPr lang="en-GB"/>
        </a:p>
      </dgm:t>
    </dgm:pt>
    <dgm:pt modelId="{07775DEA-720A-454C-9E21-088086D16936}" type="sibTrans" cxnId="{DDDEBA3F-54FF-4CB8-BA39-CD98551B77A9}">
      <dgm:prSet/>
      <dgm:spPr/>
      <dgm:t>
        <a:bodyPr/>
        <a:lstStyle/>
        <a:p>
          <a:endParaRPr lang="en-GB"/>
        </a:p>
      </dgm:t>
    </dgm:pt>
    <dgm:pt modelId="{369D879F-3E3E-42C2-B6A8-E4F7BCC2DBBC}">
      <dgm:prSet phldrT="[Text]"/>
      <dgm:spPr/>
      <dgm:t>
        <a:bodyPr/>
        <a:lstStyle/>
        <a:p>
          <a:r>
            <a:rPr lang="en-GB" dirty="0"/>
            <a:t>Reduction in heart failure hospitalisations and/or </a:t>
          </a:r>
          <a:r>
            <a:rPr lang="en-GB" dirty="0" err="1"/>
            <a:t>redamissions</a:t>
          </a:r>
          <a:endParaRPr lang="en-GB" dirty="0"/>
        </a:p>
      </dgm:t>
    </dgm:pt>
    <dgm:pt modelId="{46E0749B-B792-42C1-B56C-BD5FFD11E53B}" type="parTrans" cxnId="{479CC88F-9EA9-43B9-A984-C937BBE1BF0E}">
      <dgm:prSet/>
      <dgm:spPr/>
      <dgm:t>
        <a:bodyPr/>
        <a:lstStyle/>
        <a:p>
          <a:endParaRPr lang="en-GB"/>
        </a:p>
      </dgm:t>
    </dgm:pt>
    <dgm:pt modelId="{FB9258AE-7BFB-49CD-ADA4-5FAD4C5AEFB6}" type="sibTrans" cxnId="{479CC88F-9EA9-43B9-A984-C937BBE1BF0E}">
      <dgm:prSet/>
      <dgm:spPr/>
      <dgm:t>
        <a:bodyPr/>
        <a:lstStyle/>
        <a:p>
          <a:endParaRPr lang="en-GB"/>
        </a:p>
      </dgm:t>
    </dgm:pt>
    <dgm:pt modelId="{757EE48D-90F1-4A27-AB89-A27D191A43B4}" type="pres">
      <dgm:prSet presAssocID="{03BC18D6-D1AC-47C1-AE31-29984BF9156D}" presName="Name0" presStyleCnt="0">
        <dgm:presLayoutVars>
          <dgm:dir/>
          <dgm:animLvl val="lvl"/>
          <dgm:resizeHandles val="exact"/>
        </dgm:presLayoutVars>
      </dgm:prSet>
      <dgm:spPr/>
    </dgm:pt>
    <dgm:pt modelId="{8EC6A3CA-4C47-4161-B0D0-C6B0FA60C64E}" type="pres">
      <dgm:prSet presAssocID="{53B5459B-A9AC-46FC-9538-8420A13B67EB}" presName="linNode" presStyleCnt="0"/>
      <dgm:spPr/>
    </dgm:pt>
    <dgm:pt modelId="{F5405DB4-8BC1-4C63-A3A9-691417BF5891}" type="pres">
      <dgm:prSet presAssocID="{53B5459B-A9AC-46FC-9538-8420A13B67EB}" presName="parentText" presStyleLbl="node1" presStyleIdx="0" presStyleCnt="3">
        <dgm:presLayoutVars>
          <dgm:chMax val="1"/>
          <dgm:bulletEnabled val="1"/>
        </dgm:presLayoutVars>
      </dgm:prSet>
      <dgm:spPr/>
    </dgm:pt>
    <dgm:pt modelId="{463B05B7-395F-4910-9A37-F5EA1D703432}" type="pres">
      <dgm:prSet presAssocID="{53B5459B-A9AC-46FC-9538-8420A13B67EB}" presName="descendantText" presStyleLbl="alignAccFollowNode1" presStyleIdx="0" presStyleCnt="3">
        <dgm:presLayoutVars>
          <dgm:bulletEnabled val="1"/>
        </dgm:presLayoutVars>
      </dgm:prSet>
      <dgm:spPr/>
    </dgm:pt>
    <dgm:pt modelId="{807B7C3A-6740-487E-B548-98AF7005DF84}" type="pres">
      <dgm:prSet presAssocID="{2ADAD20C-F871-4608-80EC-49654882DB20}" presName="sp" presStyleCnt="0"/>
      <dgm:spPr/>
    </dgm:pt>
    <dgm:pt modelId="{273873E4-BF3D-4224-BE4C-06C86EF1783A}" type="pres">
      <dgm:prSet presAssocID="{FA677E88-1B80-48DC-9CC9-06F5DF548D86}" presName="linNode" presStyleCnt="0"/>
      <dgm:spPr/>
    </dgm:pt>
    <dgm:pt modelId="{23AE3C23-4316-41BA-9757-AB687BADA6AE}" type="pres">
      <dgm:prSet presAssocID="{FA677E88-1B80-48DC-9CC9-06F5DF548D86}" presName="parentText" presStyleLbl="node1" presStyleIdx="1" presStyleCnt="3">
        <dgm:presLayoutVars>
          <dgm:chMax val="1"/>
          <dgm:bulletEnabled val="1"/>
        </dgm:presLayoutVars>
      </dgm:prSet>
      <dgm:spPr/>
    </dgm:pt>
    <dgm:pt modelId="{C80AD2F8-D59C-4A77-ADA6-77CE68361A70}" type="pres">
      <dgm:prSet presAssocID="{FA677E88-1B80-48DC-9CC9-06F5DF548D86}" presName="descendantText" presStyleLbl="alignAccFollowNode1" presStyleIdx="1" presStyleCnt="3">
        <dgm:presLayoutVars>
          <dgm:bulletEnabled val="1"/>
        </dgm:presLayoutVars>
      </dgm:prSet>
      <dgm:spPr/>
    </dgm:pt>
    <dgm:pt modelId="{F738A1AF-6151-4B49-B356-DC24BA416AE8}" type="pres">
      <dgm:prSet presAssocID="{DCA346E0-2AD2-490A-9E0F-F417F30CC37B}" presName="sp" presStyleCnt="0"/>
      <dgm:spPr/>
    </dgm:pt>
    <dgm:pt modelId="{10511D0D-1281-433A-A201-62A842D6D5C5}" type="pres">
      <dgm:prSet presAssocID="{A34DC85A-B3C0-4AF8-B992-DFB98C2A9714}" presName="linNode" presStyleCnt="0"/>
      <dgm:spPr/>
    </dgm:pt>
    <dgm:pt modelId="{EA2172E3-892A-47A4-99FF-4FEE760C7EBB}" type="pres">
      <dgm:prSet presAssocID="{A34DC85A-B3C0-4AF8-B992-DFB98C2A9714}" presName="parentText" presStyleLbl="node1" presStyleIdx="2" presStyleCnt="3">
        <dgm:presLayoutVars>
          <dgm:chMax val="1"/>
          <dgm:bulletEnabled val="1"/>
        </dgm:presLayoutVars>
      </dgm:prSet>
      <dgm:spPr/>
    </dgm:pt>
    <dgm:pt modelId="{BC284C34-076B-4EB7-BF6A-89B99AD5FC4F}" type="pres">
      <dgm:prSet presAssocID="{A34DC85A-B3C0-4AF8-B992-DFB98C2A9714}" presName="descendantText" presStyleLbl="alignAccFollowNode1" presStyleIdx="2" presStyleCnt="3">
        <dgm:presLayoutVars>
          <dgm:bulletEnabled val="1"/>
        </dgm:presLayoutVars>
      </dgm:prSet>
      <dgm:spPr/>
    </dgm:pt>
  </dgm:ptLst>
  <dgm:cxnLst>
    <dgm:cxn modelId="{479DF310-0FCC-4E0E-AAB9-F694E96F582F}" type="presOf" srcId="{03BC18D6-D1AC-47C1-AE31-29984BF9156D}" destId="{757EE48D-90F1-4A27-AB89-A27D191A43B4}" srcOrd="0" destOrd="0" presId="urn:microsoft.com/office/officeart/2005/8/layout/vList5"/>
    <dgm:cxn modelId="{4AB85917-640F-4186-880C-84E8D7E068A6}" type="presOf" srcId="{53B5459B-A9AC-46FC-9538-8420A13B67EB}" destId="{F5405DB4-8BC1-4C63-A3A9-691417BF5891}" srcOrd="0" destOrd="0" presId="urn:microsoft.com/office/officeart/2005/8/layout/vList5"/>
    <dgm:cxn modelId="{DDDEBA3F-54FF-4CB8-BA39-CD98551B77A9}" srcId="{03BC18D6-D1AC-47C1-AE31-29984BF9156D}" destId="{A34DC85A-B3C0-4AF8-B992-DFB98C2A9714}" srcOrd="2" destOrd="0" parTransId="{AA6D9BF7-0459-4D5F-8A6B-FEEBBA0C9A06}" sibTransId="{07775DEA-720A-454C-9E21-088086D16936}"/>
    <dgm:cxn modelId="{9242C64A-AFFE-4B03-8357-9DD3F8EC7D26}" srcId="{FA677E88-1B80-48DC-9CC9-06F5DF548D86}" destId="{F4E6BF54-E5F2-423A-B646-B88ACD021045}" srcOrd="0" destOrd="0" parTransId="{4C7BC61C-CCCA-4956-AE1F-D0568FC9759E}" sibTransId="{ABBF20DA-ECC4-49B2-849F-85C5CF0386A3}"/>
    <dgm:cxn modelId="{E5139B7D-37FE-4806-BB4F-885A918CFA32}" srcId="{03BC18D6-D1AC-47C1-AE31-29984BF9156D}" destId="{53B5459B-A9AC-46FC-9538-8420A13B67EB}" srcOrd="0" destOrd="0" parTransId="{434C6366-E964-47C3-97E2-3E73D1C58126}" sibTransId="{2ADAD20C-F871-4608-80EC-49654882DB20}"/>
    <dgm:cxn modelId="{9A7B4B88-2508-46C2-8EEB-648346847DD0}" srcId="{53B5459B-A9AC-46FC-9538-8420A13B67EB}" destId="{A6944DFA-33C1-411F-9CBF-CBBEB6D31556}" srcOrd="0" destOrd="0" parTransId="{76ED345B-45B3-443F-833F-0BB19DDAAE9B}" sibTransId="{6C951173-E92D-4A36-B0CB-60DB98A2E2C9}"/>
    <dgm:cxn modelId="{479CC88F-9EA9-43B9-A984-C937BBE1BF0E}" srcId="{A34DC85A-B3C0-4AF8-B992-DFB98C2A9714}" destId="{369D879F-3E3E-42C2-B6A8-E4F7BCC2DBBC}" srcOrd="0" destOrd="0" parTransId="{46E0749B-B792-42C1-B56C-BD5FFD11E53B}" sibTransId="{FB9258AE-7BFB-49CD-ADA4-5FAD4C5AEFB6}"/>
    <dgm:cxn modelId="{C8C0DFA9-A6CE-4980-BB1B-37D74E5FB64F}" type="presOf" srcId="{FA677E88-1B80-48DC-9CC9-06F5DF548D86}" destId="{23AE3C23-4316-41BA-9757-AB687BADA6AE}" srcOrd="0" destOrd="0" presId="urn:microsoft.com/office/officeart/2005/8/layout/vList5"/>
    <dgm:cxn modelId="{19F6C6B3-23B6-4E95-ABE7-ABDB56AC5C7A}" type="presOf" srcId="{A34DC85A-B3C0-4AF8-B992-DFB98C2A9714}" destId="{EA2172E3-892A-47A4-99FF-4FEE760C7EBB}" srcOrd="0" destOrd="0" presId="urn:microsoft.com/office/officeart/2005/8/layout/vList5"/>
    <dgm:cxn modelId="{B3BBC0CE-D649-47AC-991E-B14BCB1B4132}" type="presOf" srcId="{369D879F-3E3E-42C2-B6A8-E4F7BCC2DBBC}" destId="{BC284C34-076B-4EB7-BF6A-89B99AD5FC4F}" srcOrd="0" destOrd="0" presId="urn:microsoft.com/office/officeart/2005/8/layout/vList5"/>
    <dgm:cxn modelId="{F923D8DD-F4F9-4928-AB6F-8526B5D5C360}" srcId="{03BC18D6-D1AC-47C1-AE31-29984BF9156D}" destId="{FA677E88-1B80-48DC-9CC9-06F5DF548D86}" srcOrd="1" destOrd="0" parTransId="{B265BFE3-ADD6-4104-B318-6138B6BB34D6}" sibTransId="{DCA346E0-2AD2-490A-9E0F-F417F30CC37B}"/>
    <dgm:cxn modelId="{23F1F8E7-44F1-4949-A5A9-E306197E6B03}" type="presOf" srcId="{F4E6BF54-E5F2-423A-B646-B88ACD021045}" destId="{C80AD2F8-D59C-4A77-ADA6-77CE68361A70}" srcOrd="0" destOrd="0" presId="urn:microsoft.com/office/officeart/2005/8/layout/vList5"/>
    <dgm:cxn modelId="{4049A7F3-8345-4B15-9551-EEBD760A3127}" type="presOf" srcId="{A6944DFA-33C1-411F-9CBF-CBBEB6D31556}" destId="{463B05B7-395F-4910-9A37-F5EA1D703432}" srcOrd="0" destOrd="0" presId="urn:microsoft.com/office/officeart/2005/8/layout/vList5"/>
    <dgm:cxn modelId="{C6FE9973-D6DF-4F68-9946-BE19B39B6876}" type="presParOf" srcId="{757EE48D-90F1-4A27-AB89-A27D191A43B4}" destId="{8EC6A3CA-4C47-4161-B0D0-C6B0FA60C64E}" srcOrd="0" destOrd="0" presId="urn:microsoft.com/office/officeart/2005/8/layout/vList5"/>
    <dgm:cxn modelId="{ED131C2F-F05F-4E6D-B312-5C72216B9CD8}" type="presParOf" srcId="{8EC6A3CA-4C47-4161-B0D0-C6B0FA60C64E}" destId="{F5405DB4-8BC1-4C63-A3A9-691417BF5891}" srcOrd="0" destOrd="0" presId="urn:microsoft.com/office/officeart/2005/8/layout/vList5"/>
    <dgm:cxn modelId="{9350E4FF-8527-4A5C-B236-0AF8FA06B14C}" type="presParOf" srcId="{8EC6A3CA-4C47-4161-B0D0-C6B0FA60C64E}" destId="{463B05B7-395F-4910-9A37-F5EA1D703432}" srcOrd="1" destOrd="0" presId="urn:microsoft.com/office/officeart/2005/8/layout/vList5"/>
    <dgm:cxn modelId="{D822A203-FDB3-473A-AE32-2B2D9C1CCF17}" type="presParOf" srcId="{757EE48D-90F1-4A27-AB89-A27D191A43B4}" destId="{807B7C3A-6740-487E-B548-98AF7005DF84}" srcOrd="1" destOrd="0" presId="urn:microsoft.com/office/officeart/2005/8/layout/vList5"/>
    <dgm:cxn modelId="{116EB02B-95FD-4D59-A2AC-5CFBA6A5E36A}" type="presParOf" srcId="{757EE48D-90F1-4A27-AB89-A27D191A43B4}" destId="{273873E4-BF3D-4224-BE4C-06C86EF1783A}" srcOrd="2" destOrd="0" presId="urn:microsoft.com/office/officeart/2005/8/layout/vList5"/>
    <dgm:cxn modelId="{9C69DE48-C5BF-46B4-A426-1AB86CE6ACA8}" type="presParOf" srcId="{273873E4-BF3D-4224-BE4C-06C86EF1783A}" destId="{23AE3C23-4316-41BA-9757-AB687BADA6AE}" srcOrd="0" destOrd="0" presId="urn:microsoft.com/office/officeart/2005/8/layout/vList5"/>
    <dgm:cxn modelId="{FCE3FEB5-8D9E-4372-9372-929E9019E368}" type="presParOf" srcId="{273873E4-BF3D-4224-BE4C-06C86EF1783A}" destId="{C80AD2F8-D59C-4A77-ADA6-77CE68361A70}" srcOrd="1" destOrd="0" presId="urn:microsoft.com/office/officeart/2005/8/layout/vList5"/>
    <dgm:cxn modelId="{8C5399AF-B177-49EE-AC8C-169CDA6B05F9}" type="presParOf" srcId="{757EE48D-90F1-4A27-AB89-A27D191A43B4}" destId="{F738A1AF-6151-4B49-B356-DC24BA416AE8}" srcOrd="3" destOrd="0" presId="urn:microsoft.com/office/officeart/2005/8/layout/vList5"/>
    <dgm:cxn modelId="{F87443C3-2EEE-4451-89C9-DF17F5316DDF}" type="presParOf" srcId="{757EE48D-90F1-4A27-AB89-A27D191A43B4}" destId="{10511D0D-1281-433A-A201-62A842D6D5C5}" srcOrd="4" destOrd="0" presId="urn:microsoft.com/office/officeart/2005/8/layout/vList5"/>
    <dgm:cxn modelId="{63CBADDB-D5C5-4732-9A97-1BCD5E77175E}" type="presParOf" srcId="{10511D0D-1281-433A-A201-62A842D6D5C5}" destId="{EA2172E3-892A-47A4-99FF-4FEE760C7EBB}" srcOrd="0" destOrd="0" presId="urn:microsoft.com/office/officeart/2005/8/layout/vList5"/>
    <dgm:cxn modelId="{95D2FFF3-4E0B-44CB-A43C-BC695B09C76D}" type="presParOf" srcId="{10511D0D-1281-433A-A201-62A842D6D5C5}" destId="{BC284C34-076B-4EB7-BF6A-89B99AD5FC4F}"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ECC0127-97EB-4DC2-9E14-CEA5CE9C3AFA}"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GB"/>
        </a:p>
      </dgm:t>
    </dgm:pt>
    <dgm:pt modelId="{1B83782E-164F-4049-AD97-3E0B5EBE39CA}">
      <dgm:prSet phldrT="[Text]" custT="1"/>
      <dgm:spPr/>
      <dgm:t>
        <a:bodyPr/>
        <a:lstStyle/>
        <a:p>
          <a:r>
            <a:rPr lang="en-GB" sz="2800" b="1" dirty="0"/>
            <a:t>Detect</a:t>
          </a:r>
        </a:p>
      </dgm:t>
    </dgm:pt>
    <dgm:pt modelId="{031F9E02-27EE-4F94-A9FC-E50EBF783274}" type="parTrans" cxnId="{96A23A95-6376-4E3D-88D9-865876BF2C6C}">
      <dgm:prSet/>
      <dgm:spPr/>
      <dgm:t>
        <a:bodyPr/>
        <a:lstStyle/>
        <a:p>
          <a:endParaRPr lang="en-GB"/>
        </a:p>
      </dgm:t>
    </dgm:pt>
    <dgm:pt modelId="{6628E9D3-2EFA-4BD7-BDBD-09513B6BA8CE}" type="sibTrans" cxnId="{96A23A95-6376-4E3D-88D9-865876BF2C6C}">
      <dgm:prSet/>
      <dgm:spPr/>
      <dgm:t>
        <a:bodyPr/>
        <a:lstStyle/>
        <a:p>
          <a:endParaRPr lang="en-GB"/>
        </a:p>
      </dgm:t>
    </dgm:pt>
    <dgm:pt modelId="{52080195-28E0-4086-A1DD-FA37988C1CF0}">
      <dgm:prSet phldrT="[Text]"/>
      <dgm:spPr/>
      <dgm:t>
        <a:bodyPr/>
        <a:lstStyle/>
        <a:p>
          <a:pPr algn="ctr">
            <a:buNone/>
          </a:pPr>
          <a:r>
            <a:rPr lang="en-GB" b="1" dirty="0"/>
            <a:t>Increase awareness of the signs and symptoms of heart failure</a:t>
          </a:r>
        </a:p>
      </dgm:t>
    </dgm:pt>
    <dgm:pt modelId="{B32920C3-423A-4500-B612-8DD96800E799}" type="parTrans" cxnId="{CCD38E6B-E16F-4195-B82C-FF11E991E49B}">
      <dgm:prSet/>
      <dgm:spPr/>
      <dgm:t>
        <a:bodyPr/>
        <a:lstStyle/>
        <a:p>
          <a:endParaRPr lang="en-GB"/>
        </a:p>
      </dgm:t>
    </dgm:pt>
    <dgm:pt modelId="{890E9FC7-3F71-4273-8F96-13C6150ED7E6}" type="sibTrans" cxnId="{CCD38E6B-E16F-4195-B82C-FF11E991E49B}">
      <dgm:prSet/>
      <dgm:spPr/>
      <dgm:t>
        <a:bodyPr/>
        <a:lstStyle/>
        <a:p>
          <a:endParaRPr lang="en-GB"/>
        </a:p>
      </dgm:t>
    </dgm:pt>
    <dgm:pt modelId="{845139EC-37DD-4D12-8B63-DE9183B994E2}">
      <dgm:prSet phldrT="[Text]"/>
      <dgm:spPr/>
      <dgm:t>
        <a:bodyPr/>
        <a:lstStyle/>
        <a:p>
          <a:pPr algn="l">
            <a:buNone/>
          </a:pPr>
          <a:r>
            <a:rPr lang="en-GB" dirty="0"/>
            <a:t>              </a:t>
          </a:r>
        </a:p>
      </dgm:t>
    </dgm:pt>
    <dgm:pt modelId="{ECACF9C2-6B51-4D4F-9F5F-BA8A9A745680}" type="parTrans" cxnId="{FDAF162B-BC99-4370-8F4A-C6630BB3D076}">
      <dgm:prSet/>
      <dgm:spPr/>
      <dgm:t>
        <a:bodyPr/>
        <a:lstStyle/>
        <a:p>
          <a:endParaRPr lang="en-GB"/>
        </a:p>
      </dgm:t>
    </dgm:pt>
    <dgm:pt modelId="{4A85ACBF-D512-4AF7-9202-F43A5BBA92C9}" type="sibTrans" cxnId="{FDAF162B-BC99-4370-8F4A-C6630BB3D076}">
      <dgm:prSet/>
      <dgm:spPr/>
      <dgm:t>
        <a:bodyPr/>
        <a:lstStyle/>
        <a:p>
          <a:endParaRPr lang="en-GB"/>
        </a:p>
      </dgm:t>
    </dgm:pt>
    <dgm:pt modelId="{0CB6F710-BC50-44D3-8600-DB7624CBF066}">
      <dgm:prSet phldrT="[Text]"/>
      <dgm:spPr/>
      <dgm:t>
        <a:bodyPr/>
        <a:lstStyle/>
        <a:p>
          <a:pPr algn="l"/>
          <a:endParaRPr lang="en-GB" dirty="0"/>
        </a:p>
      </dgm:t>
    </dgm:pt>
    <dgm:pt modelId="{FA6970EB-CF54-4F85-B2F2-FBCA6D4DD396}" type="parTrans" cxnId="{53ED53AE-EB08-4432-BB37-3A0A87167D1E}">
      <dgm:prSet/>
      <dgm:spPr/>
      <dgm:t>
        <a:bodyPr/>
        <a:lstStyle/>
        <a:p>
          <a:endParaRPr lang="en-GB"/>
        </a:p>
      </dgm:t>
    </dgm:pt>
    <dgm:pt modelId="{2D02AE17-F368-483E-81CA-6D53A5934B79}" type="sibTrans" cxnId="{53ED53AE-EB08-4432-BB37-3A0A87167D1E}">
      <dgm:prSet/>
      <dgm:spPr/>
      <dgm:t>
        <a:bodyPr/>
        <a:lstStyle/>
        <a:p>
          <a:endParaRPr lang="en-GB"/>
        </a:p>
      </dgm:t>
    </dgm:pt>
    <dgm:pt modelId="{04357522-AEDA-41E0-A5C7-0BE44920CF33}">
      <dgm:prSet phldrT="[Text]"/>
      <dgm:spPr/>
      <dgm:t>
        <a:bodyPr/>
        <a:lstStyle/>
        <a:p>
          <a:pPr algn="l"/>
          <a:endParaRPr lang="en-GB" dirty="0"/>
        </a:p>
      </dgm:t>
    </dgm:pt>
    <dgm:pt modelId="{418FEEC9-9240-42C4-8088-25BB7801976F}" type="parTrans" cxnId="{D5451DB5-6F3E-43B4-8416-AA9D9E5D180A}">
      <dgm:prSet/>
      <dgm:spPr/>
      <dgm:t>
        <a:bodyPr/>
        <a:lstStyle/>
        <a:p>
          <a:endParaRPr lang="en-GB"/>
        </a:p>
      </dgm:t>
    </dgm:pt>
    <dgm:pt modelId="{0ADDE767-DFC5-46C8-87D1-0AFC3A35B0DB}" type="sibTrans" cxnId="{D5451DB5-6F3E-43B4-8416-AA9D9E5D180A}">
      <dgm:prSet/>
      <dgm:spPr/>
      <dgm:t>
        <a:bodyPr/>
        <a:lstStyle/>
        <a:p>
          <a:endParaRPr lang="en-GB"/>
        </a:p>
      </dgm:t>
    </dgm:pt>
    <dgm:pt modelId="{BE8A0D1A-F7C3-4C54-927F-9B4086D137E5}">
      <dgm:prSet phldrT="[Text]"/>
      <dgm:spPr/>
      <dgm:t>
        <a:bodyPr/>
        <a:lstStyle/>
        <a:p>
          <a:pPr algn="ctr">
            <a:buNone/>
          </a:pPr>
          <a:r>
            <a:rPr lang="en-GB" dirty="0"/>
            <a:t>Patients are diagnosed earlier and the prevalence gap (expected vs observed) in the diagnosis of heart failure is reduced </a:t>
          </a:r>
        </a:p>
      </dgm:t>
    </dgm:pt>
    <dgm:pt modelId="{231EBC50-C629-4893-8D29-B575C8CBB314}" type="parTrans" cxnId="{CB57D5A6-8F07-4377-A0CD-A54D1E887D50}">
      <dgm:prSet/>
      <dgm:spPr/>
      <dgm:t>
        <a:bodyPr/>
        <a:lstStyle/>
        <a:p>
          <a:endParaRPr lang="en-GB"/>
        </a:p>
      </dgm:t>
    </dgm:pt>
    <dgm:pt modelId="{225A5D5D-6F8A-4A7C-9346-83DCC2F3F218}" type="sibTrans" cxnId="{CB57D5A6-8F07-4377-A0CD-A54D1E887D50}">
      <dgm:prSet/>
      <dgm:spPr/>
      <dgm:t>
        <a:bodyPr/>
        <a:lstStyle/>
        <a:p>
          <a:endParaRPr lang="en-GB"/>
        </a:p>
      </dgm:t>
    </dgm:pt>
    <dgm:pt modelId="{8E44E077-EFE3-4A71-B064-8EA8C8799559}">
      <dgm:prSet phldrT="[Text]"/>
      <dgm:spPr/>
      <dgm:t>
        <a:bodyPr/>
        <a:lstStyle/>
        <a:p>
          <a:pPr algn="ctr">
            <a:buNone/>
          </a:pPr>
          <a:endParaRPr lang="en-GB" dirty="0"/>
        </a:p>
      </dgm:t>
    </dgm:pt>
    <dgm:pt modelId="{C17FA113-F22F-4024-85FF-ADD5E6C31590}" type="parTrans" cxnId="{F45CAE87-3E10-4E1D-913E-50F82C3073A1}">
      <dgm:prSet/>
      <dgm:spPr/>
      <dgm:t>
        <a:bodyPr/>
        <a:lstStyle/>
        <a:p>
          <a:endParaRPr lang="en-GB"/>
        </a:p>
      </dgm:t>
    </dgm:pt>
    <dgm:pt modelId="{8670A8C8-2A67-480A-AECE-2FFD634D48AA}" type="sibTrans" cxnId="{F45CAE87-3E10-4E1D-913E-50F82C3073A1}">
      <dgm:prSet/>
      <dgm:spPr/>
      <dgm:t>
        <a:bodyPr/>
        <a:lstStyle/>
        <a:p>
          <a:endParaRPr lang="en-GB"/>
        </a:p>
      </dgm:t>
    </dgm:pt>
    <dgm:pt modelId="{5912C331-349D-47CC-AEFF-4F8C8720916B}">
      <dgm:prSet phldrT="[Text]"/>
      <dgm:spPr/>
      <dgm:t>
        <a:bodyPr/>
        <a:lstStyle/>
        <a:p>
          <a:pPr algn="ctr">
            <a:buNone/>
          </a:pPr>
          <a:endParaRPr lang="en-GB" dirty="0"/>
        </a:p>
      </dgm:t>
    </dgm:pt>
    <dgm:pt modelId="{C6570F1B-584A-450D-B0CE-6359D71E631E}" type="parTrans" cxnId="{2CD8AEED-6C63-46F0-8169-19CF029BCA88}">
      <dgm:prSet/>
      <dgm:spPr/>
      <dgm:t>
        <a:bodyPr/>
        <a:lstStyle/>
        <a:p>
          <a:endParaRPr lang="en-GB"/>
        </a:p>
      </dgm:t>
    </dgm:pt>
    <dgm:pt modelId="{E696FF49-D696-45FF-A9FD-A0B0B230B98F}" type="sibTrans" cxnId="{2CD8AEED-6C63-46F0-8169-19CF029BCA88}">
      <dgm:prSet/>
      <dgm:spPr/>
      <dgm:t>
        <a:bodyPr/>
        <a:lstStyle/>
        <a:p>
          <a:endParaRPr lang="en-GB"/>
        </a:p>
      </dgm:t>
    </dgm:pt>
    <dgm:pt modelId="{CD53A1F1-18E1-4352-A1C0-656E7C2D3569}" type="pres">
      <dgm:prSet presAssocID="{EECC0127-97EB-4DC2-9E14-CEA5CE9C3AFA}" presName="Name0" presStyleCnt="0">
        <dgm:presLayoutVars>
          <dgm:dir/>
          <dgm:animLvl val="lvl"/>
          <dgm:resizeHandles val="exact"/>
        </dgm:presLayoutVars>
      </dgm:prSet>
      <dgm:spPr/>
    </dgm:pt>
    <dgm:pt modelId="{3A2010DF-BDA1-46CE-BA31-8A0CEF664A02}" type="pres">
      <dgm:prSet presAssocID="{1B83782E-164F-4049-AD97-3E0B5EBE39CA}" presName="composite" presStyleCnt="0"/>
      <dgm:spPr/>
    </dgm:pt>
    <dgm:pt modelId="{EE01EA8E-6F16-4AC6-8C35-713F9AC849A4}" type="pres">
      <dgm:prSet presAssocID="{1B83782E-164F-4049-AD97-3E0B5EBE39CA}" presName="parTx" presStyleLbl="alignNode1" presStyleIdx="0" presStyleCnt="1">
        <dgm:presLayoutVars>
          <dgm:chMax val="0"/>
          <dgm:chPref val="0"/>
          <dgm:bulletEnabled val="1"/>
        </dgm:presLayoutVars>
      </dgm:prSet>
      <dgm:spPr/>
    </dgm:pt>
    <dgm:pt modelId="{4A8B38F6-ED08-4B71-BFF3-8432038A0039}" type="pres">
      <dgm:prSet presAssocID="{1B83782E-164F-4049-AD97-3E0B5EBE39CA}" presName="desTx" presStyleLbl="alignAccFollowNode1" presStyleIdx="0" presStyleCnt="1">
        <dgm:presLayoutVars>
          <dgm:bulletEnabled val="1"/>
        </dgm:presLayoutVars>
      </dgm:prSet>
      <dgm:spPr/>
    </dgm:pt>
  </dgm:ptLst>
  <dgm:cxnLst>
    <dgm:cxn modelId="{5BD15002-ED4C-4E4E-9276-E607565A779D}" type="presOf" srcId="{1B83782E-164F-4049-AD97-3E0B5EBE39CA}" destId="{EE01EA8E-6F16-4AC6-8C35-713F9AC849A4}" srcOrd="0" destOrd="0" presId="urn:microsoft.com/office/officeart/2005/8/layout/hList1"/>
    <dgm:cxn modelId="{54A4F20A-73CC-4447-B178-8CCBF445455D}" type="presOf" srcId="{8E44E077-EFE3-4A71-B064-8EA8C8799559}" destId="{4A8B38F6-ED08-4B71-BFF3-8432038A0039}" srcOrd="0" destOrd="1" presId="urn:microsoft.com/office/officeart/2005/8/layout/hList1"/>
    <dgm:cxn modelId="{720DAE17-F2FC-465B-8007-DBB0457BBF4A}" type="presOf" srcId="{5912C331-349D-47CC-AEFF-4F8C8720916B}" destId="{4A8B38F6-ED08-4B71-BFF3-8432038A0039}" srcOrd="0" destOrd="2" presId="urn:microsoft.com/office/officeart/2005/8/layout/hList1"/>
    <dgm:cxn modelId="{FDAF162B-BC99-4370-8F4A-C6630BB3D076}" srcId="{1B83782E-164F-4049-AD97-3E0B5EBE39CA}" destId="{845139EC-37DD-4D12-8B63-DE9183B994E2}" srcOrd="4" destOrd="0" parTransId="{ECACF9C2-6B51-4D4F-9F5F-BA8A9A745680}" sibTransId="{4A85ACBF-D512-4AF7-9202-F43A5BBA92C9}"/>
    <dgm:cxn modelId="{38814A2E-F69E-44DC-8100-4B4FA75DD13A}" type="presOf" srcId="{EECC0127-97EB-4DC2-9E14-CEA5CE9C3AFA}" destId="{CD53A1F1-18E1-4352-A1C0-656E7C2D3569}" srcOrd="0" destOrd="0" presId="urn:microsoft.com/office/officeart/2005/8/layout/hList1"/>
    <dgm:cxn modelId="{E53D8432-432D-4E52-821C-276A6DA1396F}" type="presOf" srcId="{52080195-28E0-4086-A1DD-FA37988C1CF0}" destId="{4A8B38F6-ED08-4B71-BFF3-8432038A0039}" srcOrd="0" destOrd="0" presId="urn:microsoft.com/office/officeart/2005/8/layout/hList1"/>
    <dgm:cxn modelId="{CCD38E6B-E16F-4195-B82C-FF11E991E49B}" srcId="{1B83782E-164F-4049-AD97-3E0B5EBE39CA}" destId="{52080195-28E0-4086-A1DD-FA37988C1CF0}" srcOrd="0" destOrd="0" parTransId="{B32920C3-423A-4500-B612-8DD96800E799}" sibTransId="{890E9FC7-3F71-4273-8F96-13C6150ED7E6}"/>
    <dgm:cxn modelId="{D4D45386-66FF-4336-9471-C7D983DE6D90}" type="presOf" srcId="{04357522-AEDA-41E0-A5C7-0BE44920CF33}" destId="{4A8B38F6-ED08-4B71-BFF3-8432038A0039}" srcOrd="0" destOrd="5" presId="urn:microsoft.com/office/officeart/2005/8/layout/hList1"/>
    <dgm:cxn modelId="{F45CAE87-3E10-4E1D-913E-50F82C3073A1}" srcId="{1B83782E-164F-4049-AD97-3E0B5EBE39CA}" destId="{8E44E077-EFE3-4A71-B064-8EA8C8799559}" srcOrd="1" destOrd="0" parTransId="{C17FA113-F22F-4024-85FF-ADD5E6C31590}" sibTransId="{8670A8C8-2A67-480A-AECE-2FFD634D48AA}"/>
    <dgm:cxn modelId="{CF08A98F-EE41-454C-AF8B-7C1E1ECC83C2}" type="presOf" srcId="{845139EC-37DD-4D12-8B63-DE9183B994E2}" destId="{4A8B38F6-ED08-4B71-BFF3-8432038A0039}" srcOrd="0" destOrd="4" presId="urn:microsoft.com/office/officeart/2005/8/layout/hList1"/>
    <dgm:cxn modelId="{96A23A95-6376-4E3D-88D9-865876BF2C6C}" srcId="{EECC0127-97EB-4DC2-9E14-CEA5CE9C3AFA}" destId="{1B83782E-164F-4049-AD97-3E0B5EBE39CA}" srcOrd="0" destOrd="0" parTransId="{031F9E02-27EE-4F94-A9FC-E50EBF783274}" sibTransId="{6628E9D3-2EFA-4BD7-BDBD-09513B6BA8CE}"/>
    <dgm:cxn modelId="{00CA2698-0BE5-4837-BF3E-821D6F01539C}" type="presOf" srcId="{0CB6F710-BC50-44D3-8600-DB7624CBF066}" destId="{4A8B38F6-ED08-4B71-BFF3-8432038A0039}" srcOrd="0" destOrd="6" presId="urn:microsoft.com/office/officeart/2005/8/layout/hList1"/>
    <dgm:cxn modelId="{CB57D5A6-8F07-4377-A0CD-A54D1E887D50}" srcId="{1B83782E-164F-4049-AD97-3E0B5EBE39CA}" destId="{BE8A0D1A-F7C3-4C54-927F-9B4086D137E5}" srcOrd="3" destOrd="0" parTransId="{231EBC50-C629-4893-8D29-B575C8CBB314}" sibTransId="{225A5D5D-6F8A-4A7C-9346-83DCC2F3F218}"/>
    <dgm:cxn modelId="{53ED53AE-EB08-4432-BB37-3A0A87167D1E}" srcId="{1B83782E-164F-4049-AD97-3E0B5EBE39CA}" destId="{0CB6F710-BC50-44D3-8600-DB7624CBF066}" srcOrd="6" destOrd="0" parTransId="{FA6970EB-CF54-4F85-B2F2-FBCA6D4DD396}" sibTransId="{2D02AE17-F368-483E-81CA-6D53A5934B79}"/>
    <dgm:cxn modelId="{D5451DB5-6F3E-43B4-8416-AA9D9E5D180A}" srcId="{1B83782E-164F-4049-AD97-3E0B5EBE39CA}" destId="{04357522-AEDA-41E0-A5C7-0BE44920CF33}" srcOrd="5" destOrd="0" parTransId="{418FEEC9-9240-42C4-8088-25BB7801976F}" sibTransId="{0ADDE767-DFC5-46C8-87D1-0AFC3A35B0DB}"/>
    <dgm:cxn modelId="{ADEFB9CB-A5AD-42B1-AF24-088F7DC43989}" type="presOf" srcId="{BE8A0D1A-F7C3-4C54-927F-9B4086D137E5}" destId="{4A8B38F6-ED08-4B71-BFF3-8432038A0039}" srcOrd="0" destOrd="3" presId="urn:microsoft.com/office/officeart/2005/8/layout/hList1"/>
    <dgm:cxn modelId="{2CD8AEED-6C63-46F0-8169-19CF029BCA88}" srcId="{1B83782E-164F-4049-AD97-3E0B5EBE39CA}" destId="{5912C331-349D-47CC-AEFF-4F8C8720916B}" srcOrd="2" destOrd="0" parTransId="{C6570F1B-584A-450D-B0CE-6359D71E631E}" sibTransId="{E696FF49-D696-45FF-A9FD-A0B0B230B98F}"/>
    <dgm:cxn modelId="{C03FC821-A4B7-42AE-883F-75C5BFC4B1EC}" type="presParOf" srcId="{CD53A1F1-18E1-4352-A1C0-656E7C2D3569}" destId="{3A2010DF-BDA1-46CE-BA31-8A0CEF664A02}" srcOrd="0" destOrd="0" presId="urn:microsoft.com/office/officeart/2005/8/layout/hList1"/>
    <dgm:cxn modelId="{024B549B-69FD-481B-B31C-8234CEB31D52}" type="presParOf" srcId="{3A2010DF-BDA1-46CE-BA31-8A0CEF664A02}" destId="{EE01EA8E-6F16-4AC6-8C35-713F9AC849A4}" srcOrd="0" destOrd="0" presId="urn:microsoft.com/office/officeart/2005/8/layout/hList1"/>
    <dgm:cxn modelId="{4101994E-4EE3-4076-B999-7DC97FF5368F}" type="presParOf" srcId="{3A2010DF-BDA1-46CE-BA31-8A0CEF664A02}" destId="{4A8B38F6-ED08-4B71-BFF3-8432038A0039}"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9E72422-444B-4592-B5AE-A553CB17072B}" type="doc">
      <dgm:prSet loTypeId="urn:microsoft.com/office/officeart/2005/8/layout/pList2" loCatId="list" qsTypeId="urn:microsoft.com/office/officeart/2005/8/quickstyle/simple1" qsCatId="simple" csTypeId="urn:microsoft.com/office/officeart/2005/8/colors/accent1_2" csCatId="accent1" phldr="1"/>
      <dgm:spPr/>
      <dgm:t>
        <a:bodyPr/>
        <a:lstStyle/>
        <a:p>
          <a:endParaRPr lang="en-GB"/>
        </a:p>
      </dgm:t>
    </dgm:pt>
    <dgm:pt modelId="{B1306C2F-0DF6-463C-A4BE-5231EFFBCAAA}">
      <dgm:prSet phldrT="[Text]"/>
      <dgm:spPr/>
      <dgm:t>
        <a:bodyPr/>
        <a:lstStyle/>
        <a:p>
          <a:r>
            <a:rPr lang="en-GB" b="1" dirty="0"/>
            <a:t>NTproBNP</a:t>
          </a:r>
        </a:p>
        <a:p>
          <a:endParaRPr lang="en-GB" dirty="0"/>
        </a:p>
        <a:p>
          <a:r>
            <a:rPr lang="en-GB" dirty="0"/>
            <a:t>&gt;2000 refer urgently for specialist assessment and ECHO (within 2 weeks) </a:t>
          </a:r>
        </a:p>
        <a:p>
          <a:endParaRPr lang="en-GB" dirty="0"/>
        </a:p>
        <a:p>
          <a:r>
            <a:rPr lang="en-GB" dirty="0"/>
            <a:t>Between 400 and 2000 refer for specialist assessment and ECHO (within 6 weeks) </a:t>
          </a:r>
        </a:p>
        <a:p>
          <a:endParaRPr lang="en-GB" dirty="0"/>
        </a:p>
        <a:p>
          <a:r>
            <a:rPr lang="en-GB" dirty="0"/>
            <a:t>&lt;400 HF unlikely, consider other causes or discuss with HF specialist if still strongly suspected. </a:t>
          </a:r>
        </a:p>
      </dgm:t>
    </dgm:pt>
    <dgm:pt modelId="{95438D2C-AE77-49EE-A119-F604EB4677FB}" type="parTrans" cxnId="{ED0D0C5F-45A4-455B-B127-18BA2AE5BCCC}">
      <dgm:prSet/>
      <dgm:spPr/>
      <dgm:t>
        <a:bodyPr/>
        <a:lstStyle/>
        <a:p>
          <a:endParaRPr lang="en-GB"/>
        </a:p>
      </dgm:t>
    </dgm:pt>
    <dgm:pt modelId="{DCC43CE5-7E64-49E1-B074-759BA24E4EEE}" type="sibTrans" cxnId="{ED0D0C5F-45A4-455B-B127-18BA2AE5BCCC}">
      <dgm:prSet/>
      <dgm:spPr/>
      <dgm:t>
        <a:bodyPr/>
        <a:lstStyle/>
        <a:p>
          <a:endParaRPr lang="en-GB"/>
        </a:p>
      </dgm:t>
    </dgm:pt>
    <dgm:pt modelId="{157B7125-111C-434E-B623-768F8FB42A45}">
      <dgm:prSet phldrT="[Text]"/>
      <dgm:spPr/>
      <dgm:t>
        <a:bodyPr/>
        <a:lstStyle/>
        <a:p>
          <a:r>
            <a:rPr lang="en-GB" b="1" dirty="0"/>
            <a:t>ECG</a:t>
          </a:r>
        </a:p>
        <a:p>
          <a:endParaRPr lang="en-GB" dirty="0"/>
        </a:p>
        <a:p>
          <a:r>
            <a:rPr lang="en-GB" dirty="0"/>
            <a:t>Only 7.5% of HF patients have normal ECG </a:t>
          </a:r>
        </a:p>
        <a:p>
          <a:r>
            <a:rPr lang="en-GB" dirty="0"/>
            <a:t>Look for Left Bundle branch block</a:t>
          </a:r>
        </a:p>
        <a:p>
          <a:r>
            <a:rPr lang="en-GB" dirty="0"/>
            <a:t>Aids in identifying abnormalities that may be causing or worsening heart failure symptoms </a:t>
          </a:r>
        </a:p>
      </dgm:t>
    </dgm:pt>
    <dgm:pt modelId="{66CA9BB6-532F-4984-B6D7-4134F1445F91}" type="parTrans" cxnId="{9BA4BC23-F032-4C65-830C-6AEF53E999BC}">
      <dgm:prSet/>
      <dgm:spPr/>
      <dgm:t>
        <a:bodyPr/>
        <a:lstStyle/>
        <a:p>
          <a:endParaRPr lang="en-GB"/>
        </a:p>
      </dgm:t>
    </dgm:pt>
    <dgm:pt modelId="{E1A179FA-4D6C-4F63-867D-18A052520A3E}" type="sibTrans" cxnId="{9BA4BC23-F032-4C65-830C-6AEF53E999BC}">
      <dgm:prSet/>
      <dgm:spPr/>
      <dgm:t>
        <a:bodyPr/>
        <a:lstStyle/>
        <a:p>
          <a:endParaRPr lang="en-GB"/>
        </a:p>
      </dgm:t>
    </dgm:pt>
    <dgm:pt modelId="{FF75CD8A-DB68-4789-A796-5E761E792FAD}">
      <dgm:prSet phldrT="[Text]"/>
      <dgm:spPr/>
      <dgm:t>
        <a:bodyPr/>
        <a:lstStyle/>
        <a:p>
          <a:r>
            <a:rPr lang="en-GB" b="1" dirty="0"/>
            <a:t>Chest X-ray</a:t>
          </a:r>
        </a:p>
        <a:p>
          <a:endParaRPr lang="en-GB" b="0" i="0" dirty="0"/>
        </a:p>
        <a:p>
          <a:r>
            <a:rPr lang="en-GB" b="0" i="0" dirty="0"/>
            <a:t>Can enable the detection </a:t>
          </a:r>
          <a:r>
            <a:rPr lang="en-GB" b="0" i="0" dirty="0" err="1"/>
            <a:t>ofan</a:t>
          </a:r>
          <a:r>
            <a:rPr lang="en-GB" b="0" i="0" dirty="0"/>
            <a:t> enlarged heart and to establish if there are any signs of </a:t>
          </a:r>
          <a:r>
            <a:rPr lang="en-GB" b="1" i="0" u="none" dirty="0"/>
            <a:t>congestion</a:t>
          </a:r>
          <a:r>
            <a:rPr lang="en-GB" b="0" i="0" dirty="0"/>
            <a:t> or infection. In addition, it may reveal lung diseases, which may cause symptoms similar to heart failure</a:t>
          </a:r>
          <a:endParaRPr lang="en-GB" dirty="0"/>
        </a:p>
        <a:p>
          <a:endParaRPr lang="en-GB" dirty="0"/>
        </a:p>
      </dgm:t>
    </dgm:pt>
    <dgm:pt modelId="{3E7117F0-11BD-4BBE-91AF-C339C0F13576}" type="parTrans" cxnId="{9465D6BB-AACC-4CE9-A0ED-DAFA1B8523DA}">
      <dgm:prSet/>
      <dgm:spPr/>
      <dgm:t>
        <a:bodyPr/>
        <a:lstStyle/>
        <a:p>
          <a:endParaRPr lang="en-GB"/>
        </a:p>
      </dgm:t>
    </dgm:pt>
    <dgm:pt modelId="{DADA0DAC-4BCC-46F3-9C10-604EB1234FE3}" type="sibTrans" cxnId="{9465D6BB-AACC-4CE9-A0ED-DAFA1B8523DA}">
      <dgm:prSet/>
      <dgm:spPr/>
      <dgm:t>
        <a:bodyPr/>
        <a:lstStyle/>
        <a:p>
          <a:endParaRPr lang="en-GB"/>
        </a:p>
      </dgm:t>
    </dgm:pt>
    <dgm:pt modelId="{9A52B355-823A-4A09-BECD-7986237A5179}">
      <dgm:prSet/>
      <dgm:spPr/>
      <dgm:t>
        <a:bodyPr/>
        <a:lstStyle/>
        <a:p>
          <a:r>
            <a:rPr lang="en-GB" b="1" dirty="0"/>
            <a:t>ECHO</a:t>
          </a:r>
        </a:p>
        <a:p>
          <a:endParaRPr lang="en-GB" dirty="0"/>
        </a:p>
        <a:p>
          <a:r>
            <a:rPr lang="en-GB" dirty="0"/>
            <a:t>Echocardiography remains the  optimal choice for diagnosing HF</a:t>
          </a:r>
        </a:p>
        <a:p>
          <a:r>
            <a:rPr lang="en-GB" dirty="0"/>
            <a:t>Enables understanding of the LV function to determine what type of heart failure it is</a:t>
          </a:r>
        </a:p>
        <a:p>
          <a:r>
            <a:rPr lang="en-GB" dirty="0"/>
            <a:t>Assists in finding causes of heart failure </a:t>
          </a:r>
        </a:p>
        <a:p>
          <a:r>
            <a:rPr lang="en-GB" dirty="0"/>
            <a:t>Establishes fluid status of patient to have a great understanding of the </a:t>
          </a:r>
          <a:r>
            <a:rPr lang="en-GB" dirty="0" err="1"/>
            <a:t>haemodynamics</a:t>
          </a:r>
          <a:endParaRPr lang="en-GB" dirty="0"/>
        </a:p>
        <a:p>
          <a:endParaRPr lang="en-GB" dirty="0"/>
        </a:p>
        <a:p>
          <a:endParaRPr lang="en-GB" dirty="0"/>
        </a:p>
        <a:p>
          <a:endParaRPr lang="en-GB" dirty="0"/>
        </a:p>
        <a:p>
          <a:endParaRPr lang="en-GB" dirty="0"/>
        </a:p>
      </dgm:t>
    </dgm:pt>
    <dgm:pt modelId="{000A645A-4859-4DBB-8C9A-3DE02EB3E82A}" type="parTrans" cxnId="{CD4B7BBD-13FC-4436-AF02-002A92ADACA6}">
      <dgm:prSet/>
      <dgm:spPr/>
      <dgm:t>
        <a:bodyPr/>
        <a:lstStyle/>
        <a:p>
          <a:endParaRPr lang="en-GB"/>
        </a:p>
      </dgm:t>
    </dgm:pt>
    <dgm:pt modelId="{723E7FB5-BA3D-4326-880D-7ABE90AAD94A}" type="sibTrans" cxnId="{CD4B7BBD-13FC-4436-AF02-002A92ADACA6}">
      <dgm:prSet/>
      <dgm:spPr/>
      <dgm:t>
        <a:bodyPr/>
        <a:lstStyle/>
        <a:p>
          <a:endParaRPr lang="en-GB"/>
        </a:p>
      </dgm:t>
    </dgm:pt>
    <dgm:pt modelId="{54F71CAD-4DE0-4D42-9CF3-72335AA9F713}" type="pres">
      <dgm:prSet presAssocID="{F9E72422-444B-4592-B5AE-A553CB17072B}" presName="Name0" presStyleCnt="0">
        <dgm:presLayoutVars>
          <dgm:dir/>
          <dgm:resizeHandles val="exact"/>
        </dgm:presLayoutVars>
      </dgm:prSet>
      <dgm:spPr/>
    </dgm:pt>
    <dgm:pt modelId="{FB4D648A-95E1-4B95-A0EF-51BE9C4AFD09}" type="pres">
      <dgm:prSet presAssocID="{F9E72422-444B-4592-B5AE-A553CB17072B}" presName="bkgdShp" presStyleLbl="alignAccFollowNode1" presStyleIdx="0" presStyleCnt="1"/>
      <dgm:spPr/>
    </dgm:pt>
    <dgm:pt modelId="{8A84EC25-33C6-4D79-902B-3C92A6B1192E}" type="pres">
      <dgm:prSet presAssocID="{F9E72422-444B-4592-B5AE-A553CB17072B}" presName="linComp" presStyleCnt="0"/>
      <dgm:spPr/>
    </dgm:pt>
    <dgm:pt modelId="{1471B28A-DE39-4139-9683-D92CD57112A2}" type="pres">
      <dgm:prSet presAssocID="{B1306C2F-0DF6-463C-A4BE-5231EFFBCAAA}" presName="compNode" presStyleCnt="0"/>
      <dgm:spPr/>
    </dgm:pt>
    <dgm:pt modelId="{2210E798-275E-47B2-8103-B440377D2107}" type="pres">
      <dgm:prSet presAssocID="{B1306C2F-0DF6-463C-A4BE-5231EFFBCAAA}" presName="node" presStyleLbl="node1" presStyleIdx="0" presStyleCnt="4">
        <dgm:presLayoutVars>
          <dgm:bulletEnabled val="1"/>
        </dgm:presLayoutVars>
      </dgm:prSet>
      <dgm:spPr/>
    </dgm:pt>
    <dgm:pt modelId="{5D5686F6-5BD9-4F2C-B50C-8D8AEBF9291D}" type="pres">
      <dgm:prSet presAssocID="{B1306C2F-0DF6-463C-A4BE-5231EFFBCAAA}" presName="invisiNode" presStyleLbl="node1" presStyleIdx="0" presStyleCnt="4"/>
      <dgm:spPr/>
    </dgm:pt>
    <dgm:pt modelId="{E7D6B41C-1EDC-47AA-9333-466701023481}" type="pres">
      <dgm:prSet presAssocID="{B1306C2F-0DF6-463C-A4BE-5231EFFBCAAA}" presName="imagNode" presStyleLbl="fgImgPlace1" presStyleIdx="0" presStyleCnt="4"/>
      <dgm:spPr>
        <a:blipFill rotWithShape="1">
          <a:blip xmlns:r="http://schemas.openxmlformats.org/officeDocument/2006/relationships" r:embed="rId1"/>
          <a:srcRect/>
          <a:stretch>
            <a:fillRect/>
          </a:stretch>
        </a:blipFill>
      </dgm:spPr>
    </dgm:pt>
    <dgm:pt modelId="{04708C75-1590-447F-A77C-07E165A93D14}" type="pres">
      <dgm:prSet presAssocID="{DCC43CE5-7E64-49E1-B074-759BA24E4EEE}" presName="sibTrans" presStyleLbl="sibTrans2D1" presStyleIdx="0" presStyleCnt="0"/>
      <dgm:spPr/>
    </dgm:pt>
    <dgm:pt modelId="{18DF1077-05B2-4C8B-A2E9-34DB05E134EA}" type="pres">
      <dgm:prSet presAssocID="{157B7125-111C-434E-B623-768F8FB42A45}" presName="compNode" presStyleCnt="0"/>
      <dgm:spPr/>
    </dgm:pt>
    <dgm:pt modelId="{203B2370-1FB9-41C2-8685-49D3F6355CF0}" type="pres">
      <dgm:prSet presAssocID="{157B7125-111C-434E-B623-768F8FB42A45}" presName="node" presStyleLbl="node1" presStyleIdx="1" presStyleCnt="4">
        <dgm:presLayoutVars>
          <dgm:bulletEnabled val="1"/>
        </dgm:presLayoutVars>
      </dgm:prSet>
      <dgm:spPr/>
    </dgm:pt>
    <dgm:pt modelId="{FC026D2D-B952-4C5D-A0D1-B07B3140A872}" type="pres">
      <dgm:prSet presAssocID="{157B7125-111C-434E-B623-768F8FB42A45}" presName="invisiNode" presStyleLbl="node1" presStyleIdx="1" presStyleCnt="4"/>
      <dgm:spPr/>
    </dgm:pt>
    <dgm:pt modelId="{F49750A3-1735-4391-84DA-6035D667E432}" type="pres">
      <dgm:prSet presAssocID="{157B7125-111C-434E-B623-768F8FB42A45}" presName="imagNode" presStyleLbl="fgImgPlace1" presStyleIdx="1" presStyleCnt="4"/>
      <dgm:spPr>
        <a:blipFill rotWithShape="1">
          <a:blip xmlns:r="http://schemas.openxmlformats.org/officeDocument/2006/relationships" r:embed="rId2">
            <a:extLst>
              <a:ext uri="{28A0092B-C50C-407E-A947-70E740481C1C}">
                <a14:useLocalDpi xmlns:a14="http://schemas.microsoft.com/office/drawing/2010/main" val="0"/>
              </a:ext>
            </a:extLst>
          </a:blip>
          <a:srcRect/>
          <a:stretch>
            <a:fillRect l="-42000" r="-42000"/>
          </a:stretch>
        </a:blipFill>
      </dgm:spPr>
    </dgm:pt>
    <dgm:pt modelId="{38244872-D7A6-4191-BCD6-83231A982CE0}" type="pres">
      <dgm:prSet presAssocID="{E1A179FA-4D6C-4F63-867D-18A052520A3E}" presName="sibTrans" presStyleLbl="sibTrans2D1" presStyleIdx="0" presStyleCnt="0"/>
      <dgm:spPr/>
    </dgm:pt>
    <dgm:pt modelId="{420E5CFD-1DDA-4A5A-AC38-7C273FD23B67}" type="pres">
      <dgm:prSet presAssocID="{FF75CD8A-DB68-4789-A796-5E761E792FAD}" presName="compNode" presStyleCnt="0"/>
      <dgm:spPr/>
    </dgm:pt>
    <dgm:pt modelId="{9F01047A-80DB-47E0-BF63-0CAF18C52FAB}" type="pres">
      <dgm:prSet presAssocID="{FF75CD8A-DB68-4789-A796-5E761E792FAD}" presName="node" presStyleLbl="node1" presStyleIdx="2" presStyleCnt="4">
        <dgm:presLayoutVars>
          <dgm:bulletEnabled val="1"/>
        </dgm:presLayoutVars>
      </dgm:prSet>
      <dgm:spPr/>
    </dgm:pt>
    <dgm:pt modelId="{D67AD0E0-4985-4A78-8448-D271587DC974}" type="pres">
      <dgm:prSet presAssocID="{FF75CD8A-DB68-4789-A796-5E761E792FAD}" presName="invisiNode" presStyleLbl="node1" presStyleIdx="2" presStyleCnt="4"/>
      <dgm:spPr/>
    </dgm:pt>
    <dgm:pt modelId="{6CF77EFB-6443-45F8-B7B7-D5CCD7ECA1BA}" type="pres">
      <dgm:prSet presAssocID="{FF75CD8A-DB68-4789-A796-5E761E792FAD}" presName="imagNode" presStyleLbl="fgImgPlace1" presStyleIdx="2" presStyleCnt="4"/>
      <dgm:spPr>
        <a:blipFill rotWithShape="1">
          <a:blip xmlns:r="http://schemas.openxmlformats.org/officeDocument/2006/relationships" r:embed="rId3">
            <a:extLst>
              <a:ext uri="{28A0092B-C50C-407E-A947-70E740481C1C}">
                <a14:useLocalDpi xmlns:a14="http://schemas.microsoft.com/office/drawing/2010/main" val="0"/>
              </a:ext>
            </a:extLst>
          </a:blip>
          <a:srcRect/>
          <a:stretch>
            <a:fillRect t="-8000" b="-8000"/>
          </a:stretch>
        </a:blipFill>
      </dgm:spPr>
    </dgm:pt>
    <dgm:pt modelId="{819898C5-FFE8-4C5A-88C5-A0411D87180F}" type="pres">
      <dgm:prSet presAssocID="{DADA0DAC-4BCC-46F3-9C10-604EB1234FE3}" presName="sibTrans" presStyleLbl="sibTrans2D1" presStyleIdx="0" presStyleCnt="0"/>
      <dgm:spPr/>
    </dgm:pt>
    <dgm:pt modelId="{9A259B0C-6EF7-4F8B-894E-559A2F8EFC23}" type="pres">
      <dgm:prSet presAssocID="{9A52B355-823A-4A09-BECD-7986237A5179}" presName="compNode" presStyleCnt="0"/>
      <dgm:spPr/>
    </dgm:pt>
    <dgm:pt modelId="{00439995-1A40-4C16-B137-6B3635AC4502}" type="pres">
      <dgm:prSet presAssocID="{9A52B355-823A-4A09-BECD-7986237A5179}" presName="node" presStyleLbl="node1" presStyleIdx="3" presStyleCnt="4">
        <dgm:presLayoutVars>
          <dgm:bulletEnabled val="1"/>
        </dgm:presLayoutVars>
      </dgm:prSet>
      <dgm:spPr/>
    </dgm:pt>
    <dgm:pt modelId="{E273C9D7-2FCD-44FC-8225-BB2778705AA6}" type="pres">
      <dgm:prSet presAssocID="{9A52B355-823A-4A09-BECD-7986237A5179}" presName="invisiNode" presStyleLbl="node1" presStyleIdx="3" presStyleCnt="4"/>
      <dgm:spPr/>
    </dgm:pt>
    <dgm:pt modelId="{09B45131-0219-40C5-A551-DC05728748FE}" type="pres">
      <dgm:prSet presAssocID="{9A52B355-823A-4A09-BECD-7986237A5179}" presName="imagNode" presStyleLbl="fgImgPlace1" presStyleIdx="3" presStyleCnt="4"/>
      <dgm:spPr>
        <a:blipFill>
          <a:blip xmlns:r="http://schemas.openxmlformats.org/officeDocument/2006/relationships" r:embed="rId4"/>
          <a:srcRect/>
          <a:stretch>
            <a:fillRect l="-22000" r="-22000"/>
          </a:stretch>
        </a:blipFill>
      </dgm:spPr>
    </dgm:pt>
  </dgm:ptLst>
  <dgm:cxnLst>
    <dgm:cxn modelId="{1D800605-C326-4466-A0FF-F40A599089F0}" type="presOf" srcId="{157B7125-111C-434E-B623-768F8FB42A45}" destId="{203B2370-1FB9-41C2-8685-49D3F6355CF0}" srcOrd="0" destOrd="0" presId="urn:microsoft.com/office/officeart/2005/8/layout/pList2"/>
    <dgm:cxn modelId="{772EB509-0B5E-4365-A3B6-13082856AABE}" type="presOf" srcId="{9A52B355-823A-4A09-BECD-7986237A5179}" destId="{00439995-1A40-4C16-B137-6B3635AC4502}" srcOrd="0" destOrd="0" presId="urn:microsoft.com/office/officeart/2005/8/layout/pList2"/>
    <dgm:cxn modelId="{79682318-8E58-408C-9E09-65CB2940E7B2}" type="presOf" srcId="{DCC43CE5-7E64-49E1-B074-759BA24E4EEE}" destId="{04708C75-1590-447F-A77C-07E165A93D14}" srcOrd="0" destOrd="0" presId="urn:microsoft.com/office/officeart/2005/8/layout/pList2"/>
    <dgm:cxn modelId="{9BA4BC23-F032-4C65-830C-6AEF53E999BC}" srcId="{F9E72422-444B-4592-B5AE-A553CB17072B}" destId="{157B7125-111C-434E-B623-768F8FB42A45}" srcOrd="1" destOrd="0" parTransId="{66CA9BB6-532F-4984-B6D7-4134F1445F91}" sibTransId="{E1A179FA-4D6C-4F63-867D-18A052520A3E}"/>
    <dgm:cxn modelId="{E73C7A28-DAC6-49FF-913E-18C76A84D567}" type="presOf" srcId="{F9E72422-444B-4592-B5AE-A553CB17072B}" destId="{54F71CAD-4DE0-4D42-9CF3-72335AA9F713}" srcOrd="0" destOrd="0" presId="urn:microsoft.com/office/officeart/2005/8/layout/pList2"/>
    <dgm:cxn modelId="{10E2AE33-ECEC-4890-A0CB-FC7B432166C2}" type="presOf" srcId="{DADA0DAC-4BCC-46F3-9C10-604EB1234FE3}" destId="{819898C5-FFE8-4C5A-88C5-A0411D87180F}" srcOrd="0" destOrd="0" presId="urn:microsoft.com/office/officeart/2005/8/layout/pList2"/>
    <dgm:cxn modelId="{ED0D0C5F-45A4-455B-B127-18BA2AE5BCCC}" srcId="{F9E72422-444B-4592-B5AE-A553CB17072B}" destId="{B1306C2F-0DF6-463C-A4BE-5231EFFBCAAA}" srcOrd="0" destOrd="0" parTransId="{95438D2C-AE77-49EE-A119-F604EB4677FB}" sibTransId="{DCC43CE5-7E64-49E1-B074-759BA24E4EEE}"/>
    <dgm:cxn modelId="{FC56FB51-C613-4F35-B3A7-3CC86061E243}" type="presOf" srcId="{B1306C2F-0DF6-463C-A4BE-5231EFFBCAAA}" destId="{2210E798-275E-47B2-8103-B440377D2107}" srcOrd="0" destOrd="0" presId="urn:microsoft.com/office/officeart/2005/8/layout/pList2"/>
    <dgm:cxn modelId="{B96C15B3-5D8D-4027-B4FB-B2AD6E294765}" type="presOf" srcId="{FF75CD8A-DB68-4789-A796-5E761E792FAD}" destId="{9F01047A-80DB-47E0-BF63-0CAF18C52FAB}" srcOrd="0" destOrd="0" presId="urn:microsoft.com/office/officeart/2005/8/layout/pList2"/>
    <dgm:cxn modelId="{9465D6BB-AACC-4CE9-A0ED-DAFA1B8523DA}" srcId="{F9E72422-444B-4592-B5AE-A553CB17072B}" destId="{FF75CD8A-DB68-4789-A796-5E761E792FAD}" srcOrd="2" destOrd="0" parTransId="{3E7117F0-11BD-4BBE-91AF-C339C0F13576}" sibTransId="{DADA0DAC-4BCC-46F3-9C10-604EB1234FE3}"/>
    <dgm:cxn modelId="{CD4B7BBD-13FC-4436-AF02-002A92ADACA6}" srcId="{F9E72422-444B-4592-B5AE-A553CB17072B}" destId="{9A52B355-823A-4A09-BECD-7986237A5179}" srcOrd="3" destOrd="0" parTransId="{000A645A-4859-4DBB-8C9A-3DE02EB3E82A}" sibTransId="{723E7FB5-BA3D-4326-880D-7ABE90AAD94A}"/>
    <dgm:cxn modelId="{7DCE97E3-0895-4CF3-8D91-8393DBF4238A}" type="presOf" srcId="{E1A179FA-4D6C-4F63-867D-18A052520A3E}" destId="{38244872-D7A6-4191-BCD6-83231A982CE0}" srcOrd="0" destOrd="0" presId="urn:microsoft.com/office/officeart/2005/8/layout/pList2"/>
    <dgm:cxn modelId="{1BECA146-2997-4825-B8E5-E4376B4A02CC}" type="presParOf" srcId="{54F71CAD-4DE0-4D42-9CF3-72335AA9F713}" destId="{FB4D648A-95E1-4B95-A0EF-51BE9C4AFD09}" srcOrd="0" destOrd="0" presId="urn:microsoft.com/office/officeart/2005/8/layout/pList2"/>
    <dgm:cxn modelId="{97C064C0-0F9B-4EED-9BBE-6DF713235157}" type="presParOf" srcId="{54F71CAD-4DE0-4D42-9CF3-72335AA9F713}" destId="{8A84EC25-33C6-4D79-902B-3C92A6B1192E}" srcOrd="1" destOrd="0" presId="urn:microsoft.com/office/officeart/2005/8/layout/pList2"/>
    <dgm:cxn modelId="{72CBC7B2-843C-4DA5-B554-FBC63D3537AC}" type="presParOf" srcId="{8A84EC25-33C6-4D79-902B-3C92A6B1192E}" destId="{1471B28A-DE39-4139-9683-D92CD57112A2}" srcOrd="0" destOrd="0" presId="urn:microsoft.com/office/officeart/2005/8/layout/pList2"/>
    <dgm:cxn modelId="{F04162F4-0B8A-403E-8AB4-7725BA848EDA}" type="presParOf" srcId="{1471B28A-DE39-4139-9683-D92CD57112A2}" destId="{2210E798-275E-47B2-8103-B440377D2107}" srcOrd="0" destOrd="0" presId="urn:microsoft.com/office/officeart/2005/8/layout/pList2"/>
    <dgm:cxn modelId="{FF12FD2F-EE02-45EE-9A68-509547BE6966}" type="presParOf" srcId="{1471B28A-DE39-4139-9683-D92CD57112A2}" destId="{5D5686F6-5BD9-4F2C-B50C-8D8AEBF9291D}" srcOrd="1" destOrd="0" presId="urn:microsoft.com/office/officeart/2005/8/layout/pList2"/>
    <dgm:cxn modelId="{8840C242-07BF-49FF-960B-8BEE71E5C6CF}" type="presParOf" srcId="{1471B28A-DE39-4139-9683-D92CD57112A2}" destId="{E7D6B41C-1EDC-47AA-9333-466701023481}" srcOrd="2" destOrd="0" presId="urn:microsoft.com/office/officeart/2005/8/layout/pList2"/>
    <dgm:cxn modelId="{C9A3BA78-950B-48FA-91DC-70198C4357CD}" type="presParOf" srcId="{8A84EC25-33C6-4D79-902B-3C92A6B1192E}" destId="{04708C75-1590-447F-A77C-07E165A93D14}" srcOrd="1" destOrd="0" presId="urn:microsoft.com/office/officeart/2005/8/layout/pList2"/>
    <dgm:cxn modelId="{6B8626A2-5BF4-423D-B46C-29D62996AE7D}" type="presParOf" srcId="{8A84EC25-33C6-4D79-902B-3C92A6B1192E}" destId="{18DF1077-05B2-4C8B-A2E9-34DB05E134EA}" srcOrd="2" destOrd="0" presId="urn:microsoft.com/office/officeart/2005/8/layout/pList2"/>
    <dgm:cxn modelId="{F168F094-090D-4FE0-A39B-EB374CAB249F}" type="presParOf" srcId="{18DF1077-05B2-4C8B-A2E9-34DB05E134EA}" destId="{203B2370-1FB9-41C2-8685-49D3F6355CF0}" srcOrd="0" destOrd="0" presId="urn:microsoft.com/office/officeart/2005/8/layout/pList2"/>
    <dgm:cxn modelId="{1E09D59E-8E68-483C-83DF-86E23C22BBB7}" type="presParOf" srcId="{18DF1077-05B2-4C8B-A2E9-34DB05E134EA}" destId="{FC026D2D-B952-4C5D-A0D1-B07B3140A872}" srcOrd="1" destOrd="0" presId="urn:microsoft.com/office/officeart/2005/8/layout/pList2"/>
    <dgm:cxn modelId="{231A4384-1133-40D1-8E39-D36FA67FC342}" type="presParOf" srcId="{18DF1077-05B2-4C8B-A2E9-34DB05E134EA}" destId="{F49750A3-1735-4391-84DA-6035D667E432}" srcOrd="2" destOrd="0" presId="urn:microsoft.com/office/officeart/2005/8/layout/pList2"/>
    <dgm:cxn modelId="{E1BA566D-9DC0-49B3-B2D7-2F860027C81D}" type="presParOf" srcId="{8A84EC25-33C6-4D79-902B-3C92A6B1192E}" destId="{38244872-D7A6-4191-BCD6-83231A982CE0}" srcOrd="3" destOrd="0" presId="urn:microsoft.com/office/officeart/2005/8/layout/pList2"/>
    <dgm:cxn modelId="{E31D62F9-B86D-48A6-BF16-D562A2E7BF0C}" type="presParOf" srcId="{8A84EC25-33C6-4D79-902B-3C92A6B1192E}" destId="{420E5CFD-1DDA-4A5A-AC38-7C273FD23B67}" srcOrd="4" destOrd="0" presId="urn:microsoft.com/office/officeart/2005/8/layout/pList2"/>
    <dgm:cxn modelId="{90CB0C16-2D24-432E-A6D6-B66F529CA0E3}" type="presParOf" srcId="{420E5CFD-1DDA-4A5A-AC38-7C273FD23B67}" destId="{9F01047A-80DB-47E0-BF63-0CAF18C52FAB}" srcOrd="0" destOrd="0" presId="urn:microsoft.com/office/officeart/2005/8/layout/pList2"/>
    <dgm:cxn modelId="{1D954B8C-19B7-4554-AA5F-C947F1AECC1B}" type="presParOf" srcId="{420E5CFD-1DDA-4A5A-AC38-7C273FD23B67}" destId="{D67AD0E0-4985-4A78-8448-D271587DC974}" srcOrd="1" destOrd="0" presId="urn:microsoft.com/office/officeart/2005/8/layout/pList2"/>
    <dgm:cxn modelId="{C18B9053-3780-4EEE-8B2F-749BD132E34D}" type="presParOf" srcId="{420E5CFD-1DDA-4A5A-AC38-7C273FD23B67}" destId="{6CF77EFB-6443-45F8-B7B7-D5CCD7ECA1BA}" srcOrd="2" destOrd="0" presId="urn:microsoft.com/office/officeart/2005/8/layout/pList2"/>
    <dgm:cxn modelId="{FE716C15-12FE-4B66-87C5-5847B9AFFD97}" type="presParOf" srcId="{8A84EC25-33C6-4D79-902B-3C92A6B1192E}" destId="{819898C5-FFE8-4C5A-88C5-A0411D87180F}" srcOrd="5" destOrd="0" presId="urn:microsoft.com/office/officeart/2005/8/layout/pList2"/>
    <dgm:cxn modelId="{CD3E57D3-553A-4189-B268-AD2484B2D6F9}" type="presParOf" srcId="{8A84EC25-33C6-4D79-902B-3C92A6B1192E}" destId="{9A259B0C-6EF7-4F8B-894E-559A2F8EFC23}" srcOrd="6" destOrd="0" presId="urn:microsoft.com/office/officeart/2005/8/layout/pList2"/>
    <dgm:cxn modelId="{213B9680-B853-4248-838E-C0DEF54AD957}" type="presParOf" srcId="{9A259B0C-6EF7-4F8B-894E-559A2F8EFC23}" destId="{00439995-1A40-4C16-B137-6B3635AC4502}" srcOrd="0" destOrd="0" presId="urn:microsoft.com/office/officeart/2005/8/layout/pList2"/>
    <dgm:cxn modelId="{34AD53B1-7AF7-448D-897A-6C4F324A044D}" type="presParOf" srcId="{9A259B0C-6EF7-4F8B-894E-559A2F8EFC23}" destId="{E273C9D7-2FCD-44FC-8225-BB2778705AA6}" srcOrd="1" destOrd="0" presId="urn:microsoft.com/office/officeart/2005/8/layout/pList2"/>
    <dgm:cxn modelId="{5DBA27CB-BD12-4167-9A0E-B13DF2A46670}" type="presParOf" srcId="{9A259B0C-6EF7-4F8B-894E-559A2F8EFC23}" destId="{09B45131-0219-40C5-A551-DC05728748FE}"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ECC0127-97EB-4DC2-9E14-CEA5CE9C3AFA}"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GB"/>
        </a:p>
      </dgm:t>
    </dgm:pt>
    <dgm:pt modelId="{1B83782E-164F-4049-AD97-3E0B5EBE39CA}">
      <dgm:prSet phldrT="[Text]" custT="1"/>
      <dgm:spPr/>
      <dgm:t>
        <a:bodyPr/>
        <a:lstStyle/>
        <a:p>
          <a:r>
            <a:rPr lang="en-GB" sz="2800" b="1" dirty="0"/>
            <a:t>Protect</a:t>
          </a:r>
        </a:p>
      </dgm:t>
    </dgm:pt>
    <dgm:pt modelId="{031F9E02-27EE-4F94-A9FC-E50EBF783274}" type="parTrans" cxnId="{96A23A95-6376-4E3D-88D9-865876BF2C6C}">
      <dgm:prSet/>
      <dgm:spPr/>
      <dgm:t>
        <a:bodyPr/>
        <a:lstStyle/>
        <a:p>
          <a:endParaRPr lang="en-GB"/>
        </a:p>
      </dgm:t>
    </dgm:pt>
    <dgm:pt modelId="{6628E9D3-2EFA-4BD7-BDBD-09513B6BA8CE}" type="sibTrans" cxnId="{96A23A95-6376-4E3D-88D9-865876BF2C6C}">
      <dgm:prSet/>
      <dgm:spPr/>
      <dgm:t>
        <a:bodyPr/>
        <a:lstStyle/>
        <a:p>
          <a:endParaRPr lang="en-GB"/>
        </a:p>
      </dgm:t>
    </dgm:pt>
    <dgm:pt modelId="{52080195-28E0-4086-A1DD-FA37988C1CF0}">
      <dgm:prSet phldrT="[Text]"/>
      <dgm:spPr/>
      <dgm:t>
        <a:bodyPr/>
        <a:lstStyle/>
        <a:p>
          <a:pPr algn="ctr">
            <a:buNone/>
          </a:pPr>
          <a:r>
            <a:rPr lang="en-GB" b="1" dirty="0"/>
            <a:t>Improved health outcomes and patient experience</a:t>
          </a:r>
        </a:p>
      </dgm:t>
    </dgm:pt>
    <dgm:pt modelId="{B32920C3-423A-4500-B612-8DD96800E799}" type="parTrans" cxnId="{CCD38E6B-E16F-4195-B82C-FF11E991E49B}">
      <dgm:prSet/>
      <dgm:spPr/>
      <dgm:t>
        <a:bodyPr/>
        <a:lstStyle/>
        <a:p>
          <a:endParaRPr lang="en-GB"/>
        </a:p>
      </dgm:t>
    </dgm:pt>
    <dgm:pt modelId="{890E9FC7-3F71-4273-8F96-13C6150ED7E6}" type="sibTrans" cxnId="{CCD38E6B-E16F-4195-B82C-FF11E991E49B}">
      <dgm:prSet/>
      <dgm:spPr/>
      <dgm:t>
        <a:bodyPr/>
        <a:lstStyle/>
        <a:p>
          <a:endParaRPr lang="en-GB"/>
        </a:p>
      </dgm:t>
    </dgm:pt>
    <dgm:pt modelId="{845139EC-37DD-4D12-8B63-DE9183B994E2}">
      <dgm:prSet phldrT="[Text]"/>
      <dgm:spPr/>
      <dgm:t>
        <a:bodyPr/>
        <a:lstStyle/>
        <a:p>
          <a:pPr algn="l">
            <a:buNone/>
          </a:pPr>
          <a:r>
            <a:rPr lang="en-GB" dirty="0"/>
            <a:t>              </a:t>
          </a:r>
        </a:p>
      </dgm:t>
    </dgm:pt>
    <dgm:pt modelId="{ECACF9C2-6B51-4D4F-9F5F-BA8A9A745680}" type="parTrans" cxnId="{FDAF162B-BC99-4370-8F4A-C6630BB3D076}">
      <dgm:prSet/>
      <dgm:spPr/>
      <dgm:t>
        <a:bodyPr/>
        <a:lstStyle/>
        <a:p>
          <a:endParaRPr lang="en-GB"/>
        </a:p>
      </dgm:t>
    </dgm:pt>
    <dgm:pt modelId="{4A85ACBF-D512-4AF7-9202-F43A5BBA92C9}" type="sibTrans" cxnId="{FDAF162B-BC99-4370-8F4A-C6630BB3D076}">
      <dgm:prSet/>
      <dgm:spPr/>
      <dgm:t>
        <a:bodyPr/>
        <a:lstStyle/>
        <a:p>
          <a:endParaRPr lang="en-GB"/>
        </a:p>
      </dgm:t>
    </dgm:pt>
    <dgm:pt modelId="{0CB6F710-BC50-44D3-8600-DB7624CBF066}">
      <dgm:prSet phldrT="[Text]"/>
      <dgm:spPr/>
      <dgm:t>
        <a:bodyPr/>
        <a:lstStyle/>
        <a:p>
          <a:pPr algn="l"/>
          <a:endParaRPr lang="en-GB" dirty="0"/>
        </a:p>
      </dgm:t>
    </dgm:pt>
    <dgm:pt modelId="{FA6970EB-CF54-4F85-B2F2-FBCA6D4DD396}" type="parTrans" cxnId="{53ED53AE-EB08-4432-BB37-3A0A87167D1E}">
      <dgm:prSet/>
      <dgm:spPr/>
      <dgm:t>
        <a:bodyPr/>
        <a:lstStyle/>
        <a:p>
          <a:endParaRPr lang="en-GB"/>
        </a:p>
      </dgm:t>
    </dgm:pt>
    <dgm:pt modelId="{2D02AE17-F368-483E-81CA-6D53A5934B79}" type="sibTrans" cxnId="{53ED53AE-EB08-4432-BB37-3A0A87167D1E}">
      <dgm:prSet/>
      <dgm:spPr/>
      <dgm:t>
        <a:bodyPr/>
        <a:lstStyle/>
        <a:p>
          <a:endParaRPr lang="en-GB"/>
        </a:p>
      </dgm:t>
    </dgm:pt>
    <dgm:pt modelId="{04357522-AEDA-41E0-A5C7-0BE44920CF33}">
      <dgm:prSet phldrT="[Text]"/>
      <dgm:spPr/>
      <dgm:t>
        <a:bodyPr/>
        <a:lstStyle/>
        <a:p>
          <a:pPr algn="l"/>
          <a:endParaRPr lang="en-GB" dirty="0"/>
        </a:p>
      </dgm:t>
    </dgm:pt>
    <dgm:pt modelId="{418FEEC9-9240-42C4-8088-25BB7801976F}" type="parTrans" cxnId="{D5451DB5-6F3E-43B4-8416-AA9D9E5D180A}">
      <dgm:prSet/>
      <dgm:spPr/>
      <dgm:t>
        <a:bodyPr/>
        <a:lstStyle/>
        <a:p>
          <a:endParaRPr lang="en-GB"/>
        </a:p>
      </dgm:t>
    </dgm:pt>
    <dgm:pt modelId="{0ADDE767-DFC5-46C8-87D1-0AFC3A35B0DB}" type="sibTrans" cxnId="{D5451DB5-6F3E-43B4-8416-AA9D9E5D180A}">
      <dgm:prSet/>
      <dgm:spPr/>
      <dgm:t>
        <a:bodyPr/>
        <a:lstStyle/>
        <a:p>
          <a:endParaRPr lang="en-GB"/>
        </a:p>
      </dgm:t>
    </dgm:pt>
    <dgm:pt modelId="{BE8A0D1A-F7C3-4C54-927F-9B4086D137E5}">
      <dgm:prSet phldrT="[Text]"/>
      <dgm:spPr/>
      <dgm:t>
        <a:bodyPr/>
        <a:lstStyle/>
        <a:p>
          <a:pPr algn="ctr">
            <a:buNone/>
          </a:pPr>
          <a:r>
            <a:rPr lang="en-GB" dirty="0"/>
            <a:t>Pharmacological intervention and pathways </a:t>
          </a:r>
        </a:p>
      </dgm:t>
    </dgm:pt>
    <dgm:pt modelId="{231EBC50-C629-4893-8D29-B575C8CBB314}" type="parTrans" cxnId="{CB57D5A6-8F07-4377-A0CD-A54D1E887D50}">
      <dgm:prSet/>
      <dgm:spPr/>
      <dgm:t>
        <a:bodyPr/>
        <a:lstStyle/>
        <a:p>
          <a:endParaRPr lang="en-GB"/>
        </a:p>
      </dgm:t>
    </dgm:pt>
    <dgm:pt modelId="{225A5D5D-6F8A-4A7C-9346-83DCC2F3F218}" type="sibTrans" cxnId="{CB57D5A6-8F07-4377-A0CD-A54D1E887D50}">
      <dgm:prSet/>
      <dgm:spPr/>
      <dgm:t>
        <a:bodyPr/>
        <a:lstStyle/>
        <a:p>
          <a:endParaRPr lang="en-GB"/>
        </a:p>
      </dgm:t>
    </dgm:pt>
    <dgm:pt modelId="{8E44E077-EFE3-4A71-B064-8EA8C8799559}">
      <dgm:prSet phldrT="[Text]"/>
      <dgm:spPr/>
      <dgm:t>
        <a:bodyPr/>
        <a:lstStyle/>
        <a:p>
          <a:pPr algn="ctr">
            <a:buNone/>
          </a:pPr>
          <a:endParaRPr lang="en-GB" dirty="0"/>
        </a:p>
      </dgm:t>
    </dgm:pt>
    <dgm:pt modelId="{C17FA113-F22F-4024-85FF-ADD5E6C31590}" type="parTrans" cxnId="{F45CAE87-3E10-4E1D-913E-50F82C3073A1}">
      <dgm:prSet/>
      <dgm:spPr/>
      <dgm:t>
        <a:bodyPr/>
        <a:lstStyle/>
        <a:p>
          <a:endParaRPr lang="en-GB"/>
        </a:p>
      </dgm:t>
    </dgm:pt>
    <dgm:pt modelId="{8670A8C8-2A67-480A-AECE-2FFD634D48AA}" type="sibTrans" cxnId="{F45CAE87-3E10-4E1D-913E-50F82C3073A1}">
      <dgm:prSet/>
      <dgm:spPr/>
      <dgm:t>
        <a:bodyPr/>
        <a:lstStyle/>
        <a:p>
          <a:endParaRPr lang="en-GB"/>
        </a:p>
      </dgm:t>
    </dgm:pt>
    <dgm:pt modelId="{5912C331-349D-47CC-AEFF-4F8C8720916B}">
      <dgm:prSet phldrT="[Text]"/>
      <dgm:spPr/>
      <dgm:t>
        <a:bodyPr/>
        <a:lstStyle/>
        <a:p>
          <a:pPr algn="ctr">
            <a:buNone/>
          </a:pPr>
          <a:endParaRPr lang="en-GB" dirty="0"/>
        </a:p>
      </dgm:t>
    </dgm:pt>
    <dgm:pt modelId="{C6570F1B-584A-450D-B0CE-6359D71E631E}" type="parTrans" cxnId="{2CD8AEED-6C63-46F0-8169-19CF029BCA88}">
      <dgm:prSet/>
      <dgm:spPr/>
      <dgm:t>
        <a:bodyPr/>
        <a:lstStyle/>
        <a:p>
          <a:endParaRPr lang="en-GB"/>
        </a:p>
      </dgm:t>
    </dgm:pt>
    <dgm:pt modelId="{E696FF49-D696-45FF-A9FD-A0B0B230B98F}" type="sibTrans" cxnId="{2CD8AEED-6C63-46F0-8169-19CF029BCA88}">
      <dgm:prSet/>
      <dgm:spPr/>
      <dgm:t>
        <a:bodyPr/>
        <a:lstStyle/>
        <a:p>
          <a:endParaRPr lang="en-GB"/>
        </a:p>
      </dgm:t>
    </dgm:pt>
    <dgm:pt modelId="{2441176E-EA97-4C28-A8B0-9535845BBF26}">
      <dgm:prSet phldrT="[Text]"/>
      <dgm:spPr/>
      <dgm:t>
        <a:bodyPr/>
        <a:lstStyle/>
        <a:p>
          <a:pPr algn="ctr">
            <a:buNone/>
          </a:pPr>
          <a:r>
            <a:rPr lang="en-GB" dirty="0"/>
            <a:t>Improved/increased access to evidence-based therapies aligned with local clinical pathways</a:t>
          </a:r>
        </a:p>
      </dgm:t>
    </dgm:pt>
    <dgm:pt modelId="{0C2AAD4A-8EA9-4E25-A2D9-8616CDC98E8B}" type="parTrans" cxnId="{93A82386-5CC5-4401-9302-76FF1D11BA36}">
      <dgm:prSet/>
      <dgm:spPr/>
      <dgm:t>
        <a:bodyPr/>
        <a:lstStyle/>
        <a:p>
          <a:endParaRPr lang="en-GB"/>
        </a:p>
      </dgm:t>
    </dgm:pt>
    <dgm:pt modelId="{05E39AED-4576-41EB-AD41-BB410E798A32}" type="sibTrans" cxnId="{93A82386-5CC5-4401-9302-76FF1D11BA36}">
      <dgm:prSet/>
      <dgm:spPr/>
      <dgm:t>
        <a:bodyPr/>
        <a:lstStyle/>
        <a:p>
          <a:endParaRPr lang="en-GB"/>
        </a:p>
      </dgm:t>
    </dgm:pt>
    <dgm:pt modelId="{174B911E-C6DF-4D12-A139-B081A75FC1F3}">
      <dgm:prSet phldrT="[Text]"/>
      <dgm:spPr/>
      <dgm:t>
        <a:bodyPr/>
        <a:lstStyle/>
        <a:p>
          <a:pPr algn="ctr">
            <a:buNone/>
          </a:pPr>
          <a:endParaRPr lang="en-GB" dirty="0"/>
        </a:p>
      </dgm:t>
    </dgm:pt>
    <dgm:pt modelId="{11BF1BE4-B130-4AE6-80B4-A8AD98214F28}" type="parTrans" cxnId="{14AAEF98-1887-4B7F-93B1-C320E9A41341}">
      <dgm:prSet/>
      <dgm:spPr/>
      <dgm:t>
        <a:bodyPr/>
        <a:lstStyle/>
        <a:p>
          <a:endParaRPr lang="en-GB"/>
        </a:p>
      </dgm:t>
    </dgm:pt>
    <dgm:pt modelId="{080AC6EE-D86B-4B75-B596-D615B296AA54}" type="sibTrans" cxnId="{14AAEF98-1887-4B7F-93B1-C320E9A41341}">
      <dgm:prSet/>
      <dgm:spPr/>
      <dgm:t>
        <a:bodyPr/>
        <a:lstStyle/>
        <a:p>
          <a:endParaRPr lang="en-GB"/>
        </a:p>
      </dgm:t>
    </dgm:pt>
    <dgm:pt modelId="{CD53A1F1-18E1-4352-A1C0-656E7C2D3569}" type="pres">
      <dgm:prSet presAssocID="{EECC0127-97EB-4DC2-9E14-CEA5CE9C3AFA}" presName="Name0" presStyleCnt="0">
        <dgm:presLayoutVars>
          <dgm:dir/>
          <dgm:animLvl val="lvl"/>
          <dgm:resizeHandles val="exact"/>
        </dgm:presLayoutVars>
      </dgm:prSet>
      <dgm:spPr/>
    </dgm:pt>
    <dgm:pt modelId="{3A2010DF-BDA1-46CE-BA31-8A0CEF664A02}" type="pres">
      <dgm:prSet presAssocID="{1B83782E-164F-4049-AD97-3E0B5EBE39CA}" presName="composite" presStyleCnt="0"/>
      <dgm:spPr/>
    </dgm:pt>
    <dgm:pt modelId="{EE01EA8E-6F16-4AC6-8C35-713F9AC849A4}" type="pres">
      <dgm:prSet presAssocID="{1B83782E-164F-4049-AD97-3E0B5EBE39CA}" presName="parTx" presStyleLbl="alignNode1" presStyleIdx="0" presStyleCnt="1">
        <dgm:presLayoutVars>
          <dgm:chMax val="0"/>
          <dgm:chPref val="0"/>
          <dgm:bulletEnabled val="1"/>
        </dgm:presLayoutVars>
      </dgm:prSet>
      <dgm:spPr/>
    </dgm:pt>
    <dgm:pt modelId="{4A8B38F6-ED08-4B71-BFF3-8432038A0039}" type="pres">
      <dgm:prSet presAssocID="{1B83782E-164F-4049-AD97-3E0B5EBE39CA}" presName="desTx" presStyleLbl="alignAccFollowNode1" presStyleIdx="0" presStyleCnt="1">
        <dgm:presLayoutVars>
          <dgm:bulletEnabled val="1"/>
        </dgm:presLayoutVars>
      </dgm:prSet>
      <dgm:spPr/>
    </dgm:pt>
  </dgm:ptLst>
  <dgm:cxnLst>
    <dgm:cxn modelId="{5BD15002-ED4C-4E4E-9276-E607565A779D}" type="presOf" srcId="{1B83782E-164F-4049-AD97-3E0B5EBE39CA}" destId="{EE01EA8E-6F16-4AC6-8C35-713F9AC849A4}" srcOrd="0" destOrd="0" presId="urn:microsoft.com/office/officeart/2005/8/layout/hList1"/>
    <dgm:cxn modelId="{D7CC7105-6F57-414A-9A66-7CD9257C52B7}" type="presOf" srcId="{2441176E-EA97-4C28-A8B0-9535845BBF26}" destId="{4A8B38F6-ED08-4B71-BFF3-8432038A0039}" srcOrd="0" destOrd="5" presId="urn:microsoft.com/office/officeart/2005/8/layout/hList1"/>
    <dgm:cxn modelId="{54A4F20A-73CC-4447-B178-8CCBF445455D}" type="presOf" srcId="{8E44E077-EFE3-4A71-B064-8EA8C8799559}" destId="{4A8B38F6-ED08-4B71-BFF3-8432038A0039}" srcOrd="0" destOrd="1" presId="urn:microsoft.com/office/officeart/2005/8/layout/hList1"/>
    <dgm:cxn modelId="{720DAE17-F2FC-465B-8007-DBB0457BBF4A}" type="presOf" srcId="{5912C331-349D-47CC-AEFF-4F8C8720916B}" destId="{4A8B38F6-ED08-4B71-BFF3-8432038A0039}" srcOrd="0" destOrd="2" presId="urn:microsoft.com/office/officeart/2005/8/layout/hList1"/>
    <dgm:cxn modelId="{FDAF162B-BC99-4370-8F4A-C6630BB3D076}" srcId="{1B83782E-164F-4049-AD97-3E0B5EBE39CA}" destId="{845139EC-37DD-4D12-8B63-DE9183B994E2}" srcOrd="6" destOrd="0" parTransId="{ECACF9C2-6B51-4D4F-9F5F-BA8A9A745680}" sibTransId="{4A85ACBF-D512-4AF7-9202-F43A5BBA92C9}"/>
    <dgm:cxn modelId="{38814A2E-F69E-44DC-8100-4B4FA75DD13A}" type="presOf" srcId="{EECC0127-97EB-4DC2-9E14-CEA5CE9C3AFA}" destId="{CD53A1F1-18E1-4352-A1C0-656E7C2D3569}" srcOrd="0" destOrd="0" presId="urn:microsoft.com/office/officeart/2005/8/layout/hList1"/>
    <dgm:cxn modelId="{E53D8432-432D-4E52-821C-276A6DA1396F}" type="presOf" srcId="{52080195-28E0-4086-A1DD-FA37988C1CF0}" destId="{4A8B38F6-ED08-4B71-BFF3-8432038A0039}" srcOrd="0" destOrd="0" presId="urn:microsoft.com/office/officeart/2005/8/layout/hList1"/>
    <dgm:cxn modelId="{E8EA3E61-A299-4FE8-825E-9C07DF4C42D2}" type="presOf" srcId="{174B911E-C6DF-4D12-A139-B081A75FC1F3}" destId="{4A8B38F6-ED08-4B71-BFF3-8432038A0039}" srcOrd="0" destOrd="4" presId="urn:microsoft.com/office/officeart/2005/8/layout/hList1"/>
    <dgm:cxn modelId="{CCD38E6B-E16F-4195-B82C-FF11E991E49B}" srcId="{1B83782E-164F-4049-AD97-3E0B5EBE39CA}" destId="{52080195-28E0-4086-A1DD-FA37988C1CF0}" srcOrd="0" destOrd="0" parTransId="{B32920C3-423A-4500-B612-8DD96800E799}" sibTransId="{890E9FC7-3F71-4273-8F96-13C6150ED7E6}"/>
    <dgm:cxn modelId="{93A82386-5CC5-4401-9302-76FF1D11BA36}" srcId="{1B83782E-164F-4049-AD97-3E0B5EBE39CA}" destId="{2441176E-EA97-4C28-A8B0-9535845BBF26}" srcOrd="5" destOrd="0" parTransId="{0C2AAD4A-8EA9-4E25-A2D9-8616CDC98E8B}" sibTransId="{05E39AED-4576-41EB-AD41-BB410E798A32}"/>
    <dgm:cxn modelId="{D4D45386-66FF-4336-9471-C7D983DE6D90}" type="presOf" srcId="{04357522-AEDA-41E0-A5C7-0BE44920CF33}" destId="{4A8B38F6-ED08-4B71-BFF3-8432038A0039}" srcOrd="0" destOrd="7" presId="urn:microsoft.com/office/officeart/2005/8/layout/hList1"/>
    <dgm:cxn modelId="{F45CAE87-3E10-4E1D-913E-50F82C3073A1}" srcId="{1B83782E-164F-4049-AD97-3E0B5EBE39CA}" destId="{8E44E077-EFE3-4A71-B064-8EA8C8799559}" srcOrd="1" destOrd="0" parTransId="{C17FA113-F22F-4024-85FF-ADD5E6C31590}" sibTransId="{8670A8C8-2A67-480A-AECE-2FFD634D48AA}"/>
    <dgm:cxn modelId="{CF08A98F-EE41-454C-AF8B-7C1E1ECC83C2}" type="presOf" srcId="{845139EC-37DD-4D12-8B63-DE9183B994E2}" destId="{4A8B38F6-ED08-4B71-BFF3-8432038A0039}" srcOrd="0" destOrd="6" presId="urn:microsoft.com/office/officeart/2005/8/layout/hList1"/>
    <dgm:cxn modelId="{96A23A95-6376-4E3D-88D9-865876BF2C6C}" srcId="{EECC0127-97EB-4DC2-9E14-CEA5CE9C3AFA}" destId="{1B83782E-164F-4049-AD97-3E0B5EBE39CA}" srcOrd="0" destOrd="0" parTransId="{031F9E02-27EE-4F94-A9FC-E50EBF783274}" sibTransId="{6628E9D3-2EFA-4BD7-BDBD-09513B6BA8CE}"/>
    <dgm:cxn modelId="{00CA2698-0BE5-4837-BF3E-821D6F01539C}" type="presOf" srcId="{0CB6F710-BC50-44D3-8600-DB7624CBF066}" destId="{4A8B38F6-ED08-4B71-BFF3-8432038A0039}" srcOrd="0" destOrd="8" presId="urn:microsoft.com/office/officeart/2005/8/layout/hList1"/>
    <dgm:cxn modelId="{14AAEF98-1887-4B7F-93B1-C320E9A41341}" srcId="{1B83782E-164F-4049-AD97-3E0B5EBE39CA}" destId="{174B911E-C6DF-4D12-A139-B081A75FC1F3}" srcOrd="4" destOrd="0" parTransId="{11BF1BE4-B130-4AE6-80B4-A8AD98214F28}" sibTransId="{080AC6EE-D86B-4B75-B596-D615B296AA54}"/>
    <dgm:cxn modelId="{CB57D5A6-8F07-4377-A0CD-A54D1E887D50}" srcId="{1B83782E-164F-4049-AD97-3E0B5EBE39CA}" destId="{BE8A0D1A-F7C3-4C54-927F-9B4086D137E5}" srcOrd="3" destOrd="0" parTransId="{231EBC50-C629-4893-8D29-B575C8CBB314}" sibTransId="{225A5D5D-6F8A-4A7C-9346-83DCC2F3F218}"/>
    <dgm:cxn modelId="{53ED53AE-EB08-4432-BB37-3A0A87167D1E}" srcId="{1B83782E-164F-4049-AD97-3E0B5EBE39CA}" destId="{0CB6F710-BC50-44D3-8600-DB7624CBF066}" srcOrd="8" destOrd="0" parTransId="{FA6970EB-CF54-4F85-B2F2-FBCA6D4DD396}" sibTransId="{2D02AE17-F368-483E-81CA-6D53A5934B79}"/>
    <dgm:cxn modelId="{D5451DB5-6F3E-43B4-8416-AA9D9E5D180A}" srcId="{1B83782E-164F-4049-AD97-3E0B5EBE39CA}" destId="{04357522-AEDA-41E0-A5C7-0BE44920CF33}" srcOrd="7" destOrd="0" parTransId="{418FEEC9-9240-42C4-8088-25BB7801976F}" sibTransId="{0ADDE767-DFC5-46C8-87D1-0AFC3A35B0DB}"/>
    <dgm:cxn modelId="{ADEFB9CB-A5AD-42B1-AF24-088F7DC43989}" type="presOf" srcId="{BE8A0D1A-F7C3-4C54-927F-9B4086D137E5}" destId="{4A8B38F6-ED08-4B71-BFF3-8432038A0039}" srcOrd="0" destOrd="3" presId="urn:microsoft.com/office/officeart/2005/8/layout/hList1"/>
    <dgm:cxn modelId="{2CD8AEED-6C63-46F0-8169-19CF029BCA88}" srcId="{1B83782E-164F-4049-AD97-3E0B5EBE39CA}" destId="{5912C331-349D-47CC-AEFF-4F8C8720916B}" srcOrd="2" destOrd="0" parTransId="{C6570F1B-584A-450D-B0CE-6359D71E631E}" sibTransId="{E696FF49-D696-45FF-A9FD-A0B0B230B98F}"/>
    <dgm:cxn modelId="{C03FC821-A4B7-42AE-883F-75C5BFC4B1EC}" type="presParOf" srcId="{CD53A1F1-18E1-4352-A1C0-656E7C2D3569}" destId="{3A2010DF-BDA1-46CE-BA31-8A0CEF664A02}" srcOrd="0" destOrd="0" presId="urn:microsoft.com/office/officeart/2005/8/layout/hList1"/>
    <dgm:cxn modelId="{024B549B-69FD-481B-B31C-8234CEB31D52}" type="presParOf" srcId="{3A2010DF-BDA1-46CE-BA31-8A0CEF664A02}" destId="{EE01EA8E-6F16-4AC6-8C35-713F9AC849A4}" srcOrd="0" destOrd="0" presId="urn:microsoft.com/office/officeart/2005/8/layout/hList1"/>
    <dgm:cxn modelId="{4101994E-4EE3-4076-B999-7DC97FF5368F}" type="presParOf" srcId="{3A2010DF-BDA1-46CE-BA31-8A0CEF664A02}" destId="{4A8B38F6-ED08-4B71-BFF3-8432038A0039}"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911CA4C-48C2-40DF-9B71-E398E94DCF44}"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GB"/>
        </a:p>
      </dgm:t>
    </dgm:pt>
    <dgm:pt modelId="{A7026FC5-52A2-46DD-A86A-B2AE4F5E62CF}">
      <dgm:prSet phldrT="[Text]">
        <dgm:style>
          <a:lnRef idx="2">
            <a:schemeClr val="dk1">
              <a:shade val="15000"/>
            </a:schemeClr>
          </a:lnRef>
          <a:fillRef idx="1">
            <a:schemeClr val="dk1"/>
          </a:fillRef>
          <a:effectRef idx="0">
            <a:schemeClr val="dk1"/>
          </a:effectRef>
          <a:fontRef idx="minor">
            <a:schemeClr val="lt1"/>
          </a:fontRef>
        </dgm:style>
      </dgm:prSet>
      <dgm:spPr/>
      <dgm:t>
        <a:bodyPr/>
        <a:lstStyle/>
        <a:p>
          <a:endParaRPr lang="en-GB" dirty="0"/>
        </a:p>
      </dgm:t>
    </dgm:pt>
    <dgm:pt modelId="{A6B66716-A12B-43AA-A131-6C0B9B344060}" type="parTrans" cxnId="{81E118F1-EE70-4187-A2EF-3599A23C36BB}">
      <dgm:prSet/>
      <dgm:spPr/>
      <dgm:t>
        <a:bodyPr/>
        <a:lstStyle/>
        <a:p>
          <a:endParaRPr lang="en-GB"/>
        </a:p>
      </dgm:t>
    </dgm:pt>
    <dgm:pt modelId="{D636B0FB-74E9-4C54-B334-E34547FACD72}" type="sibTrans" cxnId="{81E118F1-EE70-4187-A2EF-3599A23C36BB}">
      <dgm:prSet/>
      <dgm:spPr/>
      <dgm:t>
        <a:bodyPr/>
        <a:lstStyle/>
        <a:p>
          <a:endParaRPr lang="en-GB"/>
        </a:p>
      </dgm:t>
    </dgm:pt>
    <dgm:pt modelId="{84EC2C92-BC6C-49AC-BB13-CEE603FFF2E3}">
      <dgm:prSet phldrT="[Text]">
        <dgm:style>
          <a:lnRef idx="2">
            <a:schemeClr val="dk1">
              <a:shade val="15000"/>
            </a:schemeClr>
          </a:lnRef>
          <a:fillRef idx="1">
            <a:schemeClr val="dk1"/>
          </a:fillRef>
          <a:effectRef idx="0">
            <a:schemeClr val="dk1"/>
          </a:effectRef>
          <a:fontRef idx="minor">
            <a:schemeClr val="lt1"/>
          </a:fontRef>
        </dgm:style>
      </dgm:prSet>
      <dgm:spPr/>
      <dgm:t>
        <a:bodyPr/>
        <a:lstStyle/>
        <a:p>
          <a:endParaRPr lang="en-GB" dirty="0"/>
        </a:p>
      </dgm:t>
    </dgm:pt>
    <dgm:pt modelId="{2AF061B4-38B1-4543-AF5A-12B234D93E6F}" type="parTrans" cxnId="{F73B5C6C-D852-4FAD-AE82-A79CF3A411DD}">
      <dgm:prSet/>
      <dgm:spPr/>
      <dgm:t>
        <a:bodyPr/>
        <a:lstStyle/>
        <a:p>
          <a:endParaRPr lang="en-GB"/>
        </a:p>
      </dgm:t>
    </dgm:pt>
    <dgm:pt modelId="{D1E43282-3A50-4EF1-910D-5B10464B5981}" type="sibTrans" cxnId="{F73B5C6C-D852-4FAD-AE82-A79CF3A411DD}">
      <dgm:prSet/>
      <dgm:spPr/>
      <dgm:t>
        <a:bodyPr/>
        <a:lstStyle/>
        <a:p>
          <a:endParaRPr lang="en-GB"/>
        </a:p>
      </dgm:t>
    </dgm:pt>
    <dgm:pt modelId="{00CF1689-B850-4FE6-9A60-3FEAB4C67FFD}">
      <dgm:prSet custT="1"/>
      <dgm:spPr/>
      <dgm:t>
        <a:bodyPr/>
        <a:lstStyle/>
        <a:p>
          <a:pPr>
            <a:buNone/>
          </a:pPr>
          <a:r>
            <a:rPr lang="en-GB" sz="1200" b="0" i="0" dirty="0"/>
            <a:t>Before prescribing measure the person's renal function and electrolyte levels.</a:t>
          </a:r>
          <a:endParaRPr lang="en-GB" sz="1200" dirty="0"/>
        </a:p>
      </dgm:t>
    </dgm:pt>
    <dgm:pt modelId="{9B7E612C-4862-462B-A4C7-B375A712947E}" type="parTrans" cxnId="{574AE45C-460F-402B-8581-A006E753672B}">
      <dgm:prSet/>
      <dgm:spPr/>
      <dgm:t>
        <a:bodyPr/>
        <a:lstStyle/>
        <a:p>
          <a:endParaRPr lang="en-GB"/>
        </a:p>
      </dgm:t>
    </dgm:pt>
    <dgm:pt modelId="{2F4E0763-FD08-40AD-A67F-BACD8BAD2EEA}" type="sibTrans" cxnId="{574AE45C-460F-402B-8581-A006E753672B}">
      <dgm:prSet/>
      <dgm:spPr/>
      <dgm:t>
        <a:bodyPr/>
        <a:lstStyle/>
        <a:p>
          <a:endParaRPr lang="en-GB"/>
        </a:p>
      </dgm:t>
    </dgm:pt>
    <dgm:pt modelId="{6FA7DF3A-40CB-4486-B5C8-951AE574A616}">
      <dgm:prSet custT="1"/>
      <dgm:spPr/>
      <dgm:t>
        <a:bodyPr/>
        <a:lstStyle/>
        <a:p>
          <a:pPr>
            <a:buNone/>
          </a:pPr>
          <a:r>
            <a:rPr lang="en-GB" sz="1200" dirty="0"/>
            <a:t>Measure their renal function and electrolyte levels:</a:t>
          </a:r>
        </a:p>
      </dgm:t>
    </dgm:pt>
    <dgm:pt modelId="{C717B377-9C96-4FDE-9807-B0249CC6FE20}" type="parTrans" cxnId="{C12819F3-4F0B-4139-971D-C1ADA6836961}">
      <dgm:prSet/>
      <dgm:spPr/>
      <dgm:t>
        <a:bodyPr/>
        <a:lstStyle/>
        <a:p>
          <a:endParaRPr lang="en-GB"/>
        </a:p>
      </dgm:t>
    </dgm:pt>
    <dgm:pt modelId="{09EB07DB-C0D4-4097-9350-501D22C411A9}" type="sibTrans" cxnId="{C12819F3-4F0B-4139-971D-C1ADA6836961}">
      <dgm:prSet/>
      <dgm:spPr/>
      <dgm:t>
        <a:bodyPr/>
        <a:lstStyle/>
        <a:p>
          <a:endParaRPr lang="en-GB"/>
        </a:p>
      </dgm:t>
    </dgm:pt>
    <dgm:pt modelId="{046DB480-3767-43AA-A1C2-4F2CA5F14918}">
      <dgm:prSet custT="1"/>
      <dgm:spPr/>
      <dgm:t>
        <a:bodyPr/>
        <a:lstStyle/>
        <a:p>
          <a:pPr>
            <a:buNone/>
          </a:pPr>
          <a:r>
            <a:rPr lang="en-GB" sz="1200" dirty="0"/>
            <a:t>- 1 to 2 weeks after starting treatment</a:t>
          </a:r>
        </a:p>
      </dgm:t>
    </dgm:pt>
    <dgm:pt modelId="{126F7E56-F169-4EBA-9DE9-556BEE0473C1}" type="parTrans" cxnId="{50111D41-EB59-4563-B55D-8B0655B23E93}">
      <dgm:prSet/>
      <dgm:spPr/>
      <dgm:t>
        <a:bodyPr/>
        <a:lstStyle/>
        <a:p>
          <a:endParaRPr lang="en-GB"/>
        </a:p>
      </dgm:t>
    </dgm:pt>
    <dgm:pt modelId="{C68F4ED8-1BD4-4D96-BE1D-3B30EAE85126}" type="sibTrans" cxnId="{50111D41-EB59-4563-B55D-8B0655B23E93}">
      <dgm:prSet/>
      <dgm:spPr/>
      <dgm:t>
        <a:bodyPr/>
        <a:lstStyle/>
        <a:p>
          <a:endParaRPr lang="en-GB"/>
        </a:p>
      </dgm:t>
    </dgm:pt>
    <dgm:pt modelId="{2E55AD8D-43F8-466D-9049-A2DF1F83D6A1}">
      <dgm:prSet custT="1"/>
      <dgm:spPr/>
      <dgm:t>
        <a:bodyPr/>
        <a:lstStyle/>
        <a:p>
          <a:pPr>
            <a:buNone/>
          </a:pPr>
          <a:r>
            <a:rPr lang="en-GB" sz="1200" dirty="0"/>
            <a:t>- 1 to 2 weeks after each dose increment</a:t>
          </a:r>
        </a:p>
      </dgm:t>
    </dgm:pt>
    <dgm:pt modelId="{318A4CF2-D363-47C3-AA96-E74E5CA88EEF}" type="parTrans" cxnId="{A57E2538-1C74-4610-93B4-F445CFAC43D7}">
      <dgm:prSet/>
      <dgm:spPr/>
      <dgm:t>
        <a:bodyPr/>
        <a:lstStyle/>
        <a:p>
          <a:endParaRPr lang="en-GB"/>
        </a:p>
      </dgm:t>
    </dgm:pt>
    <dgm:pt modelId="{9EB5146F-7E43-4C85-BCC4-F96218763760}" type="sibTrans" cxnId="{A57E2538-1C74-4610-93B4-F445CFAC43D7}">
      <dgm:prSet/>
      <dgm:spPr/>
      <dgm:t>
        <a:bodyPr/>
        <a:lstStyle/>
        <a:p>
          <a:endParaRPr lang="en-GB"/>
        </a:p>
      </dgm:t>
    </dgm:pt>
    <dgm:pt modelId="{DD3571B1-36AA-4CDA-936B-B87B3A8B6F4E}">
      <dgm:prSet custT="1"/>
      <dgm:spPr/>
      <dgm:t>
        <a:bodyPr/>
        <a:lstStyle/>
        <a:p>
          <a:pPr>
            <a:buNone/>
          </a:pPr>
          <a:r>
            <a:rPr lang="en-GB" sz="1200" dirty="0"/>
            <a:t>- Every 3 to 6 months once the maximum tolerated dose has been established</a:t>
          </a:r>
        </a:p>
      </dgm:t>
    </dgm:pt>
    <dgm:pt modelId="{33A9FEA2-A867-43B8-BECE-BF52FBFF2A80}" type="parTrans" cxnId="{CFB7BEEE-B778-4810-A0AA-F4CA0B929E27}">
      <dgm:prSet/>
      <dgm:spPr/>
      <dgm:t>
        <a:bodyPr/>
        <a:lstStyle/>
        <a:p>
          <a:endParaRPr lang="en-GB"/>
        </a:p>
      </dgm:t>
    </dgm:pt>
    <dgm:pt modelId="{54678E55-70F1-4CA3-9AA8-476EE35385B8}" type="sibTrans" cxnId="{CFB7BEEE-B778-4810-A0AA-F4CA0B929E27}">
      <dgm:prSet/>
      <dgm:spPr/>
      <dgm:t>
        <a:bodyPr/>
        <a:lstStyle/>
        <a:p>
          <a:endParaRPr lang="en-GB"/>
        </a:p>
      </dgm:t>
    </dgm:pt>
    <dgm:pt modelId="{57432E49-5414-4F45-935A-0FC28D7C9A4E}">
      <dgm:prSet custT="1"/>
      <dgm:spPr/>
      <dgm:t>
        <a:bodyPr/>
        <a:lstStyle/>
        <a:p>
          <a:pPr>
            <a:buNone/>
          </a:pPr>
          <a:r>
            <a:rPr lang="en-GB" sz="1200" dirty="0"/>
            <a:t> -Any time renal function may be compromised</a:t>
          </a:r>
        </a:p>
      </dgm:t>
    </dgm:pt>
    <dgm:pt modelId="{770A6FF9-C5A9-431F-AEB6-BF99A4D7D582}" type="parTrans" cxnId="{D472392C-FB0F-451A-A576-E3D3D0BFE3A9}">
      <dgm:prSet/>
      <dgm:spPr/>
      <dgm:t>
        <a:bodyPr/>
        <a:lstStyle/>
        <a:p>
          <a:endParaRPr lang="en-GB"/>
        </a:p>
      </dgm:t>
    </dgm:pt>
    <dgm:pt modelId="{F7A53F9B-9945-4A74-BF22-620DD712259B}" type="sibTrans" cxnId="{D472392C-FB0F-451A-A576-E3D3D0BFE3A9}">
      <dgm:prSet/>
      <dgm:spPr/>
      <dgm:t>
        <a:bodyPr/>
        <a:lstStyle/>
        <a:p>
          <a:endParaRPr lang="en-GB"/>
        </a:p>
      </dgm:t>
    </dgm:pt>
    <dgm:pt modelId="{739E3A01-1D8C-4679-BF72-74903C84856E}">
      <dgm:prSet custT="1"/>
      <dgm:spPr/>
      <dgm:t>
        <a:bodyPr/>
        <a:lstStyle/>
        <a:p>
          <a:pPr>
            <a:buNone/>
          </a:pPr>
          <a:r>
            <a:rPr lang="en-GB" sz="1200" b="0" i="0" dirty="0"/>
            <a:t>If the person's serum creatinine level increases by more than 50% or their </a:t>
          </a:r>
          <a:r>
            <a:rPr lang="en-GB" sz="1200" b="1" i="0" dirty="0"/>
            <a:t>potassium concentration increases to more than 5.5 mmol per litre, follow local guidelines</a:t>
          </a:r>
          <a:endParaRPr lang="en-GB" sz="1200" b="1" dirty="0"/>
        </a:p>
      </dgm:t>
    </dgm:pt>
    <dgm:pt modelId="{E124484F-33F7-44A4-BA4A-DA27B6B817DC}" type="parTrans" cxnId="{3749065E-031F-4365-8A9A-C45E18EE4E52}">
      <dgm:prSet/>
      <dgm:spPr/>
      <dgm:t>
        <a:bodyPr/>
        <a:lstStyle/>
        <a:p>
          <a:endParaRPr lang="en-GB"/>
        </a:p>
      </dgm:t>
    </dgm:pt>
    <dgm:pt modelId="{F30A847C-A747-4763-8DB4-76B5465A04D2}" type="sibTrans" cxnId="{3749065E-031F-4365-8A9A-C45E18EE4E52}">
      <dgm:prSet/>
      <dgm:spPr/>
      <dgm:t>
        <a:bodyPr/>
        <a:lstStyle/>
        <a:p>
          <a:endParaRPr lang="en-GB"/>
        </a:p>
      </dgm:t>
    </dgm:pt>
    <dgm:pt modelId="{1A146016-4BE9-432D-AC35-696645D176AF}">
      <dgm:prSet custT="1"/>
      <dgm:spPr/>
      <dgm:t>
        <a:bodyPr/>
        <a:lstStyle/>
        <a:p>
          <a:pPr>
            <a:buNone/>
          </a:pPr>
          <a:r>
            <a:rPr lang="en-GB" sz="1200" b="0" i="0" dirty="0"/>
            <a:t>Measure the person's blood pressure or ask the person to measure their own blood pressure, before and after each dose increment. </a:t>
          </a:r>
          <a:endParaRPr lang="en-GB" sz="1200" dirty="0"/>
        </a:p>
      </dgm:t>
    </dgm:pt>
    <dgm:pt modelId="{D0102C49-F90D-47AD-989F-9CC380D81A51}" type="parTrans" cxnId="{069A5F7F-F347-4ADD-8CE9-DEDC420823E2}">
      <dgm:prSet/>
      <dgm:spPr/>
      <dgm:t>
        <a:bodyPr/>
        <a:lstStyle/>
        <a:p>
          <a:endParaRPr lang="en-GB"/>
        </a:p>
      </dgm:t>
    </dgm:pt>
    <dgm:pt modelId="{47784723-D57C-46C9-B64A-FC1A1B409FF4}" type="sibTrans" cxnId="{069A5F7F-F347-4ADD-8CE9-DEDC420823E2}">
      <dgm:prSet/>
      <dgm:spPr/>
      <dgm:t>
        <a:bodyPr/>
        <a:lstStyle/>
        <a:p>
          <a:endParaRPr lang="en-GB"/>
        </a:p>
      </dgm:t>
    </dgm:pt>
    <dgm:pt modelId="{D8ED8CD3-9BAC-4F27-A9AE-E94815F550A3}" type="pres">
      <dgm:prSet presAssocID="{0911CA4C-48C2-40DF-9B71-E398E94DCF44}" presName="theList" presStyleCnt="0">
        <dgm:presLayoutVars>
          <dgm:dir/>
          <dgm:animLvl val="lvl"/>
          <dgm:resizeHandles val="exact"/>
        </dgm:presLayoutVars>
      </dgm:prSet>
      <dgm:spPr/>
    </dgm:pt>
    <dgm:pt modelId="{B604353B-FA4F-4FA0-BFBD-FDF969B4EB9A}" type="pres">
      <dgm:prSet presAssocID="{A7026FC5-52A2-46DD-A86A-B2AE4F5E62CF}" presName="compNode" presStyleCnt="0"/>
      <dgm:spPr/>
    </dgm:pt>
    <dgm:pt modelId="{84811B90-AD5F-482C-84EA-82EA43096551}" type="pres">
      <dgm:prSet presAssocID="{A7026FC5-52A2-46DD-A86A-B2AE4F5E62CF}" presName="aNode" presStyleLbl="bgShp" presStyleIdx="0" presStyleCnt="2"/>
      <dgm:spPr/>
    </dgm:pt>
    <dgm:pt modelId="{2AAE04E6-AED1-41CD-A801-5D3D0E00A372}" type="pres">
      <dgm:prSet presAssocID="{A7026FC5-52A2-46DD-A86A-B2AE4F5E62CF}" presName="textNode" presStyleLbl="bgShp" presStyleIdx="0" presStyleCnt="2"/>
      <dgm:spPr/>
    </dgm:pt>
    <dgm:pt modelId="{FC9D1E24-61B1-4BD3-A72D-AE66374AEDC1}" type="pres">
      <dgm:prSet presAssocID="{A7026FC5-52A2-46DD-A86A-B2AE4F5E62CF}" presName="compChildNode" presStyleCnt="0"/>
      <dgm:spPr/>
    </dgm:pt>
    <dgm:pt modelId="{BA377D8F-EBB3-46F5-B96C-E65B3F437A3F}" type="pres">
      <dgm:prSet presAssocID="{A7026FC5-52A2-46DD-A86A-B2AE4F5E62CF}" presName="theInnerList" presStyleCnt="0"/>
      <dgm:spPr/>
    </dgm:pt>
    <dgm:pt modelId="{6E39272B-6089-44C8-A022-44136259E9FA}" type="pres">
      <dgm:prSet presAssocID="{00CF1689-B850-4FE6-9A60-3FEAB4C67FFD}" presName="childNode" presStyleLbl="node1" presStyleIdx="0" presStyleCnt="4" custScaleX="104480" custScaleY="338335" custLinFactY="-270533" custLinFactNeighborX="-28" custLinFactNeighborY="-300000">
        <dgm:presLayoutVars>
          <dgm:bulletEnabled val="1"/>
        </dgm:presLayoutVars>
      </dgm:prSet>
      <dgm:spPr/>
    </dgm:pt>
    <dgm:pt modelId="{FDA25E2F-7426-41EA-BC3B-EDEAD2601C2E}" type="pres">
      <dgm:prSet presAssocID="{00CF1689-B850-4FE6-9A60-3FEAB4C67FFD}" presName="aSpace2" presStyleCnt="0"/>
      <dgm:spPr/>
    </dgm:pt>
    <dgm:pt modelId="{6B8F9E8F-D69E-4BD9-92E2-AB71CEDEBBDD}" type="pres">
      <dgm:prSet presAssocID="{6FA7DF3A-40CB-4486-B5C8-951AE574A616}" presName="childNode" presStyleLbl="node1" presStyleIdx="1" presStyleCnt="4" custScaleY="610907" custLinFactY="-57394" custLinFactNeighborX="-2736" custLinFactNeighborY="-100000">
        <dgm:presLayoutVars>
          <dgm:bulletEnabled val="1"/>
        </dgm:presLayoutVars>
      </dgm:prSet>
      <dgm:spPr/>
    </dgm:pt>
    <dgm:pt modelId="{AAACD9EA-6BD4-49F4-AAC8-913972D9F3D4}" type="pres">
      <dgm:prSet presAssocID="{A7026FC5-52A2-46DD-A86A-B2AE4F5E62CF}" presName="aSpace" presStyleCnt="0"/>
      <dgm:spPr/>
    </dgm:pt>
    <dgm:pt modelId="{6B25D885-2B7E-4C2D-925A-807F886D7AA1}" type="pres">
      <dgm:prSet presAssocID="{84EC2C92-BC6C-49AC-BB13-CEE603FFF2E3}" presName="compNode" presStyleCnt="0"/>
      <dgm:spPr/>
    </dgm:pt>
    <dgm:pt modelId="{8FD7896E-3BF2-4E89-ACE4-983EE55F98F7}" type="pres">
      <dgm:prSet presAssocID="{84EC2C92-BC6C-49AC-BB13-CEE603FFF2E3}" presName="aNode" presStyleLbl="bgShp" presStyleIdx="1" presStyleCnt="2"/>
      <dgm:spPr/>
    </dgm:pt>
    <dgm:pt modelId="{FC12C832-CBF7-4C43-AC40-CAFE8AC34640}" type="pres">
      <dgm:prSet presAssocID="{84EC2C92-BC6C-49AC-BB13-CEE603FFF2E3}" presName="textNode" presStyleLbl="bgShp" presStyleIdx="1" presStyleCnt="2"/>
      <dgm:spPr/>
    </dgm:pt>
    <dgm:pt modelId="{6D0F01F3-6800-4117-AAB3-47772BFA6646}" type="pres">
      <dgm:prSet presAssocID="{84EC2C92-BC6C-49AC-BB13-CEE603FFF2E3}" presName="compChildNode" presStyleCnt="0"/>
      <dgm:spPr/>
    </dgm:pt>
    <dgm:pt modelId="{D940735C-8B67-4A5A-B557-4FA51150990C}" type="pres">
      <dgm:prSet presAssocID="{84EC2C92-BC6C-49AC-BB13-CEE603FFF2E3}" presName="theInnerList" presStyleCnt="0"/>
      <dgm:spPr/>
    </dgm:pt>
    <dgm:pt modelId="{60DF9DD5-AF28-494E-A715-39CD7652FD5D}" type="pres">
      <dgm:prSet presAssocID="{739E3A01-1D8C-4679-BF72-74903C84856E}" presName="childNode" presStyleLbl="node1" presStyleIdx="2" presStyleCnt="4" custScaleX="98381" custScaleY="126092" custLinFactY="-88920" custLinFactNeighborX="245" custLinFactNeighborY="-100000">
        <dgm:presLayoutVars>
          <dgm:bulletEnabled val="1"/>
        </dgm:presLayoutVars>
      </dgm:prSet>
      <dgm:spPr/>
    </dgm:pt>
    <dgm:pt modelId="{722CD894-2964-42BD-9856-D2A8EE73F95D}" type="pres">
      <dgm:prSet presAssocID="{739E3A01-1D8C-4679-BF72-74903C84856E}" presName="aSpace2" presStyleCnt="0"/>
      <dgm:spPr/>
    </dgm:pt>
    <dgm:pt modelId="{937E67F9-FB8E-45FD-A5E0-F0046C727A1D}" type="pres">
      <dgm:prSet presAssocID="{1A146016-4BE9-432D-AC35-696645D176AF}" presName="childNode" presStyleLbl="node1" presStyleIdx="3" presStyleCnt="4" custLinFactY="-94918" custLinFactNeighborX="1958" custLinFactNeighborY="-100000">
        <dgm:presLayoutVars>
          <dgm:bulletEnabled val="1"/>
        </dgm:presLayoutVars>
      </dgm:prSet>
      <dgm:spPr/>
    </dgm:pt>
  </dgm:ptLst>
  <dgm:cxnLst>
    <dgm:cxn modelId="{FA05C207-DE9E-4366-8694-8C21F38EB295}" type="presOf" srcId="{84EC2C92-BC6C-49AC-BB13-CEE603FFF2E3}" destId="{FC12C832-CBF7-4C43-AC40-CAFE8AC34640}" srcOrd="1" destOrd="0" presId="urn:microsoft.com/office/officeart/2005/8/layout/lProcess2"/>
    <dgm:cxn modelId="{74964716-1947-4F0C-B0FF-06964E234DB6}" type="presOf" srcId="{6FA7DF3A-40CB-4486-B5C8-951AE574A616}" destId="{6B8F9E8F-D69E-4BD9-92E2-AB71CEDEBBDD}" srcOrd="0" destOrd="0" presId="urn:microsoft.com/office/officeart/2005/8/layout/lProcess2"/>
    <dgm:cxn modelId="{34555718-F220-4E28-BAF4-9A80E2C6E448}" type="presOf" srcId="{57432E49-5414-4F45-935A-0FC28D7C9A4E}" destId="{6B8F9E8F-D69E-4BD9-92E2-AB71CEDEBBDD}" srcOrd="0" destOrd="4" presId="urn:microsoft.com/office/officeart/2005/8/layout/lProcess2"/>
    <dgm:cxn modelId="{D68C092C-7F78-4262-9416-A1FA5A38BA68}" type="presOf" srcId="{A7026FC5-52A2-46DD-A86A-B2AE4F5E62CF}" destId="{2AAE04E6-AED1-41CD-A801-5D3D0E00A372}" srcOrd="1" destOrd="0" presId="urn:microsoft.com/office/officeart/2005/8/layout/lProcess2"/>
    <dgm:cxn modelId="{D472392C-FB0F-451A-A576-E3D3D0BFE3A9}" srcId="{6FA7DF3A-40CB-4486-B5C8-951AE574A616}" destId="{57432E49-5414-4F45-935A-0FC28D7C9A4E}" srcOrd="3" destOrd="0" parTransId="{770A6FF9-C5A9-431F-AEB6-BF99A4D7D582}" sibTransId="{F7A53F9B-9945-4A74-BF22-620DD712259B}"/>
    <dgm:cxn modelId="{D2277636-91E7-4D46-8AD6-CA78BCE941CA}" type="presOf" srcId="{0911CA4C-48C2-40DF-9B71-E398E94DCF44}" destId="{D8ED8CD3-9BAC-4F27-A9AE-E94815F550A3}" srcOrd="0" destOrd="0" presId="urn:microsoft.com/office/officeart/2005/8/layout/lProcess2"/>
    <dgm:cxn modelId="{8420C236-3D2C-488B-9F72-56EB4F747C9E}" type="presOf" srcId="{1A146016-4BE9-432D-AC35-696645D176AF}" destId="{937E67F9-FB8E-45FD-A5E0-F0046C727A1D}" srcOrd="0" destOrd="0" presId="urn:microsoft.com/office/officeart/2005/8/layout/lProcess2"/>
    <dgm:cxn modelId="{A57E2538-1C74-4610-93B4-F445CFAC43D7}" srcId="{6FA7DF3A-40CB-4486-B5C8-951AE574A616}" destId="{2E55AD8D-43F8-466D-9049-A2DF1F83D6A1}" srcOrd="1" destOrd="0" parTransId="{318A4CF2-D363-47C3-AA96-E74E5CA88EEF}" sibTransId="{9EB5146F-7E43-4C85-BCC4-F96218763760}"/>
    <dgm:cxn modelId="{856FB83B-1D43-4A63-A8E1-D840A00F372C}" type="presOf" srcId="{A7026FC5-52A2-46DD-A86A-B2AE4F5E62CF}" destId="{84811B90-AD5F-482C-84EA-82EA43096551}" srcOrd="0" destOrd="0" presId="urn:microsoft.com/office/officeart/2005/8/layout/lProcess2"/>
    <dgm:cxn modelId="{574AE45C-460F-402B-8581-A006E753672B}" srcId="{A7026FC5-52A2-46DD-A86A-B2AE4F5E62CF}" destId="{00CF1689-B850-4FE6-9A60-3FEAB4C67FFD}" srcOrd="0" destOrd="0" parTransId="{9B7E612C-4862-462B-A4C7-B375A712947E}" sibTransId="{2F4E0763-FD08-40AD-A67F-BACD8BAD2EEA}"/>
    <dgm:cxn modelId="{3749065E-031F-4365-8A9A-C45E18EE4E52}" srcId="{84EC2C92-BC6C-49AC-BB13-CEE603FFF2E3}" destId="{739E3A01-1D8C-4679-BF72-74903C84856E}" srcOrd="0" destOrd="0" parTransId="{E124484F-33F7-44A4-BA4A-DA27B6B817DC}" sibTransId="{F30A847C-A747-4763-8DB4-76B5465A04D2}"/>
    <dgm:cxn modelId="{50111D41-EB59-4563-B55D-8B0655B23E93}" srcId="{6FA7DF3A-40CB-4486-B5C8-951AE574A616}" destId="{046DB480-3767-43AA-A1C2-4F2CA5F14918}" srcOrd="0" destOrd="0" parTransId="{126F7E56-F169-4EBA-9DE9-556BEE0473C1}" sibTransId="{C68F4ED8-1BD4-4D96-BE1D-3B30EAE85126}"/>
    <dgm:cxn modelId="{F73B5C6C-D852-4FAD-AE82-A79CF3A411DD}" srcId="{0911CA4C-48C2-40DF-9B71-E398E94DCF44}" destId="{84EC2C92-BC6C-49AC-BB13-CEE603FFF2E3}" srcOrd="1" destOrd="0" parTransId="{2AF061B4-38B1-4543-AF5A-12B234D93E6F}" sibTransId="{D1E43282-3A50-4EF1-910D-5B10464B5981}"/>
    <dgm:cxn modelId="{C98F9675-2EFB-4898-8DB4-57925DEF471E}" type="presOf" srcId="{84EC2C92-BC6C-49AC-BB13-CEE603FFF2E3}" destId="{8FD7896E-3BF2-4E89-ACE4-983EE55F98F7}" srcOrd="0" destOrd="0" presId="urn:microsoft.com/office/officeart/2005/8/layout/lProcess2"/>
    <dgm:cxn modelId="{069A5F7F-F347-4ADD-8CE9-DEDC420823E2}" srcId="{84EC2C92-BC6C-49AC-BB13-CEE603FFF2E3}" destId="{1A146016-4BE9-432D-AC35-696645D176AF}" srcOrd="1" destOrd="0" parTransId="{D0102C49-F90D-47AD-989F-9CC380D81A51}" sibTransId="{47784723-D57C-46C9-B64A-FC1A1B409FF4}"/>
    <dgm:cxn modelId="{A12AD79A-A4F7-46E2-B386-B1B3CA08FE2D}" type="presOf" srcId="{2E55AD8D-43F8-466D-9049-A2DF1F83D6A1}" destId="{6B8F9E8F-D69E-4BD9-92E2-AB71CEDEBBDD}" srcOrd="0" destOrd="2" presId="urn:microsoft.com/office/officeart/2005/8/layout/lProcess2"/>
    <dgm:cxn modelId="{9774E4A3-29EB-4FE6-9C07-E731C041859C}" type="presOf" srcId="{739E3A01-1D8C-4679-BF72-74903C84856E}" destId="{60DF9DD5-AF28-494E-A715-39CD7652FD5D}" srcOrd="0" destOrd="0" presId="urn:microsoft.com/office/officeart/2005/8/layout/lProcess2"/>
    <dgm:cxn modelId="{77B497CD-0DA2-4F04-840E-8F61900EC66A}" type="presOf" srcId="{046DB480-3767-43AA-A1C2-4F2CA5F14918}" destId="{6B8F9E8F-D69E-4BD9-92E2-AB71CEDEBBDD}" srcOrd="0" destOrd="1" presId="urn:microsoft.com/office/officeart/2005/8/layout/lProcess2"/>
    <dgm:cxn modelId="{D03F81D9-01B3-46CD-BB88-2FA1709C1D23}" type="presOf" srcId="{00CF1689-B850-4FE6-9A60-3FEAB4C67FFD}" destId="{6E39272B-6089-44C8-A022-44136259E9FA}" srcOrd="0" destOrd="0" presId="urn:microsoft.com/office/officeart/2005/8/layout/lProcess2"/>
    <dgm:cxn modelId="{D32593DF-1699-4547-A8E9-1C172BBE4A7D}" type="presOf" srcId="{DD3571B1-36AA-4CDA-936B-B87B3A8B6F4E}" destId="{6B8F9E8F-D69E-4BD9-92E2-AB71CEDEBBDD}" srcOrd="0" destOrd="3" presId="urn:microsoft.com/office/officeart/2005/8/layout/lProcess2"/>
    <dgm:cxn modelId="{CFB7BEEE-B778-4810-A0AA-F4CA0B929E27}" srcId="{6FA7DF3A-40CB-4486-B5C8-951AE574A616}" destId="{DD3571B1-36AA-4CDA-936B-B87B3A8B6F4E}" srcOrd="2" destOrd="0" parTransId="{33A9FEA2-A867-43B8-BECE-BF52FBFF2A80}" sibTransId="{54678E55-70F1-4CA3-9AA8-476EE35385B8}"/>
    <dgm:cxn modelId="{81E118F1-EE70-4187-A2EF-3599A23C36BB}" srcId="{0911CA4C-48C2-40DF-9B71-E398E94DCF44}" destId="{A7026FC5-52A2-46DD-A86A-B2AE4F5E62CF}" srcOrd="0" destOrd="0" parTransId="{A6B66716-A12B-43AA-A131-6C0B9B344060}" sibTransId="{D636B0FB-74E9-4C54-B334-E34547FACD72}"/>
    <dgm:cxn modelId="{C12819F3-4F0B-4139-971D-C1ADA6836961}" srcId="{A7026FC5-52A2-46DD-A86A-B2AE4F5E62CF}" destId="{6FA7DF3A-40CB-4486-B5C8-951AE574A616}" srcOrd="1" destOrd="0" parTransId="{C717B377-9C96-4FDE-9807-B0249CC6FE20}" sibTransId="{09EB07DB-C0D4-4097-9350-501D22C411A9}"/>
    <dgm:cxn modelId="{76320811-2B70-4B63-B7C8-4149314A4A85}" type="presParOf" srcId="{D8ED8CD3-9BAC-4F27-A9AE-E94815F550A3}" destId="{B604353B-FA4F-4FA0-BFBD-FDF969B4EB9A}" srcOrd="0" destOrd="0" presId="urn:microsoft.com/office/officeart/2005/8/layout/lProcess2"/>
    <dgm:cxn modelId="{BDAA2B35-1DEC-4C96-8553-125E995EFCFF}" type="presParOf" srcId="{B604353B-FA4F-4FA0-BFBD-FDF969B4EB9A}" destId="{84811B90-AD5F-482C-84EA-82EA43096551}" srcOrd="0" destOrd="0" presId="urn:microsoft.com/office/officeart/2005/8/layout/lProcess2"/>
    <dgm:cxn modelId="{E079C079-2FFB-4BE8-84BC-3459A9A33440}" type="presParOf" srcId="{B604353B-FA4F-4FA0-BFBD-FDF969B4EB9A}" destId="{2AAE04E6-AED1-41CD-A801-5D3D0E00A372}" srcOrd="1" destOrd="0" presId="urn:microsoft.com/office/officeart/2005/8/layout/lProcess2"/>
    <dgm:cxn modelId="{EE11B137-27E6-4E5D-96D2-D3C707E66E09}" type="presParOf" srcId="{B604353B-FA4F-4FA0-BFBD-FDF969B4EB9A}" destId="{FC9D1E24-61B1-4BD3-A72D-AE66374AEDC1}" srcOrd="2" destOrd="0" presId="urn:microsoft.com/office/officeart/2005/8/layout/lProcess2"/>
    <dgm:cxn modelId="{CBCF68F0-347F-452E-81C6-BC597DCDFA6F}" type="presParOf" srcId="{FC9D1E24-61B1-4BD3-A72D-AE66374AEDC1}" destId="{BA377D8F-EBB3-46F5-B96C-E65B3F437A3F}" srcOrd="0" destOrd="0" presId="urn:microsoft.com/office/officeart/2005/8/layout/lProcess2"/>
    <dgm:cxn modelId="{8FE6C74D-0731-46DB-8F9A-E6201C81AA79}" type="presParOf" srcId="{BA377D8F-EBB3-46F5-B96C-E65B3F437A3F}" destId="{6E39272B-6089-44C8-A022-44136259E9FA}" srcOrd="0" destOrd="0" presId="urn:microsoft.com/office/officeart/2005/8/layout/lProcess2"/>
    <dgm:cxn modelId="{4439BBF7-8F37-44C4-840A-C11829A33F46}" type="presParOf" srcId="{BA377D8F-EBB3-46F5-B96C-E65B3F437A3F}" destId="{FDA25E2F-7426-41EA-BC3B-EDEAD2601C2E}" srcOrd="1" destOrd="0" presId="urn:microsoft.com/office/officeart/2005/8/layout/lProcess2"/>
    <dgm:cxn modelId="{998A0C6D-14BB-4D9C-8FBB-5FBE6B4427B6}" type="presParOf" srcId="{BA377D8F-EBB3-46F5-B96C-E65B3F437A3F}" destId="{6B8F9E8F-D69E-4BD9-92E2-AB71CEDEBBDD}" srcOrd="2" destOrd="0" presId="urn:microsoft.com/office/officeart/2005/8/layout/lProcess2"/>
    <dgm:cxn modelId="{9107B05E-41F7-4424-900D-989F5D10197E}" type="presParOf" srcId="{D8ED8CD3-9BAC-4F27-A9AE-E94815F550A3}" destId="{AAACD9EA-6BD4-49F4-AAC8-913972D9F3D4}" srcOrd="1" destOrd="0" presId="urn:microsoft.com/office/officeart/2005/8/layout/lProcess2"/>
    <dgm:cxn modelId="{65CB4B3F-8997-4B04-A64C-DEAA47026853}" type="presParOf" srcId="{D8ED8CD3-9BAC-4F27-A9AE-E94815F550A3}" destId="{6B25D885-2B7E-4C2D-925A-807F886D7AA1}" srcOrd="2" destOrd="0" presId="urn:microsoft.com/office/officeart/2005/8/layout/lProcess2"/>
    <dgm:cxn modelId="{D723051B-3049-4BCB-8F3C-9A46A9247493}" type="presParOf" srcId="{6B25D885-2B7E-4C2D-925A-807F886D7AA1}" destId="{8FD7896E-3BF2-4E89-ACE4-983EE55F98F7}" srcOrd="0" destOrd="0" presId="urn:microsoft.com/office/officeart/2005/8/layout/lProcess2"/>
    <dgm:cxn modelId="{9400491F-0948-435A-993F-0A3A307A1583}" type="presParOf" srcId="{6B25D885-2B7E-4C2D-925A-807F886D7AA1}" destId="{FC12C832-CBF7-4C43-AC40-CAFE8AC34640}" srcOrd="1" destOrd="0" presId="urn:microsoft.com/office/officeart/2005/8/layout/lProcess2"/>
    <dgm:cxn modelId="{CD4D4D67-FE62-44E6-B2F0-8AC80AE76DD9}" type="presParOf" srcId="{6B25D885-2B7E-4C2D-925A-807F886D7AA1}" destId="{6D0F01F3-6800-4117-AAB3-47772BFA6646}" srcOrd="2" destOrd="0" presId="urn:microsoft.com/office/officeart/2005/8/layout/lProcess2"/>
    <dgm:cxn modelId="{7E843E7C-BB8D-4504-B4C6-98BD22A42344}" type="presParOf" srcId="{6D0F01F3-6800-4117-AAB3-47772BFA6646}" destId="{D940735C-8B67-4A5A-B557-4FA51150990C}" srcOrd="0" destOrd="0" presId="urn:microsoft.com/office/officeart/2005/8/layout/lProcess2"/>
    <dgm:cxn modelId="{3C0876B8-3F32-4D06-AF71-5B37532CCFD2}" type="presParOf" srcId="{D940735C-8B67-4A5A-B557-4FA51150990C}" destId="{60DF9DD5-AF28-494E-A715-39CD7652FD5D}" srcOrd="0" destOrd="0" presId="urn:microsoft.com/office/officeart/2005/8/layout/lProcess2"/>
    <dgm:cxn modelId="{E77A615C-9971-499B-97A5-04937986CE59}" type="presParOf" srcId="{D940735C-8B67-4A5A-B557-4FA51150990C}" destId="{722CD894-2964-42BD-9856-D2A8EE73F95D}" srcOrd="1" destOrd="0" presId="urn:microsoft.com/office/officeart/2005/8/layout/lProcess2"/>
    <dgm:cxn modelId="{5846E30D-814D-4350-8A99-35A546148973}" type="presParOf" srcId="{D940735C-8B67-4A5A-B557-4FA51150990C}" destId="{937E67F9-FB8E-45FD-A5E0-F0046C727A1D}"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911CA4C-48C2-40DF-9B71-E398E94DCF44}"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GB"/>
        </a:p>
      </dgm:t>
    </dgm:pt>
    <dgm:pt modelId="{A7026FC5-52A2-46DD-A86A-B2AE4F5E62CF}">
      <dgm:prSet phldrT="[Text]">
        <dgm:style>
          <a:lnRef idx="2">
            <a:schemeClr val="dk1">
              <a:shade val="15000"/>
            </a:schemeClr>
          </a:lnRef>
          <a:fillRef idx="1">
            <a:schemeClr val="dk1"/>
          </a:fillRef>
          <a:effectRef idx="0">
            <a:schemeClr val="dk1"/>
          </a:effectRef>
          <a:fontRef idx="minor">
            <a:schemeClr val="lt1"/>
          </a:fontRef>
        </dgm:style>
      </dgm:prSet>
      <dgm:spPr/>
      <dgm:t>
        <a:bodyPr/>
        <a:lstStyle/>
        <a:p>
          <a:endParaRPr lang="en-GB" dirty="0"/>
        </a:p>
      </dgm:t>
    </dgm:pt>
    <dgm:pt modelId="{A6B66716-A12B-43AA-A131-6C0B9B344060}" type="parTrans" cxnId="{81E118F1-EE70-4187-A2EF-3599A23C36BB}">
      <dgm:prSet/>
      <dgm:spPr/>
      <dgm:t>
        <a:bodyPr/>
        <a:lstStyle/>
        <a:p>
          <a:endParaRPr lang="en-GB"/>
        </a:p>
      </dgm:t>
    </dgm:pt>
    <dgm:pt modelId="{D636B0FB-74E9-4C54-B334-E34547FACD72}" type="sibTrans" cxnId="{81E118F1-EE70-4187-A2EF-3599A23C36BB}">
      <dgm:prSet/>
      <dgm:spPr/>
      <dgm:t>
        <a:bodyPr/>
        <a:lstStyle/>
        <a:p>
          <a:endParaRPr lang="en-GB"/>
        </a:p>
      </dgm:t>
    </dgm:pt>
    <dgm:pt modelId="{84EC2C92-BC6C-49AC-BB13-CEE603FFF2E3}">
      <dgm:prSet phldrT="[Text]">
        <dgm:style>
          <a:lnRef idx="2">
            <a:schemeClr val="dk1">
              <a:shade val="15000"/>
            </a:schemeClr>
          </a:lnRef>
          <a:fillRef idx="1">
            <a:schemeClr val="dk1"/>
          </a:fillRef>
          <a:effectRef idx="0">
            <a:schemeClr val="dk1"/>
          </a:effectRef>
          <a:fontRef idx="minor">
            <a:schemeClr val="lt1"/>
          </a:fontRef>
        </dgm:style>
      </dgm:prSet>
      <dgm:spPr/>
      <dgm:t>
        <a:bodyPr/>
        <a:lstStyle/>
        <a:p>
          <a:endParaRPr lang="en-GB" dirty="0"/>
        </a:p>
      </dgm:t>
    </dgm:pt>
    <dgm:pt modelId="{2AF061B4-38B1-4543-AF5A-12B234D93E6F}" type="parTrans" cxnId="{F73B5C6C-D852-4FAD-AE82-A79CF3A411DD}">
      <dgm:prSet/>
      <dgm:spPr/>
      <dgm:t>
        <a:bodyPr/>
        <a:lstStyle/>
        <a:p>
          <a:endParaRPr lang="en-GB"/>
        </a:p>
      </dgm:t>
    </dgm:pt>
    <dgm:pt modelId="{D1E43282-3A50-4EF1-910D-5B10464B5981}" type="sibTrans" cxnId="{F73B5C6C-D852-4FAD-AE82-A79CF3A411DD}">
      <dgm:prSet/>
      <dgm:spPr/>
      <dgm:t>
        <a:bodyPr/>
        <a:lstStyle/>
        <a:p>
          <a:endParaRPr lang="en-GB"/>
        </a:p>
      </dgm:t>
    </dgm:pt>
    <dgm:pt modelId="{675C026A-BDAC-4B0C-AC89-EB23343E9420}">
      <dgm:prSet custT="1"/>
      <dgm:spPr/>
      <dgm:t>
        <a:bodyPr/>
        <a:lstStyle/>
        <a:p>
          <a:pPr>
            <a:buNone/>
          </a:pPr>
          <a:r>
            <a:rPr lang="en-GB" sz="1200" b="0" i="0" dirty="0">
              <a:solidFill>
                <a:schemeClr val="bg1"/>
              </a:solidFill>
              <a:effectLst/>
              <a:latin typeface="+mn-lt"/>
            </a:rPr>
            <a:t>Assess for heart rhythm, heart rate and conduction abnormalities using a 12-lead ECG before deciding whether to prescribe a beta-blocker.</a:t>
          </a:r>
          <a:endParaRPr lang="en-GB" sz="1200" dirty="0">
            <a:solidFill>
              <a:schemeClr val="bg1"/>
            </a:solidFill>
            <a:latin typeface="+mn-lt"/>
          </a:endParaRPr>
        </a:p>
      </dgm:t>
    </dgm:pt>
    <dgm:pt modelId="{B15DC680-1073-44B8-9CB5-DBF81E4D4483}" type="parTrans" cxnId="{730EBD7A-A21A-40F3-90FE-CF4EC817A6B3}">
      <dgm:prSet/>
      <dgm:spPr/>
      <dgm:t>
        <a:bodyPr/>
        <a:lstStyle/>
        <a:p>
          <a:endParaRPr lang="en-GB"/>
        </a:p>
      </dgm:t>
    </dgm:pt>
    <dgm:pt modelId="{9BE68006-8D5C-4A7A-B186-53C302DCB718}" type="sibTrans" cxnId="{730EBD7A-A21A-40F3-90FE-CF4EC817A6B3}">
      <dgm:prSet/>
      <dgm:spPr/>
      <dgm:t>
        <a:bodyPr/>
        <a:lstStyle/>
        <a:p>
          <a:endParaRPr lang="en-GB"/>
        </a:p>
      </dgm:t>
    </dgm:pt>
    <dgm:pt modelId="{9BB6ABCF-9181-451B-B183-97EC2F361ABB}">
      <dgm:prSet custT="1"/>
      <dgm:spPr/>
      <dgm:t>
        <a:bodyPr/>
        <a:lstStyle/>
        <a:p>
          <a:pPr>
            <a:buNone/>
          </a:pPr>
          <a:r>
            <a:rPr lang="en-GB" sz="1200" b="0" i="0" dirty="0"/>
            <a:t>Do not offer a beta-blocker to people with second-degree or third-degree heart block who do not have a pacemaker or to people with bradycardia (that is, a heart rate of less than 50 beats per minute).</a:t>
          </a:r>
          <a:endParaRPr lang="en-GB" sz="1200" dirty="0"/>
        </a:p>
      </dgm:t>
    </dgm:pt>
    <dgm:pt modelId="{8509652E-B9EF-4EEE-847C-84B2791AB76E}" type="parTrans" cxnId="{ED0F6180-CA46-4236-B32B-D097E69EA4E2}">
      <dgm:prSet/>
      <dgm:spPr/>
      <dgm:t>
        <a:bodyPr/>
        <a:lstStyle/>
        <a:p>
          <a:endParaRPr lang="en-GB"/>
        </a:p>
      </dgm:t>
    </dgm:pt>
    <dgm:pt modelId="{102C4365-FA96-44A4-B771-DA932A5F96CF}" type="sibTrans" cxnId="{ED0F6180-CA46-4236-B32B-D097E69EA4E2}">
      <dgm:prSet/>
      <dgm:spPr/>
      <dgm:t>
        <a:bodyPr/>
        <a:lstStyle/>
        <a:p>
          <a:endParaRPr lang="en-GB"/>
        </a:p>
      </dgm:t>
    </dgm:pt>
    <dgm:pt modelId="{3B5D1791-6F3D-4DF9-8BCC-A38158F1C26D}">
      <dgm:prSet custT="1"/>
      <dgm:spPr/>
      <dgm:t>
        <a:bodyPr/>
        <a:lstStyle/>
        <a:p>
          <a:pPr>
            <a:buNone/>
          </a:pPr>
          <a:r>
            <a:rPr lang="en-GB" sz="1200" b="0" i="0" dirty="0"/>
            <a:t>For people with symptoms and bradycardia, consider repeating a 12-lead ECG after each dose increment</a:t>
          </a:r>
          <a:endParaRPr lang="en-GB" sz="1200" dirty="0"/>
        </a:p>
      </dgm:t>
    </dgm:pt>
    <dgm:pt modelId="{1B2C068C-30F9-4467-9399-DB42A42DD365}" type="parTrans" cxnId="{CB7DA42B-2C9E-49B7-887A-016E0CF834F9}">
      <dgm:prSet/>
      <dgm:spPr/>
      <dgm:t>
        <a:bodyPr/>
        <a:lstStyle/>
        <a:p>
          <a:endParaRPr lang="en-GB"/>
        </a:p>
      </dgm:t>
    </dgm:pt>
    <dgm:pt modelId="{2A1A33A3-6373-4675-B64E-5663FE22FABF}" type="sibTrans" cxnId="{CB7DA42B-2C9E-49B7-887A-016E0CF834F9}">
      <dgm:prSet/>
      <dgm:spPr/>
      <dgm:t>
        <a:bodyPr/>
        <a:lstStyle/>
        <a:p>
          <a:endParaRPr lang="en-GB"/>
        </a:p>
      </dgm:t>
    </dgm:pt>
    <dgm:pt modelId="{85B35E0F-DC3F-4CD5-92B0-99243CF20417}">
      <dgm:prSet custT="1"/>
      <dgm:spPr/>
      <dgm:t>
        <a:bodyPr/>
        <a:lstStyle/>
        <a:p>
          <a:pPr>
            <a:buNone/>
          </a:pPr>
          <a:r>
            <a:rPr lang="en-GB" sz="1200" b="0" i="0" dirty="0"/>
            <a:t>Do not withhold treatment with a beta-blocker solely because of age or the presence of peripheral vascular disease, erectile dysfunction, diabetes, interstitial pulmonary disease or chronic obstructive pulmonary disease. </a:t>
          </a:r>
          <a:endParaRPr lang="en-GB" sz="1200" dirty="0"/>
        </a:p>
      </dgm:t>
    </dgm:pt>
    <dgm:pt modelId="{6DA12E46-8A6B-4B58-A2AD-C27E6C448043}" type="parTrans" cxnId="{8A7C3F58-8E99-4C55-99FC-367F9EF46419}">
      <dgm:prSet/>
      <dgm:spPr/>
      <dgm:t>
        <a:bodyPr/>
        <a:lstStyle/>
        <a:p>
          <a:endParaRPr lang="en-GB"/>
        </a:p>
      </dgm:t>
    </dgm:pt>
    <dgm:pt modelId="{329DB408-4C60-4958-8F7F-592F14767A33}" type="sibTrans" cxnId="{8A7C3F58-8E99-4C55-99FC-367F9EF46419}">
      <dgm:prSet/>
      <dgm:spPr/>
      <dgm:t>
        <a:bodyPr/>
        <a:lstStyle/>
        <a:p>
          <a:endParaRPr lang="en-GB"/>
        </a:p>
      </dgm:t>
    </dgm:pt>
    <dgm:pt modelId="{0DCF82A0-5D14-43DF-AD9C-912CA0311466}">
      <dgm:prSet custT="1"/>
      <dgm:spPr/>
      <dgm:t>
        <a:bodyPr/>
        <a:lstStyle/>
        <a:p>
          <a:pPr>
            <a:buNone/>
          </a:pPr>
          <a:r>
            <a:rPr lang="en-GB" sz="1200" b="0" i="0" dirty="0"/>
            <a:t>Assess heart rate and clinical status after each dose increment.</a:t>
          </a:r>
          <a:endParaRPr lang="en-GB" sz="1200" dirty="0"/>
        </a:p>
      </dgm:t>
    </dgm:pt>
    <dgm:pt modelId="{4E4053C2-81C9-4ABD-94C5-8CCAEBABDCF6}" type="parTrans" cxnId="{60AD1796-82D9-4D82-B616-966D55CC834E}">
      <dgm:prSet/>
      <dgm:spPr/>
      <dgm:t>
        <a:bodyPr/>
        <a:lstStyle/>
        <a:p>
          <a:endParaRPr lang="en-GB"/>
        </a:p>
      </dgm:t>
    </dgm:pt>
    <dgm:pt modelId="{F9ADEA92-2D41-4DD2-82FC-14DE57E0935A}" type="sibTrans" cxnId="{60AD1796-82D9-4D82-B616-966D55CC834E}">
      <dgm:prSet/>
      <dgm:spPr/>
      <dgm:t>
        <a:bodyPr/>
        <a:lstStyle/>
        <a:p>
          <a:endParaRPr lang="en-GB"/>
        </a:p>
      </dgm:t>
    </dgm:pt>
    <dgm:pt modelId="{D8ED8CD3-9BAC-4F27-A9AE-E94815F550A3}" type="pres">
      <dgm:prSet presAssocID="{0911CA4C-48C2-40DF-9B71-E398E94DCF44}" presName="theList" presStyleCnt="0">
        <dgm:presLayoutVars>
          <dgm:dir/>
          <dgm:animLvl val="lvl"/>
          <dgm:resizeHandles val="exact"/>
        </dgm:presLayoutVars>
      </dgm:prSet>
      <dgm:spPr/>
    </dgm:pt>
    <dgm:pt modelId="{B604353B-FA4F-4FA0-BFBD-FDF969B4EB9A}" type="pres">
      <dgm:prSet presAssocID="{A7026FC5-52A2-46DD-A86A-B2AE4F5E62CF}" presName="compNode" presStyleCnt="0"/>
      <dgm:spPr/>
    </dgm:pt>
    <dgm:pt modelId="{84811B90-AD5F-482C-84EA-82EA43096551}" type="pres">
      <dgm:prSet presAssocID="{A7026FC5-52A2-46DD-A86A-B2AE4F5E62CF}" presName="aNode" presStyleLbl="bgShp" presStyleIdx="0" presStyleCnt="2"/>
      <dgm:spPr/>
    </dgm:pt>
    <dgm:pt modelId="{2AAE04E6-AED1-41CD-A801-5D3D0E00A372}" type="pres">
      <dgm:prSet presAssocID="{A7026FC5-52A2-46DD-A86A-B2AE4F5E62CF}" presName="textNode" presStyleLbl="bgShp" presStyleIdx="0" presStyleCnt="2"/>
      <dgm:spPr/>
    </dgm:pt>
    <dgm:pt modelId="{FC9D1E24-61B1-4BD3-A72D-AE66374AEDC1}" type="pres">
      <dgm:prSet presAssocID="{A7026FC5-52A2-46DD-A86A-B2AE4F5E62CF}" presName="compChildNode" presStyleCnt="0"/>
      <dgm:spPr/>
    </dgm:pt>
    <dgm:pt modelId="{BA377D8F-EBB3-46F5-B96C-E65B3F437A3F}" type="pres">
      <dgm:prSet presAssocID="{A7026FC5-52A2-46DD-A86A-B2AE4F5E62CF}" presName="theInnerList" presStyleCnt="0"/>
      <dgm:spPr/>
    </dgm:pt>
    <dgm:pt modelId="{72522075-B09C-4DED-8BCB-9E72182E04BD}" type="pres">
      <dgm:prSet presAssocID="{675C026A-BDAC-4B0C-AC89-EB23343E9420}" presName="childNode" presStyleLbl="node1" presStyleIdx="0" presStyleCnt="5" custScaleY="294567" custLinFactY="-200000" custLinFactNeighborX="-3181" custLinFactNeighborY="-233105">
        <dgm:presLayoutVars>
          <dgm:bulletEnabled val="1"/>
        </dgm:presLayoutVars>
      </dgm:prSet>
      <dgm:spPr/>
    </dgm:pt>
    <dgm:pt modelId="{E2AB9185-0A47-4FC4-ACB4-08645B9D2DDF}" type="pres">
      <dgm:prSet presAssocID="{675C026A-BDAC-4B0C-AC89-EB23343E9420}" presName="aSpace2" presStyleCnt="0"/>
      <dgm:spPr/>
    </dgm:pt>
    <dgm:pt modelId="{F19A8933-9148-4064-BF0B-39F5F1843101}" type="pres">
      <dgm:prSet presAssocID="{9BB6ABCF-9181-451B-B183-97EC2F361ABB}" presName="childNode" presStyleLbl="node1" presStyleIdx="1" presStyleCnt="5" custScaleY="469426" custLinFactY="-80597" custLinFactNeighborX="-2692" custLinFactNeighborY="-100000">
        <dgm:presLayoutVars>
          <dgm:bulletEnabled val="1"/>
        </dgm:presLayoutVars>
      </dgm:prSet>
      <dgm:spPr/>
    </dgm:pt>
    <dgm:pt modelId="{AAACD9EA-6BD4-49F4-AAC8-913972D9F3D4}" type="pres">
      <dgm:prSet presAssocID="{A7026FC5-52A2-46DD-A86A-B2AE4F5E62CF}" presName="aSpace" presStyleCnt="0"/>
      <dgm:spPr/>
    </dgm:pt>
    <dgm:pt modelId="{6B25D885-2B7E-4C2D-925A-807F886D7AA1}" type="pres">
      <dgm:prSet presAssocID="{84EC2C92-BC6C-49AC-BB13-CEE603FFF2E3}" presName="compNode" presStyleCnt="0"/>
      <dgm:spPr/>
    </dgm:pt>
    <dgm:pt modelId="{8FD7896E-3BF2-4E89-ACE4-983EE55F98F7}" type="pres">
      <dgm:prSet presAssocID="{84EC2C92-BC6C-49AC-BB13-CEE603FFF2E3}" presName="aNode" presStyleLbl="bgShp" presStyleIdx="1" presStyleCnt="2"/>
      <dgm:spPr/>
    </dgm:pt>
    <dgm:pt modelId="{FC12C832-CBF7-4C43-AC40-CAFE8AC34640}" type="pres">
      <dgm:prSet presAssocID="{84EC2C92-BC6C-49AC-BB13-CEE603FFF2E3}" presName="textNode" presStyleLbl="bgShp" presStyleIdx="1" presStyleCnt="2"/>
      <dgm:spPr/>
    </dgm:pt>
    <dgm:pt modelId="{6D0F01F3-6800-4117-AAB3-47772BFA6646}" type="pres">
      <dgm:prSet presAssocID="{84EC2C92-BC6C-49AC-BB13-CEE603FFF2E3}" presName="compChildNode" presStyleCnt="0"/>
      <dgm:spPr/>
    </dgm:pt>
    <dgm:pt modelId="{D940735C-8B67-4A5A-B557-4FA51150990C}" type="pres">
      <dgm:prSet presAssocID="{84EC2C92-BC6C-49AC-BB13-CEE603FFF2E3}" presName="theInnerList" presStyleCnt="0"/>
      <dgm:spPr/>
    </dgm:pt>
    <dgm:pt modelId="{297CB288-C25C-44D4-8351-D7E1E9D7B918}" type="pres">
      <dgm:prSet presAssocID="{3B5D1791-6F3D-4DF9-8BCC-A38158F1C26D}" presName="childNode" presStyleLbl="node1" presStyleIdx="2" presStyleCnt="5" custScaleX="118978" custScaleY="195183" custLinFactY="-151632" custLinFactNeighborX="704" custLinFactNeighborY="-200000">
        <dgm:presLayoutVars>
          <dgm:bulletEnabled val="1"/>
        </dgm:presLayoutVars>
      </dgm:prSet>
      <dgm:spPr/>
    </dgm:pt>
    <dgm:pt modelId="{DA695312-DFAC-4CC4-B0F3-2B9D0E531212}" type="pres">
      <dgm:prSet presAssocID="{3B5D1791-6F3D-4DF9-8BCC-A38158F1C26D}" presName="aSpace2" presStyleCnt="0"/>
      <dgm:spPr/>
    </dgm:pt>
    <dgm:pt modelId="{209D18FA-D885-4149-8049-980215706FE0}" type="pres">
      <dgm:prSet presAssocID="{0DCF82A0-5D14-43DF-AD9C-912CA0311466}" presName="childNode" presStyleLbl="node1" presStyleIdx="3" presStyleCnt="5" custScaleX="119425" custLinFactY="-100000" custLinFactNeighborX="978" custLinFactNeighborY="-193573">
        <dgm:presLayoutVars>
          <dgm:bulletEnabled val="1"/>
        </dgm:presLayoutVars>
      </dgm:prSet>
      <dgm:spPr/>
    </dgm:pt>
    <dgm:pt modelId="{D0E89039-608D-4DFE-8C30-5DACAF06D11D}" type="pres">
      <dgm:prSet presAssocID="{0DCF82A0-5D14-43DF-AD9C-912CA0311466}" presName="aSpace2" presStyleCnt="0"/>
      <dgm:spPr/>
    </dgm:pt>
    <dgm:pt modelId="{F3EA14AA-09C2-45E1-8ADA-0E16D6187621}" type="pres">
      <dgm:prSet presAssocID="{85B35E0F-DC3F-4CD5-92B0-99243CF20417}" presName="childNode" presStyleLbl="node1" presStyleIdx="4" presStyleCnt="5" custScaleX="104465" custScaleY="327103" custLinFactY="-64278" custLinFactNeighborX="-873" custLinFactNeighborY="-100000">
        <dgm:presLayoutVars>
          <dgm:bulletEnabled val="1"/>
        </dgm:presLayoutVars>
      </dgm:prSet>
      <dgm:spPr/>
    </dgm:pt>
  </dgm:ptLst>
  <dgm:cxnLst>
    <dgm:cxn modelId="{FA05C207-DE9E-4366-8694-8C21F38EB295}" type="presOf" srcId="{84EC2C92-BC6C-49AC-BB13-CEE603FFF2E3}" destId="{FC12C832-CBF7-4C43-AC40-CAFE8AC34640}" srcOrd="1" destOrd="0" presId="urn:microsoft.com/office/officeart/2005/8/layout/lProcess2"/>
    <dgm:cxn modelId="{93AB040B-2A7C-4BB2-A0ED-907FC94CFC49}" type="presOf" srcId="{675C026A-BDAC-4B0C-AC89-EB23343E9420}" destId="{72522075-B09C-4DED-8BCB-9E72182E04BD}" srcOrd="0" destOrd="0" presId="urn:microsoft.com/office/officeart/2005/8/layout/lProcess2"/>
    <dgm:cxn modelId="{0DCE0C1A-6D71-4841-BB2E-72B73C2DABD1}" type="presOf" srcId="{0DCF82A0-5D14-43DF-AD9C-912CA0311466}" destId="{209D18FA-D885-4149-8049-980215706FE0}" srcOrd="0" destOrd="0" presId="urn:microsoft.com/office/officeart/2005/8/layout/lProcess2"/>
    <dgm:cxn modelId="{CB7DA42B-2C9E-49B7-887A-016E0CF834F9}" srcId="{84EC2C92-BC6C-49AC-BB13-CEE603FFF2E3}" destId="{3B5D1791-6F3D-4DF9-8BCC-A38158F1C26D}" srcOrd="0" destOrd="0" parTransId="{1B2C068C-30F9-4467-9399-DB42A42DD365}" sibTransId="{2A1A33A3-6373-4675-B64E-5663FE22FABF}"/>
    <dgm:cxn modelId="{D68C092C-7F78-4262-9416-A1FA5A38BA68}" type="presOf" srcId="{A7026FC5-52A2-46DD-A86A-B2AE4F5E62CF}" destId="{2AAE04E6-AED1-41CD-A801-5D3D0E00A372}" srcOrd="1" destOrd="0" presId="urn:microsoft.com/office/officeart/2005/8/layout/lProcess2"/>
    <dgm:cxn modelId="{D2277636-91E7-4D46-8AD6-CA78BCE941CA}" type="presOf" srcId="{0911CA4C-48C2-40DF-9B71-E398E94DCF44}" destId="{D8ED8CD3-9BAC-4F27-A9AE-E94815F550A3}" srcOrd="0" destOrd="0" presId="urn:microsoft.com/office/officeart/2005/8/layout/lProcess2"/>
    <dgm:cxn modelId="{856FB83B-1D43-4A63-A8E1-D840A00F372C}" type="presOf" srcId="{A7026FC5-52A2-46DD-A86A-B2AE4F5E62CF}" destId="{84811B90-AD5F-482C-84EA-82EA43096551}" srcOrd="0" destOrd="0" presId="urn:microsoft.com/office/officeart/2005/8/layout/lProcess2"/>
    <dgm:cxn modelId="{6AAF935F-EB2D-4499-97BB-B374E34546AB}" type="presOf" srcId="{3B5D1791-6F3D-4DF9-8BCC-A38158F1C26D}" destId="{297CB288-C25C-44D4-8351-D7E1E9D7B918}" srcOrd="0" destOrd="0" presId="urn:microsoft.com/office/officeart/2005/8/layout/lProcess2"/>
    <dgm:cxn modelId="{F73B5C6C-D852-4FAD-AE82-A79CF3A411DD}" srcId="{0911CA4C-48C2-40DF-9B71-E398E94DCF44}" destId="{84EC2C92-BC6C-49AC-BB13-CEE603FFF2E3}" srcOrd="1" destOrd="0" parTransId="{2AF061B4-38B1-4543-AF5A-12B234D93E6F}" sibTransId="{D1E43282-3A50-4EF1-910D-5B10464B5981}"/>
    <dgm:cxn modelId="{C98F9675-2EFB-4898-8DB4-57925DEF471E}" type="presOf" srcId="{84EC2C92-BC6C-49AC-BB13-CEE603FFF2E3}" destId="{8FD7896E-3BF2-4E89-ACE4-983EE55F98F7}" srcOrd="0" destOrd="0" presId="urn:microsoft.com/office/officeart/2005/8/layout/lProcess2"/>
    <dgm:cxn modelId="{8A7C3F58-8E99-4C55-99FC-367F9EF46419}" srcId="{84EC2C92-BC6C-49AC-BB13-CEE603FFF2E3}" destId="{85B35E0F-DC3F-4CD5-92B0-99243CF20417}" srcOrd="2" destOrd="0" parTransId="{6DA12E46-8A6B-4B58-A2AD-C27E6C448043}" sibTransId="{329DB408-4C60-4958-8F7F-592F14767A33}"/>
    <dgm:cxn modelId="{730EBD7A-A21A-40F3-90FE-CF4EC817A6B3}" srcId="{A7026FC5-52A2-46DD-A86A-B2AE4F5E62CF}" destId="{675C026A-BDAC-4B0C-AC89-EB23343E9420}" srcOrd="0" destOrd="0" parTransId="{B15DC680-1073-44B8-9CB5-DBF81E4D4483}" sibTransId="{9BE68006-8D5C-4A7A-B186-53C302DCB718}"/>
    <dgm:cxn modelId="{ED0F6180-CA46-4236-B32B-D097E69EA4E2}" srcId="{A7026FC5-52A2-46DD-A86A-B2AE4F5E62CF}" destId="{9BB6ABCF-9181-451B-B183-97EC2F361ABB}" srcOrd="1" destOrd="0" parTransId="{8509652E-B9EF-4EEE-847C-84B2791AB76E}" sibTransId="{102C4365-FA96-44A4-B771-DA932A5F96CF}"/>
    <dgm:cxn modelId="{B3110784-37C4-4A45-8AD3-19E3A918E80F}" type="presOf" srcId="{85B35E0F-DC3F-4CD5-92B0-99243CF20417}" destId="{F3EA14AA-09C2-45E1-8ADA-0E16D6187621}" srcOrd="0" destOrd="0" presId="urn:microsoft.com/office/officeart/2005/8/layout/lProcess2"/>
    <dgm:cxn modelId="{60AD1796-82D9-4D82-B616-966D55CC834E}" srcId="{84EC2C92-BC6C-49AC-BB13-CEE603FFF2E3}" destId="{0DCF82A0-5D14-43DF-AD9C-912CA0311466}" srcOrd="1" destOrd="0" parTransId="{4E4053C2-81C9-4ABD-94C5-8CCAEBABDCF6}" sibTransId="{F9ADEA92-2D41-4DD2-82FC-14DE57E0935A}"/>
    <dgm:cxn modelId="{851FBED0-9AB4-44B1-A920-4F8F6EC00F81}" type="presOf" srcId="{9BB6ABCF-9181-451B-B183-97EC2F361ABB}" destId="{F19A8933-9148-4064-BF0B-39F5F1843101}" srcOrd="0" destOrd="0" presId="urn:microsoft.com/office/officeart/2005/8/layout/lProcess2"/>
    <dgm:cxn modelId="{81E118F1-EE70-4187-A2EF-3599A23C36BB}" srcId="{0911CA4C-48C2-40DF-9B71-E398E94DCF44}" destId="{A7026FC5-52A2-46DD-A86A-B2AE4F5E62CF}" srcOrd="0" destOrd="0" parTransId="{A6B66716-A12B-43AA-A131-6C0B9B344060}" sibTransId="{D636B0FB-74E9-4C54-B334-E34547FACD72}"/>
    <dgm:cxn modelId="{76320811-2B70-4B63-B7C8-4149314A4A85}" type="presParOf" srcId="{D8ED8CD3-9BAC-4F27-A9AE-E94815F550A3}" destId="{B604353B-FA4F-4FA0-BFBD-FDF969B4EB9A}" srcOrd="0" destOrd="0" presId="urn:microsoft.com/office/officeart/2005/8/layout/lProcess2"/>
    <dgm:cxn modelId="{BDAA2B35-1DEC-4C96-8553-125E995EFCFF}" type="presParOf" srcId="{B604353B-FA4F-4FA0-BFBD-FDF969B4EB9A}" destId="{84811B90-AD5F-482C-84EA-82EA43096551}" srcOrd="0" destOrd="0" presId="urn:microsoft.com/office/officeart/2005/8/layout/lProcess2"/>
    <dgm:cxn modelId="{E079C079-2FFB-4BE8-84BC-3459A9A33440}" type="presParOf" srcId="{B604353B-FA4F-4FA0-BFBD-FDF969B4EB9A}" destId="{2AAE04E6-AED1-41CD-A801-5D3D0E00A372}" srcOrd="1" destOrd="0" presId="urn:microsoft.com/office/officeart/2005/8/layout/lProcess2"/>
    <dgm:cxn modelId="{EE11B137-27E6-4E5D-96D2-D3C707E66E09}" type="presParOf" srcId="{B604353B-FA4F-4FA0-BFBD-FDF969B4EB9A}" destId="{FC9D1E24-61B1-4BD3-A72D-AE66374AEDC1}" srcOrd="2" destOrd="0" presId="urn:microsoft.com/office/officeart/2005/8/layout/lProcess2"/>
    <dgm:cxn modelId="{CBCF68F0-347F-452E-81C6-BC597DCDFA6F}" type="presParOf" srcId="{FC9D1E24-61B1-4BD3-A72D-AE66374AEDC1}" destId="{BA377D8F-EBB3-46F5-B96C-E65B3F437A3F}" srcOrd="0" destOrd="0" presId="urn:microsoft.com/office/officeart/2005/8/layout/lProcess2"/>
    <dgm:cxn modelId="{76BE52E9-F91C-4BF7-BFDB-C193F61A3CAD}" type="presParOf" srcId="{BA377D8F-EBB3-46F5-B96C-E65B3F437A3F}" destId="{72522075-B09C-4DED-8BCB-9E72182E04BD}" srcOrd="0" destOrd="0" presId="urn:microsoft.com/office/officeart/2005/8/layout/lProcess2"/>
    <dgm:cxn modelId="{924902C1-0CFF-409F-BE04-EF4725CE5E5A}" type="presParOf" srcId="{BA377D8F-EBB3-46F5-B96C-E65B3F437A3F}" destId="{E2AB9185-0A47-4FC4-ACB4-08645B9D2DDF}" srcOrd="1" destOrd="0" presId="urn:microsoft.com/office/officeart/2005/8/layout/lProcess2"/>
    <dgm:cxn modelId="{C343C360-5172-4B4D-BBED-04418763666C}" type="presParOf" srcId="{BA377D8F-EBB3-46F5-B96C-E65B3F437A3F}" destId="{F19A8933-9148-4064-BF0B-39F5F1843101}" srcOrd="2" destOrd="0" presId="urn:microsoft.com/office/officeart/2005/8/layout/lProcess2"/>
    <dgm:cxn modelId="{9107B05E-41F7-4424-900D-989F5D10197E}" type="presParOf" srcId="{D8ED8CD3-9BAC-4F27-A9AE-E94815F550A3}" destId="{AAACD9EA-6BD4-49F4-AAC8-913972D9F3D4}" srcOrd="1" destOrd="0" presId="urn:microsoft.com/office/officeart/2005/8/layout/lProcess2"/>
    <dgm:cxn modelId="{65CB4B3F-8997-4B04-A64C-DEAA47026853}" type="presParOf" srcId="{D8ED8CD3-9BAC-4F27-A9AE-E94815F550A3}" destId="{6B25D885-2B7E-4C2D-925A-807F886D7AA1}" srcOrd="2" destOrd="0" presId="urn:microsoft.com/office/officeart/2005/8/layout/lProcess2"/>
    <dgm:cxn modelId="{D723051B-3049-4BCB-8F3C-9A46A9247493}" type="presParOf" srcId="{6B25D885-2B7E-4C2D-925A-807F886D7AA1}" destId="{8FD7896E-3BF2-4E89-ACE4-983EE55F98F7}" srcOrd="0" destOrd="0" presId="urn:microsoft.com/office/officeart/2005/8/layout/lProcess2"/>
    <dgm:cxn modelId="{9400491F-0948-435A-993F-0A3A307A1583}" type="presParOf" srcId="{6B25D885-2B7E-4C2D-925A-807F886D7AA1}" destId="{FC12C832-CBF7-4C43-AC40-CAFE8AC34640}" srcOrd="1" destOrd="0" presId="urn:microsoft.com/office/officeart/2005/8/layout/lProcess2"/>
    <dgm:cxn modelId="{CD4D4D67-FE62-44E6-B2F0-8AC80AE76DD9}" type="presParOf" srcId="{6B25D885-2B7E-4C2D-925A-807F886D7AA1}" destId="{6D0F01F3-6800-4117-AAB3-47772BFA6646}" srcOrd="2" destOrd="0" presId="urn:microsoft.com/office/officeart/2005/8/layout/lProcess2"/>
    <dgm:cxn modelId="{7E843E7C-BB8D-4504-B4C6-98BD22A42344}" type="presParOf" srcId="{6D0F01F3-6800-4117-AAB3-47772BFA6646}" destId="{D940735C-8B67-4A5A-B557-4FA51150990C}" srcOrd="0" destOrd="0" presId="urn:microsoft.com/office/officeart/2005/8/layout/lProcess2"/>
    <dgm:cxn modelId="{EE4C7126-A276-4D52-BF2E-DF5A20724A56}" type="presParOf" srcId="{D940735C-8B67-4A5A-B557-4FA51150990C}" destId="{297CB288-C25C-44D4-8351-D7E1E9D7B918}" srcOrd="0" destOrd="0" presId="urn:microsoft.com/office/officeart/2005/8/layout/lProcess2"/>
    <dgm:cxn modelId="{979E91D7-B6EE-4919-A88E-218F8965F53B}" type="presParOf" srcId="{D940735C-8B67-4A5A-B557-4FA51150990C}" destId="{DA695312-DFAC-4CC4-B0F3-2B9D0E531212}" srcOrd="1" destOrd="0" presId="urn:microsoft.com/office/officeart/2005/8/layout/lProcess2"/>
    <dgm:cxn modelId="{81C61CC5-E844-450B-AD5C-5CED2B9B01BC}" type="presParOf" srcId="{D940735C-8B67-4A5A-B557-4FA51150990C}" destId="{209D18FA-D885-4149-8049-980215706FE0}" srcOrd="2" destOrd="0" presId="urn:microsoft.com/office/officeart/2005/8/layout/lProcess2"/>
    <dgm:cxn modelId="{91AFA639-A6DC-48CD-B911-0FC6D9ED0E02}" type="presParOf" srcId="{D940735C-8B67-4A5A-B557-4FA51150990C}" destId="{D0E89039-608D-4DFE-8C30-5DACAF06D11D}" srcOrd="3" destOrd="0" presId="urn:microsoft.com/office/officeart/2005/8/layout/lProcess2"/>
    <dgm:cxn modelId="{96A2C797-1977-425D-81CB-828CBE7AD75A}" type="presParOf" srcId="{D940735C-8B67-4A5A-B557-4FA51150990C}" destId="{F3EA14AA-09C2-45E1-8ADA-0E16D6187621}" srcOrd="4"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911CA4C-48C2-40DF-9B71-E398E94DCF44}"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GB"/>
        </a:p>
      </dgm:t>
    </dgm:pt>
    <dgm:pt modelId="{A7026FC5-52A2-46DD-A86A-B2AE4F5E62CF}">
      <dgm:prSet phldrT="[Text]">
        <dgm:style>
          <a:lnRef idx="2">
            <a:schemeClr val="dk1">
              <a:shade val="15000"/>
            </a:schemeClr>
          </a:lnRef>
          <a:fillRef idx="1">
            <a:schemeClr val="dk1"/>
          </a:fillRef>
          <a:effectRef idx="0">
            <a:schemeClr val="dk1"/>
          </a:effectRef>
          <a:fontRef idx="minor">
            <a:schemeClr val="lt1"/>
          </a:fontRef>
        </dgm:style>
      </dgm:prSet>
      <dgm:spPr/>
      <dgm:t>
        <a:bodyPr/>
        <a:lstStyle/>
        <a:p>
          <a:endParaRPr lang="en-GB" dirty="0"/>
        </a:p>
      </dgm:t>
    </dgm:pt>
    <dgm:pt modelId="{A6B66716-A12B-43AA-A131-6C0B9B344060}" type="parTrans" cxnId="{81E118F1-EE70-4187-A2EF-3599A23C36BB}">
      <dgm:prSet/>
      <dgm:spPr/>
      <dgm:t>
        <a:bodyPr/>
        <a:lstStyle/>
        <a:p>
          <a:endParaRPr lang="en-GB"/>
        </a:p>
      </dgm:t>
    </dgm:pt>
    <dgm:pt modelId="{D636B0FB-74E9-4C54-B334-E34547FACD72}" type="sibTrans" cxnId="{81E118F1-EE70-4187-A2EF-3599A23C36BB}">
      <dgm:prSet/>
      <dgm:spPr/>
      <dgm:t>
        <a:bodyPr/>
        <a:lstStyle/>
        <a:p>
          <a:endParaRPr lang="en-GB"/>
        </a:p>
      </dgm:t>
    </dgm:pt>
    <dgm:pt modelId="{84EC2C92-BC6C-49AC-BB13-CEE603FFF2E3}">
      <dgm:prSet phldrT="[Text]">
        <dgm:style>
          <a:lnRef idx="2">
            <a:schemeClr val="dk1">
              <a:shade val="15000"/>
            </a:schemeClr>
          </a:lnRef>
          <a:fillRef idx="1">
            <a:schemeClr val="dk1"/>
          </a:fillRef>
          <a:effectRef idx="0">
            <a:schemeClr val="dk1"/>
          </a:effectRef>
          <a:fontRef idx="minor">
            <a:schemeClr val="lt1"/>
          </a:fontRef>
        </dgm:style>
      </dgm:prSet>
      <dgm:spPr/>
      <dgm:t>
        <a:bodyPr/>
        <a:lstStyle/>
        <a:p>
          <a:endParaRPr lang="en-GB" dirty="0"/>
        </a:p>
      </dgm:t>
    </dgm:pt>
    <dgm:pt modelId="{2AF061B4-38B1-4543-AF5A-12B234D93E6F}" type="parTrans" cxnId="{F73B5C6C-D852-4FAD-AE82-A79CF3A411DD}">
      <dgm:prSet/>
      <dgm:spPr/>
      <dgm:t>
        <a:bodyPr/>
        <a:lstStyle/>
        <a:p>
          <a:endParaRPr lang="en-GB"/>
        </a:p>
      </dgm:t>
    </dgm:pt>
    <dgm:pt modelId="{D1E43282-3A50-4EF1-910D-5B10464B5981}" type="sibTrans" cxnId="{F73B5C6C-D852-4FAD-AE82-A79CF3A411DD}">
      <dgm:prSet/>
      <dgm:spPr/>
      <dgm:t>
        <a:bodyPr/>
        <a:lstStyle/>
        <a:p>
          <a:endParaRPr lang="en-GB"/>
        </a:p>
      </dgm:t>
    </dgm:pt>
    <dgm:pt modelId="{675C026A-BDAC-4B0C-AC89-EB23343E9420}">
      <dgm:prSet custT="1"/>
      <dgm:spPr/>
      <dgm:t>
        <a:bodyPr/>
        <a:lstStyle/>
        <a:p>
          <a:pPr>
            <a:buNone/>
          </a:pPr>
          <a:r>
            <a:rPr lang="en-GB" sz="1200" dirty="0">
              <a:solidFill>
                <a:schemeClr val="bg1"/>
              </a:solidFill>
              <a:latin typeface="+mn-lt"/>
            </a:rPr>
            <a:t>In people with heart failure with reduced ejection fraction, assess iron status and check for anaemia with all of the following blood tests; </a:t>
          </a:r>
        </a:p>
        <a:p>
          <a:pPr>
            <a:buNone/>
          </a:pPr>
          <a:r>
            <a:rPr lang="en-GB" sz="1200" dirty="0">
              <a:solidFill>
                <a:schemeClr val="bg1"/>
              </a:solidFill>
              <a:latin typeface="+mn-lt"/>
            </a:rPr>
            <a:t>- </a:t>
          </a:r>
          <a:r>
            <a:rPr lang="en-GB" sz="1200" b="0" i="0" dirty="0"/>
            <a:t>transferrin saturation (TSAT)</a:t>
          </a:r>
        </a:p>
        <a:p>
          <a:pPr>
            <a:buNone/>
          </a:pPr>
          <a:r>
            <a:rPr lang="en-GB" sz="1200" b="0" i="0" dirty="0">
              <a:solidFill>
                <a:schemeClr val="bg1"/>
              </a:solidFill>
              <a:latin typeface="+mn-lt"/>
            </a:rPr>
            <a:t>- </a:t>
          </a:r>
          <a:r>
            <a:rPr lang="en-GB" sz="1200" b="0" i="0" dirty="0"/>
            <a:t>serum ferritin</a:t>
          </a:r>
        </a:p>
        <a:p>
          <a:pPr>
            <a:buNone/>
          </a:pPr>
          <a:r>
            <a:rPr lang="en-GB" sz="1200" b="0" i="0" dirty="0">
              <a:solidFill>
                <a:schemeClr val="bg1"/>
              </a:solidFill>
              <a:latin typeface="+mn-lt"/>
            </a:rPr>
            <a:t>-</a:t>
          </a:r>
          <a:r>
            <a:rPr lang="en-GB" sz="1200" b="0" i="0" dirty="0"/>
            <a:t>haemoglobin.</a:t>
          </a:r>
          <a:endParaRPr lang="en-GB" sz="1200" dirty="0">
            <a:solidFill>
              <a:schemeClr val="bg1"/>
            </a:solidFill>
            <a:latin typeface="+mn-lt"/>
          </a:endParaRPr>
        </a:p>
      </dgm:t>
    </dgm:pt>
    <dgm:pt modelId="{B15DC680-1073-44B8-9CB5-DBF81E4D4483}" type="parTrans" cxnId="{730EBD7A-A21A-40F3-90FE-CF4EC817A6B3}">
      <dgm:prSet/>
      <dgm:spPr/>
      <dgm:t>
        <a:bodyPr/>
        <a:lstStyle/>
        <a:p>
          <a:endParaRPr lang="en-GB"/>
        </a:p>
      </dgm:t>
    </dgm:pt>
    <dgm:pt modelId="{9BE68006-8D5C-4A7A-B186-53C302DCB718}" type="sibTrans" cxnId="{730EBD7A-A21A-40F3-90FE-CF4EC817A6B3}">
      <dgm:prSet/>
      <dgm:spPr/>
      <dgm:t>
        <a:bodyPr/>
        <a:lstStyle/>
        <a:p>
          <a:endParaRPr lang="en-GB"/>
        </a:p>
      </dgm:t>
    </dgm:pt>
    <dgm:pt modelId="{4DB0B95B-CC31-42FE-9859-2F0C94931C52}">
      <dgm:prSet custT="1"/>
      <dgm:spPr/>
      <dgm:t>
        <a:bodyPr/>
        <a:lstStyle/>
        <a:p>
          <a:pPr>
            <a:buNone/>
          </a:pPr>
          <a:r>
            <a:rPr lang="en-GB" sz="1200" b="0" i="0" dirty="0"/>
            <a:t>Consider iron sucrose, ferric </a:t>
          </a:r>
          <a:r>
            <a:rPr lang="en-GB" sz="1200" b="0" i="0" dirty="0" err="1"/>
            <a:t>carboxymaltose</a:t>
          </a:r>
          <a:r>
            <a:rPr lang="en-GB" sz="1200" b="0" i="0" dirty="0"/>
            <a:t> or ferric </a:t>
          </a:r>
          <a:r>
            <a:rPr lang="en-GB" sz="1200" b="0" i="0" dirty="0" err="1"/>
            <a:t>derisomaltose</a:t>
          </a:r>
          <a:r>
            <a:rPr lang="en-GB" sz="1200" b="0" i="0" dirty="0"/>
            <a:t> for people with heart failure with reduced ejection fraction and haemoglobin of less than 150 g per litre if they have iron deficiency defined as:</a:t>
          </a:r>
        </a:p>
        <a:p>
          <a:pPr>
            <a:buNone/>
          </a:pPr>
          <a:r>
            <a:rPr lang="en-GB" sz="1200" b="0" i="0" dirty="0"/>
            <a:t>- TSAT of less than 20% or and ferritin100- 299ng/ml</a:t>
          </a:r>
        </a:p>
        <a:p>
          <a:pPr>
            <a:buNone/>
          </a:pPr>
          <a:r>
            <a:rPr lang="en-GB" sz="1200" b="0" i="0" dirty="0"/>
            <a:t>- serum ferritin of less than 100 nanogram per ml</a:t>
          </a:r>
          <a:endParaRPr lang="en-GB" sz="1200" dirty="0"/>
        </a:p>
      </dgm:t>
    </dgm:pt>
    <dgm:pt modelId="{69064208-1ED0-41CA-8A96-231C93DCB027}" type="parTrans" cxnId="{4D9E5CE4-2A94-4E4F-83D0-8B2DDE5D69B7}">
      <dgm:prSet/>
      <dgm:spPr/>
      <dgm:t>
        <a:bodyPr/>
        <a:lstStyle/>
        <a:p>
          <a:endParaRPr lang="en-GB"/>
        </a:p>
      </dgm:t>
    </dgm:pt>
    <dgm:pt modelId="{5EA2B854-02BD-44B3-9924-92BAB3DDCDA8}" type="sibTrans" cxnId="{4D9E5CE4-2A94-4E4F-83D0-8B2DDE5D69B7}">
      <dgm:prSet/>
      <dgm:spPr/>
      <dgm:t>
        <a:bodyPr/>
        <a:lstStyle/>
        <a:p>
          <a:endParaRPr lang="en-GB"/>
        </a:p>
      </dgm:t>
    </dgm:pt>
    <dgm:pt modelId="{2FC85DAD-F12C-41AA-844E-D46C0C7A242A}">
      <dgm:prSet custT="1"/>
      <dgm:spPr/>
      <dgm:t>
        <a:bodyPr/>
        <a:lstStyle/>
        <a:p>
          <a:pPr>
            <a:buNone/>
          </a:pPr>
          <a:r>
            <a:rPr lang="en-GB" sz="1200" b="0" i="0" dirty="0"/>
            <a:t>If iron deficiency anaemia is identified, do not assume that it is related to the person's heart failure and think about investigating for alternative causes. </a:t>
          </a:r>
          <a:endParaRPr lang="en-GB" sz="1200" dirty="0"/>
        </a:p>
      </dgm:t>
    </dgm:pt>
    <dgm:pt modelId="{28CF1184-F148-454A-940B-9C541F808DC8}" type="parTrans" cxnId="{51D9D2BE-F366-4F09-AE95-20F4816CEC72}">
      <dgm:prSet/>
      <dgm:spPr/>
      <dgm:t>
        <a:bodyPr/>
        <a:lstStyle/>
        <a:p>
          <a:endParaRPr lang="en-GB"/>
        </a:p>
      </dgm:t>
    </dgm:pt>
    <dgm:pt modelId="{8460A69B-1393-441A-9FAE-CF85343B19CD}" type="sibTrans" cxnId="{51D9D2BE-F366-4F09-AE95-20F4816CEC72}">
      <dgm:prSet/>
      <dgm:spPr/>
      <dgm:t>
        <a:bodyPr/>
        <a:lstStyle/>
        <a:p>
          <a:endParaRPr lang="en-GB"/>
        </a:p>
      </dgm:t>
    </dgm:pt>
    <dgm:pt modelId="{D8ED8CD3-9BAC-4F27-A9AE-E94815F550A3}" type="pres">
      <dgm:prSet presAssocID="{0911CA4C-48C2-40DF-9B71-E398E94DCF44}" presName="theList" presStyleCnt="0">
        <dgm:presLayoutVars>
          <dgm:dir/>
          <dgm:animLvl val="lvl"/>
          <dgm:resizeHandles val="exact"/>
        </dgm:presLayoutVars>
      </dgm:prSet>
      <dgm:spPr/>
    </dgm:pt>
    <dgm:pt modelId="{B604353B-FA4F-4FA0-BFBD-FDF969B4EB9A}" type="pres">
      <dgm:prSet presAssocID="{A7026FC5-52A2-46DD-A86A-B2AE4F5E62CF}" presName="compNode" presStyleCnt="0"/>
      <dgm:spPr/>
    </dgm:pt>
    <dgm:pt modelId="{84811B90-AD5F-482C-84EA-82EA43096551}" type="pres">
      <dgm:prSet presAssocID="{A7026FC5-52A2-46DD-A86A-B2AE4F5E62CF}" presName="aNode" presStyleLbl="bgShp" presStyleIdx="0" presStyleCnt="2"/>
      <dgm:spPr/>
    </dgm:pt>
    <dgm:pt modelId="{2AAE04E6-AED1-41CD-A801-5D3D0E00A372}" type="pres">
      <dgm:prSet presAssocID="{A7026FC5-52A2-46DD-A86A-B2AE4F5E62CF}" presName="textNode" presStyleLbl="bgShp" presStyleIdx="0" presStyleCnt="2"/>
      <dgm:spPr/>
    </dgm:pt>
    <dgm:pt modelId="{FC9D1E24-61B1-4BD3-A72D-AE66374AEDC1}" type="pres">
      <dgm:prSet presAssocID="{A7026FC5-52A2-46DD-A86A-B2AE4F5E62CF}" presName="compChildNode" presStyleCnt="0"/>
      <dgm:spPr/>
    </dgm:pt>
    <dgm:pt modelId="{BA377D8F-EBB3-46F5-B96C-E65B3F437A3F}" type="pres">
      <dgm:prSet presAssocID="{A7026FC5-52A2-46DD-A86A-B2AE4F5E62CF}" presName="theInnerList" presStyleCnt="0"/>
      <dgm:spPr/>
    </dgm:pt>
    <dgm:pt modelId="{72522075-B09C-4DED-8BCB-9E72182E04BD}" type="pres">
      <dgm:prSet presAssocID="{675C026A-BDAC-4B0C-AC89-EB23343E9420}" presName="childNode" presStyleLbl="node1" presStyleIdx="0" presStyleCnt="3" custScaleX="105982" custScaleY="591188" custLinFactY="-404396" custLinFactNeighborX="-1221" custLinFactNeighborY="-500000">
        <dgm:presLayoutVars>
          <dgm:bulletEnabled val="1"/>
        </dgm:presLayoutVars>
      </dgm:prSet>
      <dgm:spPr/>
    </dgm:pt>
    <dgm:pt modelId="{E2AB9185-0A47-4FC4-ACB4-08645B9D2DDF}" type="pres">
      <dgm:prSet presAssocID="{675C026A-BDAC-4B0C-AC89-EB23343E9420}" presName="aSpace2" presStyleCnt="0"/>
      <dgm:spPr/>
    </dgm:pt>
    <dgm:pt modelId="{B2A57B0B-020A-4D15-A77E-1500BD29F320}" type="pres">
      <dgm:prSet presAssocID="{4DB0B95B-CC31-42FE-9859-2F0C94931C52}" presName="childNode" presStyleLbl="node1" presStyleIdx="1" presStyleCnt="3" custScaleX="112115" custScaleY="674972" custLinFactY="-264457" custLinFactNeighborX="-611" custLinFactNeighborY="-300000">
        <dgm:presLayoutVars>
          <dgm:bulletEnabled val="1"/>
        </dgm:presLayoutVars>
      </dgm:prSet>
      <dgm:spPr/>
    </dgm:pt>
    <dgm:pt modelId="{AAACD9EA-6BD4-49F4-AAC8-913972D9F3D4}" type="pres">
      <dgm:prSet presAssocID="{A7026FC5-52A2-46DD-A86A-B2AE4F5E62CF}" presName="aSpace" presStyleCnt="0"/>
      <dgm:spPr/>
    </dgm:pt>
    <dgm:pt modelId="{6B25D885-2B7E-4C2D-925A-807F886D7AA1}" type="pres">
      <dgm:prSet presAssocID="{84EC2C92-BC6C-49AC-BB13-CEE603FFF2E3}" presName="compNode" presStyleCnt="0"/>
      <dgm:spPr/>
    </dgm:pt>
    <dgm:pt modelId="{8FD7896E-3BF2-4E89-ACE4-983EE55F98F7}" type="pres">
      <dgm:prSet presAssocID="{84EC2C92-BC6C-49AC-BB13-CEE603FFF2E3}" presName="aNode" presStyleLbl="bgShp" presStyleIdx="1" presStyleCnt="2"/>
      <dgm:spPr/>
    </dgm:pt>
    <dgm:pt modelId="{FC12C832-CBF7-4C43-AC40-CAFE8AC34640}" type="pres">
      <dgm:prSet presAssocID="{84EC2C92-BC6C-49AC-BB13-CEE603FFF2E3}" presName="textNode" presStyleLbl="bgShp" presStyleIdx="1" presStyleCnt="2"/>
      <dgm:spPr/>
    </dgm:pt>
    <dgm:pt modelId="{6D0F01F3-6800-4117-AAB3-47772BFA6646}" type="pres">
      <dgm:prSet presAssocID="{84EC2C92-BC6C-49AC-BB13-CEE603FFF2E3}" presName="compChildNode" presStyleCnt="0"/>
      <dgm:spPr/>
    </dgm:pt>
    <dgm:pt modelId="{D940735C-8B67-4A5A-B557-4FA51150990C}" type="pres">
      <dgm:prSet presAssocID="{84EC2C92-BC6C-49AC-BB13-CEE603FFF2E3}" presName="theInnerList" presStyleCnt="0"/>
      <dgm:spPr/>
    </dgm:pt>
    <dgm:pt modelId="{C680F2E2-1030-44B1-9673-BC2B3988A860}" type="pres">
      <dgm:prSet presAssocID="{2FC85DAD-F12C-41AA-844E-D46C0C7A242A}" presName="childNode" presStyleLbl="node1" presStyleIdx="2" presStyleCnt="3" custLinFactNeighborX="1329" custLinFactNeighborY="-26174">
        <dgm:presLayoutVars>
          <dgm:bulletEnabled val="1"/>
        </dgm:presLayoutVars>
      </dgm:prSet>
      <dgm:spPr/>
    </dgm:pt>
  </dgm:ptLst>
  <dgm:cxnLst>
    <dgm:cxn modelId="{FA05C207-DE9E-4366-8694-8C21F38EB295}" type="presOf" srcId="{84EC2C92-BC6C-49AC-BB13-CEE603FFF2E3}" destId="{FC12C832-CBF7-4C43-AC40-CAFE8AC34640}" srcOrd="1" destOrd="0" presId="urn:microsoft.com/office/officeart/2005/8/layout/lProcess2"/>
    <dgm:cxn modelId="{93AB040B-2A7C-4BB2-A0ED-907FC94CFC49}" type="presOf" srcId="{675C026A-BDAC-4B0C-AC89-EB23343E9420}" destId="{72522075-B09C-4DED-8BCB-9E72182E04BD}" srcOrd="0" destOrd="0" presId="urn:microsoft.com/office/officeart/2005/8/layout/lProcess2"/>
    <dgm:cxn modelId="{D68C092C-7F78-4262-9416-A1FA5A38BA68}" type="presOf" srcId="{A7026FC5-52A2-46DD-A86A-B2AE4F5E62CF}" destId="{2AAE04E6-AED1-41CD-A801-5D3D0E00A372}" srcOrd="1" destOrd="0" presId="urn:microsoft.com/office/officeart/2005/8/layout/lProcess2"/>
    <dgm:cxn modelId="{D2277636-91E7-4D46-8AD6-CA78BCE941CA}" type="presOf" srcId="{0911CA4C-48C2-40DF-9B71-E398E94DCF44}" destId="{D8ED8CD3-9BAC-4F27-A9AE-E94815F550A3}" srcOrd="0" destOrd="0" presId="urn:microsoft.com/office/officeart/2005/8/layout/lProcess2"/>
    <dgm:cxn modelId="{856FB83B-1D43-4A63-A8E1-D840A00F372C}" type="presOf" srcId="{A7026FC5-52A2-46DD-A86A-B2AE4F5E62CF}" destId="{84811B90-AD5F-482C-84EA-82EA43096551}" srcOrd="0" destOrd="0" presId="urn:microsoft.com/office/officeart/2005/8/layout/lProcess2"/>
    <dgm:cxn modelId="{F73B5C6C-D852-4FAD-AE82-A79CF3A411DD}" srcId="{0911CA4C-48C2-40DF-9B71-E398E94DCF44}" destId="{84EC2C92-BC6C-49AC-BB13-CEE603FFF2E3}" srcOrd="1" destOrd="0" parTransId="{2AF061B4-38B1-4543-AF5A-12B234D93E6F}" sibTransId="{D1E43282-3A50-4EF1-910D-5B10464B5981}"/>
    <dgm:cxn modelId="{C98F9675-2EFB-4898-8DB4-57925DEF471E}" type="presOf" srcId="{84EC2C92-BC6C-49AC-BB13-CEE603FFF2E3}" destId="{8FD7896E-3BF2-4E89-ACE4-983EE55F98F7}" srcOrd="0" destOrd="0" presId="urn:microsoft.com/office/officeart/2005/8/layout/lProcess2"/>
    <dgm:cxn modelId="{730EBD7A-A21A-40F3-90FE-CF4EC817A6B3}" srcId="{A7026FC5-52A2-46DD-A86A-B2AE4F5E62CF}" destId="{675C026A-BDAC-4B0C-AC89-EB23343E9420}" srcOrd="0" destOrd="0" parTransId="{B15DC680-1073-44B8-9CB5-DBF81E4D4483}" sibTransId="{9BE68006-8D5C-4A7A-B186-53C302DCB718}"/>
    <dgm:cxn modelId="{A5DD22A6-3ED9-4654-A596-941E4F493CC1}" type="presOf" srcId="{2FC85DAD-F12C-41AA-844E-D46C0C7A242A}" destId="{C680F2E2-1030-44B1-9673-BC2B3988A860}" srcOrd="0" destOrd="0" presId="urn:microsoft.com/office/officeart/2005/8/layout/lProcess2"/>
    <dgm:cxn modelId="{51D9D2BE-F366-4F09-AE95-20F4816CEC72}" srcId="{84EC2C92-BC6C-49AC-BB13-CEE603FFF2E3}" destId="{2FC85DAD-F12C-41AA-844E-D46C0C7A242A}" srcOrd="0" destOrd="0" parTransId="{28CF1184-F148-454A-940B-9C541F808DC8}" sibTransId="{8460A69B-1393-441A-9FAE-CF85343B19CD}"/>
    <dgm:cxn modelId="{4D9E5CE4-2A94-4E4F-83D0-8B2DDE5D69B7}" srcId="{A7026FC5-52A2-46DD-A86A-B2AE4F5E62CF}" destId="{4DB0B95B-CC31-42FE-9859-2F0C94931C52}" srcOrd="1" destOrd="0" parTransId="{69064208-1ED0-41CA-8A96-231C93DCB027}" sibTransId="{5EA2B854-02BD-44B3-9924-92BAB3DDCDA8}"/>
    <dgm:cxn modelId="{81E118F1-EE70-4187-A2EF-3599A23C36BB}" srcId="{0911CA4C-48C2-40DF-9B71-E398E94DCF44}" destId="{A7026FC5-52A2-46DD-A86A-B2AE4F5E62CF}" srcOrd="0" destOrd="0" parTransId="{A6B66716-A12B-43AA-A131-6C0B9B344060}" sibTransId="{D636B0FB-74E9-4C54-B334-E34547FACD72}"/>
    <dgm:cxn modelId="{D93E00F4-90C9-429E-AD66-C08029F86957}" type="presOf" srcId="{4DB0B95B-CC31-42FE-9859-2F0C94931C52}" destId="{B2A57B0B-020A-4D15-A77E-1500BD29F320}" srcOrd="0" destOrd="0" presId="urn:microsoft.com/office/officeart/2005/8/layout/lProcess2"/>
    <dgm:cxn modelId="{76320811-2B70-4B63-B7C8-4149314A4A85}" type="presParOf" srcId="{D8ED8CD3-9BAC-4F27-A9AE-E94815F550A3}" destId="{B604353B-FA4F-4FA0-BFBD-FDF969B4EB9A}" srcOrd="0" destOrd="0" presId="urn:microsoft.com/office/officeart/2005/8/layout/lProcess2"/>
    <dgm:cxn modelId="{BDAA2B35-1DEC-4C96-8553-125E995EFCFF}" type="presParOf" srcId="{B604353B-FA4F-4FA0-BFBD-FDF969B4EB9A}" destId="{84811B90-AD5F-482C-84EA-82EA43096551}" srcOrd="0" destOrd="0" presId="urn:microsoft.com/office/officeart/2005/8/layout/lProcess2"/>
    <dgm:cxn modelId="{E079C079-2FFB-4BE8-84BC-3459A9A33440}" type="presParOf" srcId="{B604353B-FA4F-4FA0-BFBD-FDF969B4EB9A}" destId="{2AAE04E6-AED1-41CD-A801-5D3D0E00A372}" srcOrd="1" destOrd="0" presId="urn:microsoft.com/office/officeart/2005/8/layout/lProcess2"/>
    <dgm:cxn modelId="{EE11B137-27E6-4E5D-96D2-D3C707E66E09}" type="presParOf" srcId="{B604353B-FA4F-4FA0-BFBD-FDF969B4EB9A}" destId="{FC9D1E24-61B1-4BD3-A72D-AE66374AEDC1}" srcOrd="2" destOrd="0" presId="urn:microsoft.com/office/officeart/2005/8/layout/lProcess2"/>
    <dgm:cxn modelId="{CBCF68F0-347F-452E-81C6-BC597DCDFA6F}" type="presParOf" srcId="{FC9D1E24-61B1-4BD3-A72D-AE66374AEDC1}" destId="{BA377D8F-EBB3-46F5-B96C-E65B3F437A3F}" srcOrd="0" destOrd="0" presId="urn:microsoft.com/office/officeart/2005/8/layout/lProcess2"/>
    <dgm:cxn modelId="{76BE52E9-F91C-4BF7-BFDB-C193F61A3CAD}" type="presParOf" srcId="{BA377D8F-EBB3-46F5-B96C-E65B3F437A3F}" destId="{72522075-B09C-4DED-8BCB-9E72182E04BD}" srcOrd="0" destOrd="0" presId="urn:microsoft.com/office/officeart/2005/8/layout/lProcess2"/>
    <dgm:cxn modelId="{924902C1-0CFF-409F-BE04-EF4725CE5E5A}" type="presParOf" srcId="{BA377D8F-EBB3-46F5-B96C-E65B3F437A3F}" destId="{E2AB9185-0A47-4FC4-ACB4-08645B9D2DDF}" srcOrd="1" destOrd="0" presId="urn:microsoft.com/office/officeart/2005/8/layout/lProcess2"/>
    <dgm:cxn modelId="{84F3E86C-24D6-4EDC-85FE-3C305CF6E5CF}" type="presParOf" srcId="{BA377D8F-EBB3-46F5-B96C-E65B3F437A3F}" destId="{B2A57B0B-020A-4D15-A77E-1500BD29F320}" srcOrd="2" destOrd="0" presId="urn:microsoft.com/office/officeart/2005/8/layout/lProcess2"/>
    <dgm:cxn modelId="{9107B05E-41F7-4424-900D-989F5D10197E}" type="presParOf" srcId="{D8ED8CD3-9BAC-4F27-A9AE-E94815F550A3}" destId="{AAACD9EA-6BD4-49F4-AAC8-913972D9F3D4}" srcOrd="1" destOrd="0" presId="urn:microsoft.com/office/officeart/2005/8/layout/lProcess2"/>
    <dgm:cxn modelId="{65CB4B3F-8997-4B04-A64C-DEAA47026853}" type="presParOf" srcId="{D8ED8CD3-9BAC-4F27-A9AE-E94815F550A3}" destId="{6B25D885-2B7E-4C2D-925A-807F886D7AA1}" srcOrd="2" destOrd="0" presId="urn:microsoft.com/office/officeart/2005/8/layout/lProcess2"/>
    <dgm:cxn modelId="{D723051B-3049-4BCB-8F3C-9A46A9247493}" type="presParOf" srcId="{6B25D885-2B7E-4C2D-925A-807F886D7AA1}" destId="{8FD7896E-3BF2-4E89-ACE4-983EE55F98F7}" srcOrd="0" destOrd="0" presId="urn:microsoft.com/office/officeart/2005/8/layout/lProcess2"/>
    <dgm:cxn modelId="{9400491F-0948-435A-993F-0A3A307A1583}" type="presParOf" srcId="{6B25D885-2B7E-4C2D-925A-807F886D7AA1}" destId="{FC12C832-CBF7-4C43-AC40-CAFE8AC34640}" srcOrd="1" destOrd="0" presId="urn:microsoft.com/office/officeart/2005/8/layout/lProcess2"/>
    <dgm:cxn modelId="{CD4D4D67-FE62-44E6-B2F0-8AC80AE76DD9}" type="presParOf" srcId="{6B25D885-2B7E-4C2D-925A-807F886D7AA1}" destId="{6D0F01F3-6800-4117-AAB3-47772BFA6646}" srcOrd="2" destOrd="0" presId="urn:microsoft.com/office/officeart/2005/8/layout/lProcess2"/>
    <dgm:cxn modelId="{7E843E7C-BB8D-4504-B4C6-98BD22A42344}" type="presParOf" srcId="{6D0F01F3-6800-4117-AAB3-47772BFA6646}" destId="{D940735C-8B67-4A5A-B557-4FA51150990C}" srcOrd="0" destOrd="0" presId="urn:microsoft.com/office/officeart/2005/8/layout/lProcess2"/>
    <dgm:cxn modelId="{3122BAC4-DDCD-41E8-8E74-E4EEC4117564}" type="presParOf" srcId="{D940735C-8B67-4A5A-B557-4FA51150990C}" destId="{C680F2E2-1030-44B1-9673-BC2B3988A860}"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85A02B1-D91C-400B-B38C-5B49E9D0E716}"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GB"/>
        </a:p>
      </dgm:t>
    </dgm:pt>
    <dgm:pt modelId="{BF4EEEAA-E2F3-424F-B9B2-961994316118}">
      <dgm:prSet phldrT="[Text]"/>
      <dgm:spPr/>
      <dgm:t>
        <a:bodyPr/>
        <a:lstStyle/>
        <a:p>
          <a:r>
            <a:rPr lang="en-GB" dirty="0"/>
            <a:t>ACE/ARB</a:t>
          </a:r>
        </a:p>
      </dgm:t>
    </dgm:pt>
    <dgm:pt modelId="{FFE37467-450B-45C6-9AF2-77FFE189A48C}" type="parTrans" cxnId="{85071C9F-712A-4C58-9346-3C489EAF2A7C}">
      <dgm:prSet/>
      <dgm:spPr/>
      <dgm:t>
        <a:bodyPr/>
        <a:lstStyle/>
        <a:p>
          <a:endParaRPr lang="en-GB"/>
        </a:p>
      </dgm:t>
    </dgm:pt>
    <dgm:pt modelId="{F8C50A6C-92B3-4338-A52B-75C46BA7C153}" type="sibTrans" cxnId="{85071C9F-712A-4C58-9346-3C489EAF2A7C}">
      <dgm:prSet/>
      <dgm:spPr/>
      <dgm:t>
        <a:bodyPr/>
        <a:lstStyle/>
        <a:p>
          <a:endParaRPr lang="en-GB"/>
        </a:p>
      </dgm:t>
    </dgm:pt>
    <dgm:pt modelId="{B8382CE8-B2B5-4A4E-9CB2-F9ED4139CB4A}">
      <dgm:prSet phldrT="[Text]"/>
      <dgm:spPr/>
      <dgm:t>
        <a:bodyPr/>
        <a:lstStyle/>
        <a:p>
          <a:pPr>
            <a:buClrTx/>
            <a:buSzTx/>
            <a:buFont typeface="Arial" panose="020B0604020202020204" pitchFamily="34" charset="0"/>
            <a:buChar char="•"/>
          </a:pPr>
          <a:r>
            <a:rPr lang="en-US" dirty="0">
              <a:solidFill>
                <a:schemeClr val="tx2"/>
              </a:solidFill>
              <a:latin typeface="+mn-lt"/>
            </a:rPr>
            <a:t>Initiate ACE/ARB </a:t>
          </a:r>
          <a:r>
            <a:rPr lang="en-US" dirty="0" err="1">
              <a:solidFill>
                <a:schemeClr val="tx2"/>
              </a:solidFill>
              <a:latin typeface="+mn-lt"/>
            </a:rPr>
            <a:t>e.g</a:t>
          </a:r>
          <a:r>
            <a:rPr lang="en-US" dirty="0">
              <a:solidFill>
                <a:schemeClr val="tx2"/>
              </a:solidFill>
              <a:latin typeface="+mn-lt"/>
            </a:rPr>
            <a:t>- </a:t>
          </a:r>
          <a:r>
            <a:rPr lang="en-US" b="1" dirty="0">
              <a:solidFill>
                <a:schemeClr val="tx2"/>
              </a:solidFill>
              <a:latin typeface="+mn-lt"/>
            </a:rPr>
            <a:t>Ramipril</a:t>
          </a:r>
          <a:r>
            <a:rPr lang="en-US" dirty="0">
              <a:solidFill>
                <a:schemeClr val="tx2"/>
              </a:solidFill>
              <a:latin typeface="+mn-lt"/>
            </a:rPr>
            <a:t> 1.25mg-2.5mg od/</a:t>
          </a:r>
          <a:r>
            <a:rPr lang="en-US" b="1" dirty="0">
              <a:solidFill>
                <a:schemeClr val="tx2"/>
              </a:solidFill>
              <a:latin typeface="+mn-lt"/>
            </a:rPr>
            <a:t>Losartan</a:t>
          </a:r>
          <a:r>
            <a:rPr lang="en-US" dirty="0">
              <a:solidFill>
                <a:schemeClr val="tx2"/>
              </a:solidFill>
              <a:latin typeface="+mn-lt"/>
            </a:rPr>
            <a:t>12.5mg-25mg od</a:t>
          </a:r>
          <a:endParaRPr lang="en-GB" dirty="0">
            <a:solidFill>
              <a:schemeClr val="tx2"/>
            </a:solidFill>
            <a:latin typeface="+mn-lt"/>
          </a:endParaRPr>
        </a:p>
      </dgm:t>
    </dgm:pt>
    <dgm:pt modelId="{B679AE19-D7D2-4C57-9E9C-D0BAFFE76ECF}" type="parTrans" cxnId="{41C627E5-7199-43D0-A2B3-CA95F069E197}">
      <dgm:prSet/>
      <dgm:spPr/>
      <dgm:t>
        <a:bodyPr/>
        <a:lstStyle/>
        <a:p>
          <a:endParaRPr lang="en-GB"/>
        </a:p>
      </dgm:t>
    </dgm:pt>
    <dgm:pt modelId="{7C97780E-1121-4D51-A795-E6C7A008F13E}" type="sibTrans" cxnId="{41C627E5-7199-43D0-A2B3-CA95F069E197}">
      <dgm:prSet/>
      <dgm:spPr/>
      <dgm:t>
        <a:bodyPr/>
        <a:lstStyle/>
        <a:p>
          <a:endParaRPr lang="en-GB"/>
        </a:p>
      </dgm:t>
    </dgm:pt>
    <dgm:pt modelId="{F689FC1F-EBEE-4778-B818-103C3090DDC7}">
      <dgm:prSet phldrT="[Text]"/>
      <dgm:spPr/>
      <dgm:t>
        <a:bodyPr/>
        <a:lstStyle/>
        <a:p>
          <a:r>
            <a:rPr lang="en-GB" dirty="0"/>
            <a:t>ARNI</a:t>
          </a:r>
        </a:p>
      </dgm:t>
    </dgm:pt>
    <dgm:pt modelId="{E704085D-8F6B-4497-BA69-D849F41675E8}" type="parTrans" cxnId="{D967F387-260D-4F92-A4E2-F4817F10E25A}">
      <dgm:prSet/>
      <dgm:spPr/>
      <dgm:t>
        <a:bodyPr/>
        <a:lstStyle/>
        <a:p>
          <a:endParaRPr lang="en-GB"/>
        </a:p>
      </dgm:t>
    </dgm:pt>
    <dgm:pt modelId="{CEFCC56C-FCB7-49A3-B2CC-CA4698B8B8A7}" type="sibTrans" cxnId="{D967F387-260D-4F92-A4E2-F4817F10E25A}">
      <dgm:prSet/>
      <dgm:spPr/>
      <dgm:t>
        <a:bodyPr/>
        <a:lstStyle/>
        <a:p>
          <a:endParaRPr lang="en-GB"/>
        </a:p>
      </dgm:t>
    </dgm:pt>
    <dgm:pt modelId="{1BDB3F85-F5E2-4B94-9B5B-CEDB884FCCAF}">
      <dgm:prSet phldrT="[Text]"/>
      <dgm:spPr/>
      <dgm:t>
        <a:bodyPr/>
        <a:lstStyle/>
        <a:p>
          <a:r>
            <a:rPr lang="en-GB" dirty="0"/>
            <a:t>Beta Blocker</a:t>
          </a:r>
        </a:p>
      </dgm:t>
    </dgm:pt>
    <dgm:pt modelId="{0074169C-1E43-4D13-B111-606A0FE77F93}" type="parTrans" cxnId="{17FBB86B-61A8-4439-A79F-20BC6A9C2648}">
      <dgm:prSet/>
      <dgm:spPr/>
      <dgm:t>
        <a:bodyPr/>
        <a:lstStyle/>
        <a:p>
          <a:endParaRPr lang="en-GB"/>
        </a:p>
      </dgm:t>
    </dgm:pt>
    <dgm:pt modelId="{7DDEFB83-0215-4D19-B3CF-504AAC2822D4}" type="sibTrans" cxnId="{17FBB86B-61A8-4439-A79F-20BC6A9C2648}">
      <dgm:prSet/>
      <dgm:spPr/>
      <dgm:t>
        <a:bodyPr/>
        <a:lstStyle/>
        <a:p>
          <a:endParaRPr lang="en-GB"/>
        </a:p>
      </dgm:t>
    </dgm:pt>
    <dgm:pt modelId="{178679AE-4EE8-4CDA-87CF-3BE00D668D65}">
      <dgm:prSet phldrT="[Text]"/>
      <dgm:spPr/>
      <dgm:t>
        <a:bodyPr/>
        <a:lstStyle/>
        <a:p>
          <a:pPr>
            <a:buFont typeface="Arial" panose="020B0604020202020204" pitchFamily="34" charset="0"/>
            <a:buChar char="•"/>
          </a:pPr>
          <a:r>
            <a:rPr lang="en-GB" b="0" i="0" u="none" dirty="0"/>
            <a:t>Monitor heart rate, blood pressure, and clinical status (for symptoms and signs of heart failure) after each dose increase. </a:t>
          </a:r>
          <a:r>
            <a:rPr lang="en-US" b="0" i="0" dirty="0"/>
            <a:t>​</a:t>
          </a:r>
          <a:endParaRPr lang="en-GB" dirty="0"/>
        </a:p>
      </dgm:t>
    </dgm:pt>
    <dgm:pt modelId="{3E26D5AF-6CED-4F00-9751-4A2A4933A3C0}" type="parTrans" cxnId="{E7189E53-E95C-449F-9066-C6C5C3FF0D40}">
      <dgm:prSet/>
      <dgm:spPr/>
      <dgm:t>
        <a:bodyPr/>
        <a:lstStyle/>
        <a:p>
          <a:endParaRPr lang="en-GB"/>
        </a:p>
      </dgm:t>
    </dgm:pt>
    <dgm:pt modelId="{4C9AFDBE-81E7-4F30-B511-E0DA623AA22B}" type="sibTrans" cxnId="{E7189E53-E95C-449F-9066-C6C5C3FF0D40}">
      <dgm:prSet/>
      <dgm:spPr/>
      <dgm:t>
        <a:bodyPr/>
        <a:lstStyle/>
        <a:p>
          <a:endParaRPr lang="en-GB"/>
        </a:p>
      </dgm:t>
    </dgm:pt>
    <dgm:pt modelId="{30E18EB1-FD69-485D-92AA-E44A84881DC4}">
      <dgm:prSet/>
      <dgm:spPr/>
      <dgm:t>
        <a:bodyPr/>
        <a:lstStyle/>
        <a:p>
          <a:pPr>
            <a:buFont typeface="Arial" panose="020B0604020202020204" pitchFamily="34" charset="0"/>
            <a:buChar char="•"/>
          </a:pPr>
          <a:r>
            <a:rPr lang="en-GB" b="0" i="0" u="none" dirty="0">
              <a:solidFill>
                <a:schemeClr val="tx2"/>
              </a:solidFill>
            </a:rPr>
            <a:t>Aim for target dose or, highest tolerated dose and maintain indefinitely unless adverse effects occur </a:t>
          </a:r>
          <a:r>
            <a:rPr lang="en-US" b="0" i="0" dirty="0">
              <a:solidFill>
                <a:schemeClr val="tx2"/>
              </a:solidFill>
            </a:rPr>
            <a:t>​</a:t>
          </a:r>
        </a:p>
      </dgm:t>
    </dgm:pt>
    <dgm:pt modelId="{E6EDE5B2-E4A7-4E7B-89B4-0358D89C54F2}" type="parTrans" cxnId="{3D099300-C3F2-4139-9C02-CA4F610622FF}">
      <dgm:prSet/>
      <dgm:spPr/>
      <dgm:t>
        <a:bodyPr/>
        <a:lstStyle/>
        <a:p>
          <a:endParaRPr lang="en-GB"/>
        </a:p>
      </dgm:t>
    </dgm:pt>
    <dgm:pt modelId="{29475CDD-3AAD-434F-BBB5-9DBAD046ABFE}" type="sibTrans" cxnId="{3D099300-C3F2-4139-9C02-CA4F610622FF}">
      <dgm:prSet/>
      <dgm:spPr/>
      <dgm:t>
        <a:bodyPr/>
        <a:lstStyle/>
        <a:p>
          <a:endParaRPr lang="en-GB"/>
        </a:p>
      </dgm:t>
    </dgm:pt>
    <dgm:pt modelId="{D883EF7A-6324-46D0-B565-27BB6517E566}">
      <dgm:prSet/>
      <dgm:spPr/>
      <dgm:t>
        <a:bodyPr/>
        <a:lstStyle/>
        <a:p>
          <a:pPr>
            <a:buFont typeface="Arial" panose="020B0604020202020204" pitchFamily="34" charset="0"/>
            <a:buChar char="•"/>
          </a:pPr>
          <a:r>
            <a:rPr lang="en-GB" b="0" i="0" u="none" dirty="0">
              <a:solidFill>
                <a:schemeClr val="tx2"/>
              </a:solidFill>
            </a:rPr>
            <a:t>Monitor renal function and blood pressure after each dose titration and then once stable measure monthly for 3 months then every 6 months </a:t>
          </a:r>
          <a:endParaRPr lang="en-US" b="0" i="0" dirty="0">
            <a:solidFill>
              <a:schemeClr val="tx2"/>
            </a:solidFill>
          </a:endParaRPr>
        </a:p>
      </dgm:t>
    </dgm:pt>
    <dgm:pt modelId="{99BD6B16-BDCA-4197-A5D9-3DB30F58C5CA}" type="parTrans" cxnId="{CFD55837-ABE6-4B96-A52C-9F284A60B36B}">
      <dgm:prSet/>
      <dgm:spPr/>
      <dgm:t>
        <a:bodyPr/>
        <a:lstStyle/>
        <a:p>
          <a:endParaRPr lang="en-GB"/>
        </a:p>
      </dgm:t>
    </dgm:pt>
    <dgm:pt modelId="{71439465-28D3-4072-A7D6-01D0D0B9678F}" type="sibTrans" cxnId="{CFD55837-ABE6-4B96-A52C-9F284A60B36B}">
      <dgm:prSet/>
      <dgm:spPr/>
      <dgm:t>
        <a:bodyPr/>
        <a:lstStyle/>
        <a:p>
          <a:endParaRPr lang="en-GB"/>
        </a:p>
      </dgm:t>
    </dgm:pt>
    <dgm:pt modelId="{D8D36CBD-64B1-4ECA-B70B-34D25D2BB71B}">
      <dgm:prSet/>
      <dgm:spPr/>
      <dgm:t>
        <a:bodyPr/>
        <a:lstStyle/>
        <a:p>
          <a:pPr>
            <a:buFont typeface="Arial" panose="020B0604020202020204" pitchFamily="34" charset="0"/>
            <a:buChar char="•"/>
          </a:pPr>
          <a:r>
            <a:rPr lang="en-GB" sz="900" b="0" i="0" u="none" dirty="0">
              <a:solidFill>
                <a:schemeClr val="tx2"/>
              </a:solidFill>
            </a:rPr>
            <a:t>Aim for target dose or, highest tolerated dose and maintain indefinitely unless adverse effects occur </a:t>
          </a:r>
          <a:r>
            <a:rPr lang="en-US" sz="900" b="0" i="0" dirty="0">
              <a:solidFill>
                <a:schemeClr val="tx2"/>
              </a:solidFill>
            </a:rPr>
            <a:t>​</a:t>
          </a:r>
        </a:p>
      </dgm:t>
    </dgm:pt>
    <dgm:pt modelId="{848C9B53-7D78-4861-B6DF-799E0EAD7F1B}" type="parTrans" cxnId="{FE19404F-6419-41BE-8383-0C1C3992EDA1}">
      <dgm:prSet/>
      <dgm:spPr/>
      <dgm:t>
        <a:bodyPr/>
        <a:lstStyle/>
        <a:p>
          <a:endParaRPr lang="en-GB"/>
        </a:p>
      </dgm:t>
    </dgm:pt>
    <dgm:pt modelId="{38FFB9D1-7123-466F-8DB2-EFEB5B368131}" type="sibTrans" cxnId="{FE19404F-6419-41BE-8383-0C1C3992EDA1}">
      <dgm:prSet/>
      <dgm:spPr/>
      <dgm:t>
        <a:bodyPr/>
        <a:lstStyle/>
        <a:p>
          <a:endParaRPr lang="en-GB"/>
        </a:p>
      </dgm:t>
    </dgm:pt>
    <dgm:pt modelId="{91E22CE8-F844-4E93-8204-A573FA00216F}">
      <dgm:prSet/>
      <dgm:spPr/>
      <dgm:t>
        <a:bodyPr/>
        <a:lstStyle/>
        <a:p>
          <a:pPr>
            <a:buFont typeface="Arial" panose="020B0604020202020204" pitchFamily="34" charset="0"/>
            <a:buChar char="•"/>
          </a:pPr>
          <a:r>
            <a:rPr lang="en-GB" sz="900" b="0" i="0" u="none" dirty="0">
              <a:solidFill>
                <a:schemeClr val="tx2"/>
              </a:solidFill>
            </a:rPr>
            <a:t>Monitor renal function and blood pressure after each dose titration and then once stable measure monthly for 3 months then every 6 months </a:t>
          </a:r>
          <a:endParaRPr lang="en-US" sz="900" b="0" i="0" dirty="0">
            <a:solidFill>
              <a:schemeClr val="tx2"/>
            </a:solidFill>
          </a:endParaRPr>
        </a:p>
      </dgm:t>
    </dgm:pt>
    <dgm:pt modelId="{9CAD5CB9-F47A-4DFB-92A2-2BCA21AB0551}" type="parTrans" cxnId="{E8861467-7BF0-427B-895F-585CCEC7FA1D}">
      <dgm:prSet/>
      <dgm:spPr/>
      <dgm:t>
        <a:bodyPr/>
        <a:lstStyle/>
        <a:p>
          <a:endParaRPr lang="en-GB"/>
        </a:p>
      </dgm:t>
    </dgm:pt>
    <dgm:pt modelId="{05308D4E-1867-4423-AC48-94D10B09AD92}" type="sibTrans" cxnId="{E8861467-7BF0-427B-895F-585CCEC7FA1D}">
      <dgm:prSet/>
      <dgm:spPr/>
      <dgm:t>
        <a:bodyPr/>
        <a:lstStyle/>
        <a:p>
          <a:endParaRPr lang="en-GB"/>
        </a:p>
      </dgm:t>
    </dgm:pt>
    <dgm:pt modelId="{7B8C0619-92AA-441F-86BA-8374E71B112A}">
      <dgm:prSet/>
      <dgm:spPr/>
      <dgm:t>
        <a:bodyPr/>
        <a:lstStyle/>
        <a:p>
          <a:pPr>
            <a:buFont typeface="Arial" panose="020B0604020202020204" pitchFamily="34" charset="0"/>
            <a:buChar char="•"/>
          </a:pPr>
          <a:r>
            <a:rPr lang="en-GB" b="0" i="0" u="none" dirty="0"/>
            <a:t>Do not increase the dose if the person has signs of worsening heart failure, symptomatic hypotension (such as dizziness), or excessive bradycardia (heart rate less than 50 beats per minute). </a:t>
          </a:r>
          <a:r>
            <a:rPr lang="en-US" b="0" i="0" dirty="0"/>
            <a:t>​</a:t>
          </a:r>
        </a:p>
      </dgm:t>
    </dgm:pt>
    <dgm:pt modelId="{57739CC7-746B-42E1-AFD7-351FD4D5EB70}" type="parTrans" cxnId="{2BF9C745-57B2-458E-82B3-71D813B8BB52}">
      <dgm:prSet/>
      <dgm:spPr/>
      <dgm:t>
        <a:bodyPr/>
        <a:lstStyle/>
        <a:p>
          <a:endParaRPr lang="en-GB"/>
        </a:p>
      </dgm:t>
    </dgm:pt>
    <dgm:pt modelId="{102DAB08-D362-41B2-845D-44BE64C95C77}" type="sibTrans" cxnId="{2BF9C745-57B2-458E-82B3-71D813B8BB52}">
      <dgm:prSet/>
      <dgm:spPr/>
      <dgm:t>
        <a:bodyPr/>
        <a:lstStyle/>
        <a:p>
          <a:endParaRPr lang="en-GB"/>
        </a:p>
      </dgm:t>
    </dgm:pt>
    <dgm:pt modelId="{2E0D0153-A069-417F-8E72-2BC5DDDFCCD5}">
      <dgm:prSet/>
      <dgm:spPr/>
      <dgm:t>
        <a:bodyPr/>
        <a:lstStyle/>
        <a:p>
          <a:pPr>
            <a:buFont typeface="Arial" panose="020B0604020202020204" pitchFamily="34" charset="0"/>
            <a:buChar char="•"/>
          </a:pPr>
          <a:r>
            <a:rPr lang="en-GB" b="0" i="0" u="none" dirty="0"/>
            <a:t>Aim for heart rate 60 beats per minute </a:t>
          </a:r>
          <a:r>
            <a:rPr lang="en-US" b="0" i="0" dirty="0"/>
            <a:t>​</a:t>
          </a:r>
        </a:p>
      </dgm:t>
    </dgm:pt>
    <dgm:pt modelId="{0F77C9F9-CDAA-4936-B9F1-728B7D7CEDAF}" type="parTrans" cxnId="{9183ACD2-31CD-41FB-A93F-3C271A9461B3}">
      <dgm:prSet/>
      <dgm:spPr/>
      <dgm:t>
        <a:bodyPr/>
        <a:lstStyle/>
        <a:p>
          <a:endParaRPr lang="en-GB"/>
        </a:p>
      </dgm:t>
    </dgm:pt>
    <dgm:pt modelId="{89CB46B8-E4C5-43E8-9E92-31DC02787988}" type="sibTrans" cxnId="{9183ACD2-31CD-41FB-A93F-3C271A9461B3}">
      <dgm:prSet/>
      <dgm:spPr/>
      <dgm:t>
        <a:bodyPr/>
        <a:lstStyle/>
        <a:p>
          <a:endParaRPr lang="en-GB"/>
        </a:p>
      </dgm:t>
    </dgm:pt>
    <dgm:pt modelId="{75BEEBE6-2304-4F42-B7CA-B3D32B95E62D}">
      <dgm:prSet/>
      <dgm:spPr/>
      <dgm:t>
        <a:bodyPr/>
        <a:lstStyle/>
        <a:p>
          <a:pPr>
            <a:buFont typeface="Arial" panose="020B0604020202020204" pitchFamily="34" charset="0"/>
            <a:buChar char="•"/>
          </a:pPr>
          <a:r>
            <a:rPr lang="en-GB" b="0" i="0" u="none" dirty="0"/>
            <a:t>If the heart rate decreases to 50 beats per minute – consider halving dose.</a:t>
          </a:r>
          <a:endParaRPr lang="en-US" b="0" i="0" dirty="0"/>
        </a:p>
      </dgm:t>
    </dgm:pt>
    <dgm:pt modelId="{AB77D5C8-50F4-4356-80D1-26360719F15A}" type="parTrans" cxnId="{39103364-936A-42CC-A895-5A834EA9AA0B}">
      <dgm:prSet/>
      <dgm:spPr/>
      <dgm:t>
        <a:bodyPr/>
        <a:lstStyle/>
        <a:p>
          <a:endParaRPr lang="en-GB"/>
        </a:p>
      </dgm:t>
    </dgm:pt>
    <dgm:pt modelId="{2CC67ABC-B063-44E6-AE62-6E5CE7392517}" type="sibTrans" cxnId="{39103364-936A-42CC-A895-5A834EA9AA0B}">
      <dgm:prSet/>
      <dgm:spPr/>
      <dgm:t>
        <a:bodyPr/>
        <a:lstStyle/>
        <a:p>
          <a:endParaRPr lang="en-GB"/>
        </a:p>
      </dgm:t>
    </dgm:pt>
    <dgm:pt modelId="{1292B64A-6406-4977-96C3-8388372EF616}">
      <dgm:prSet/>
      <dgm:spPr/>
      <dgm:t>
        <a:bodyPr/>
        <a:lstStyle/>
        <a:p>
          <a:r>
            <a:rPr lang="en-GB" dirty="0"/>
            <a:t>MRA</a:t>
          </a:r>
        </a:p>
      </dgm:t>
    </dgm:pt>
    <dgm:pt modelId="{2EDDCA75-A729-4332-95E2-825288E9114F}" type="parTrans" cxnId="{7E231DB8-2D1C-4FEA-B9A8-5C1D53C0E41A}">
      <dgm:prSet/>
      <dgm:spPr/>
      <dgm:t>
        <a:bodyPr/>
        <a:lstStyle/>
        <a:p>
          <a:endParaRPr lang="en-GB"/>
        </a:p>
      </dgm:t>
    </dgm:pt>
    <dgm:pt modelId="{5CE9271B-6FD1-459E-85AE-A21E62755ABB}" type="sibTrans" cxnId="{7E231DB8-2D1C-4FEA-B9A8-5C1D53C0E41A}">
      <dgm:prSet/>
      <dgm:spPr/>
      <dgm:t>
        <a:bodyPr/>
        <a:lstStyle/>
        <a:p>
          <a:endParaRPr lang="en-GB"/>
        </a:p>
      </dgm:t>
    </dgm:pt>
    <dgm:pt modelId="{4D706E17-D3F3-4AF9-A18E-47037D5E2213}">
      <dgm:prSet custT="1"/>
      <dgm:spPr/>
      <dgm:t>
        <a:bodyPr/>
        <a:lstStyle/>
        <a:p>
          <a:pPr>
            <a:buClrTx/>
            <a:buSzTx/>
            <a:buFontTx/>
            <a:buNone/>
          </a:pPr>
          <a:r>
            <a:rPr kumimoji="0" lang="en-US" sz="900" b="0" i="0" u="none" strike="noStrike" cap="none" spc="0" normalizeH="0" baseline="0" noProof="0" dirty="0">
              <a:ln>
                <a:noFill/>
              </a:ln>
              <a:solidFill>
                <a:schemeClr val="tx2"/>
              </a:solidFill>
              <a:effectLst/>
              <a:uLnTx/>
              <a:uFillTx/>
              <a:latin typeface="+mn-lt"/>
              <a:ea typeface="+mn-ea"/>
              <a:cs typeface="+mn-cs"/>
            </a:rPr>
            <a:t>If </a:t>
          </a:r>
          <a:r>
            <a:rPr kumimoji="0" lang="en-GB" sz="900" b="0" i="0" u="none" strike="noStrike" cap="none" spc="0" normalizeH="0" baseline="0" noProof="0" dirty="0">
              <a:ln>
                <a:noFill/>
              </a:ln>
              <a:solidFill>
                <a:schemeClr val="tx2"/>
              </a:solidFill>
              <a:effectLst/>
              <a:uLnTx/>
              <a:uFillTx/>
              <a:latin typeface="+mn-lt"/>
              <a:ea typeface="+mn-ea"/>
              <a:cs typeface="+mn-cs"/>
            </a:rPr>
            <a:t>Cr &lt;200 </a:t>
          </a:r>
          <a:r>
            <a:rPr kumimoji="0" lang="en-US" sz="900" b="0" i="0" u="none" strike="noStrike" cap="none" spc="0" normalizeH="0" baseline="0" noProof="0" dirty="0">
              <a:ln>
                <a:noFill/>
              </a:ln>
              <a:solidFill>
                <a:schemeClr val="tx2"/>
              </a:solidFill>
              <a:effectLst/>
              <a:uLnTx/>
              <a:uFillTx/>
              <a:latin typeface="+mn-lt"/>
              <a:ea typeface="+mn-ea"/>
              <a:cs typeface="+mn-cs"/>
            </a:rPr>
            <a:t>µ</a:t>
          </a:r>
          <a:r>
            <a:rPr kumimoji="0" lang="en-GB" sz="900" b="0" i="0" u="none" strike="noStrike" cap="none" spc="0" normalizeH="0" baseline="0" noProof="0" dirty="0">
              <a:ln>
                <a:noFill/>
              </a:ln>
              <a:solidFill>
                <a:schemeClr val="tx2"/>
              </a:solidFill>
              <a:effectLst/>
              <a:uLnTx/>
              <a:uFillTx/>
              <a:latin typeface="+mn-lt"/>
              <a:ea typeface="+mn-ea"/>
              <a:cs typeface="+mn-cs"/>
            </a:rPr>
            <a:t>mol,  K&lt;5.0 mmol </a:t>
          </a:r>
          <a:r>
            <a:rPr kumimoji="0" lang="en-US" sz="900" b="0" i="0" u="none" strike="noStrike" cap="none" spc="0" normalizeH="0" baseline="0" noProof="0" dirty="0">
              <a:ln>
                <a:noFill/>
              </a:ln>
              <a:solidFill>
                <a:schemeClr val="tx2"/>
              </a:solidFill>
              <a:effectLst/>
              <a:uLnTx/>
              <a:uFillTx/>
              <a:latin typeface="+mn-lt"/>
              <a:ea typeface="+mn-ea"/>
              <a:cs typeface="+mn-cs"/>
            </a:rPr>
            <a:t>Initiate</a:t>
          </a:r>
          <a:endParaRPr lang="en-GB" sz="900" dirty="0">
            <a:solidFill>
              <a:schemeClr val="tx2"/>
            </a:solidFill>
            <a:latin typeface="+mn-lt"/>
          </a:endParaRPr>
        </a:p>
      </dgm:t>
    </dgm:pt>
    <dgm:pt modelId="{B5FD058D-3A07-4FFE-8AAC-7D5575252011}" type="parTrans" cxnId="{7EF57426-817F-4777-9AAA-B7AF5A503F00}">
      <dgm:prSet/>
      <dgm:spPr/>
      <dgm:t>
        <a:bodyPr/>
        <a:lstStyle/>
        <a:p>
          <a:endParaRPr lang="en-GB"/>
        </a:p>
      </dgm:t>
    </dgm:pt>
    <dgm:pt modelId="{90689794-39B4-46F4-B688-2E8CD65640E6}" type="sibTrans" cxnId="{7EF57426-817F-4777-9AAA-B7AF5A503F00}">
      <dgm:prSet/>
      <dgm:spPr/>
      <dgm:t>
        <a:bodyPr/>
        <a:lstStyle/>
        <a:p>
          <a:endParaRPr lang="en-GB"/>
        </a:p>
      </dgm:t>
    </dgm:pt>
    <dgm:pt modelId="{53822EFE-277A-47A4-9535-45AA64E4B554}">
      <dgm:prSet/>
      <dgm:spPr/>
      <dgm:t>
        <a:bodyPr/>
        <a:lstStyle/>
        <a:p>
          <a:pPr>
            <a:buFont typeface="Arial" panose="020B0604020202020204" pitchFamily="34" charset="0"/>
            <a:buChar char="•"/>
          </a:pPr>
          <a:r>
            <a:rPr lang="en-GB" sz="900" b="0" i="0" u="none" dirty="0"/>
            <a:t> Aim for 2 weekly intervals until target dose or highest tolerated dose achieved</a:t>
          </a:r>
          <a:endParaRPr lang="en-US" sz="900" b="0" i="0" dirty="0"/>
        </a:p>
      </dgm:t>
    </dgm:pt>
    <dgm:pt modelId="{9E40F98B-D175-494B-A8F7-7071530A0361}" type="parTrans" cxnId="{530C609E-2F2B-4194-8E31-4C3D792F62F9}">
      <dgm:prSet/>
      <dgm:spPr/>
      <dgm:t>
        <a:bodyPr/>
        <a:lstStyle/>
        <a:p>
          <a:endParaRPr lang="en-GB"/>
        </a:p>
      </dgm:t>
    </dgm:pt>
    <dgm:pt modelId="{D285370D-97E6-4C21-8031-52C3E7BE279A}" type="sibTrans" cxnId="{530C609E-2F2B-4194-8E31-4C3D792F62F9}">
      <dgm:prSet/>
      <dgm:spPr/>
      <dgm:t>
        <a:bodyPr/>
        <a:lstStyle/>
        <a:p>
          <a:endParaRPr lang="en-GB"/>
        </a:p>
      </dgm:t>
    </dgm:pt>
    <dgm:pt modelId="{CC9706CC-24D6-4749-855F-A853B19D61CC}">
      <dgm:prSet/>
      <dgm:spPr/>
      <dgm:t>
        <a:bodyPr/>
        <a:lstStyle/>
        <a:p>
          <a:pPr>
            <a:buFont typeface="Arial" panose="020B0604020202020204" pitchFamily="34" charset="0"/>
            <a:buChar char="•"/>
          </a:pPr>
          <a:r>
            <a:rPr lang="en-GB" sz="900" b="0" i="0" u="none"/>
            <a:t>Aim for target dose or, highest tolerated dose and maintain indefinitely unless adverse effects occur </a:t>
          </a:r>
          <a:r>
            <a:rPr lang="en-US" sz="900" b="0" i="0"/>
            <a:t>​</a:t>
          </a:r>
        </a:p>
      </dgm:t>
    </dgm:pt>
    <dgm:pt modelId="{C964BC42-043D-4637-B8EC-35C080D09961}" type="parTrans" cxnId="{8C887D17-B524-48ED-AE12-A4202D171980}">
      <dgm:prSet/>
      <dgm:spPr/>
      <dgm:t>
        <a:bodyPr/>
        <a:lstStyle/>
        <a:p>
          <a:endParaRPr lang="en-GB"/>
        </a:p>
      </dgm:t>
    </dgm:pt>
    <dgm:pt modelId="{19F18338-EB38-4D22-B8CA-FE73EC4D84B2}" type="sibTrans" cxnId="{8C887D17-B524-48ED-AE12-A4202D171980}">
      <dgm:prSet/>
      <dgm:spPr/>
      <dgm:t>
        <a:bodyPr/>
        <a:lstStyle/>
        <a:p>
          <a:endParaRPr lang="en-GB"/>
        </a:p>
      </dgm:t>
    </dgm:pt>
    <dgm:pt modelId="{7418124B-543E-4A48-AF9E-2CB7A9C9DAF0}">
      <dgm:prSet/>
      <dgm:spPr/>
      <dgm:t>
        <a:bodyPr/>
        <a:lstStyle/>
        <a:p>
          <a:pPr>
            <a:buFont typeface="Arial" panose="020B0604020202020204" pitchFamily="34" charset="0"/>
            <a:buChar char="•"/>
          </a:pPr>
          <a:r>
            <a:rPr lang="en-GB" sz="900" b="0" i="0" u="none" dirty="0"/>
            <a:t>Monitor renal function and blood pressure after each dose titration &amp; then once stable measure monthly for 3 months then every 6 months </a:t>
          </a:r>
          <a:endParaRPr lang="en-US" sz="900" b="0" i="0" dirty="0"/>
        </a:p>
      </dgm:t>
    </dgm:pt>
    <dgm:pt modelId="{9FF81FFA-2D4B-41AC-ABDB-568DF6E75E44}" type="parTrans" cxnId="{29327CD8-4B4C-4D9B-B2FC-BF26A5CA5CCB}">
      <dgm:prSet/>
      <dgm:spPr/>
      <dgm:t>
        <a:bodyPr/>
        <a:lstStyle/>
        <a:p>
          <a:endParaRPr lang="en-GB"/>
        </a:p>
      </dgm:t>
    </dgm:pt>
    <dgm:pt modelId="{AE6ED0F0-5060-4E70-B21D-96898FA26E95}" type="sibTrans" cxnId="{29327CD8-4B4C-4D9B-B2FC-BF26A5CA5CCB}">
      <dgm:prSet/>
      <dgm:spPr/>
      <dgm:t>
        <a:bodyPr/>
        <a:lstStyle/>
        <a:p>
          <a:endParaRPr lang="en-GB"/>
        </a:p>
      </dgm:t>
    </dgm:pt>
    <dgm:pt modelId="{660CB47B-A797-493C-9D28-1FFD19227E68}">
      <dgm:prSet/>
      <dgm:spPr/>
      <dgm:t>
        <a:bodyPr/>
        <a:lstStyle/>
        <a:p>
          <a:r>
            <a:rPr lang="en-GB" dirty="0"/>
            <a:t>SGLT2i</a:t>
          </a:r>
        </a:p>
      </dgm:t>
    </dgm:pt>
    <dgm:pt modelId="{2FE0F027-0A7B-42E4-B3B6-16F0815C905D}" type="parTrans" cxnId="{14F85492-D7B7-4007-9C78-4B9C67A8884E}">
      <dgm:prSet/>
      <dgm:spPr/>
      <dgm:t>
        <a:bodyPr/>
        <a:lstStyle/>
        <a:p>
          <a:endParaRPr lang="en-GB"/>
        </a:p>
      </dgm:t>
    </dgm:pt>
    <dgm:pt modelId="{50F45C93-4031-4DA5-AB00-C781FAA88963}" type="sibTrans" cxnId="{14F85492-D7B7-4007-9C78-4B9C67A8884E}">
      <dgm:prSet/>
      <dgm:spPr/>
      <dgm:t>
        <a:bodyPr/>
        <a:lstStyle/>
        <a:p>
          <a:endParaRPr lang="en-GB"/>
        </a:p>
      </dgm:t>
    </dgm:pt>
    <dgm:pt modelId="{F426144B-199E-461A-94DC-ABB1E1505D37}">
      <dgm:prSet/>
      <dgm:spPr/>
      <dgm:t>
        <a:bodyPr/>
        <a:lstStyle/>
        <a:p>
          <a:pPr marL="57150" lvl="1" indent="0" defTabSz="355600">
            <a:lnSpc>
              <a:spcPct val="90000"/>
            </a:lnSpc>
            <a:spcBef>
              <a:spcPct val="0"/>
            </a:spcBef>
            <a:spcAft>
              <a:spcPct val="15000"/>
            </a:spcAft>
            <a:buFont typeface="Arial" panose="020B0604020202020204" pitchFamily="34" charset="0"/>
            <a:buChar char="•"/>
          </a:pPr>
          <a:r>
            <a:rPr lang="en-GB" b="0" i="0" u="none" dirty="0" err="1"/>
            <a:t>Dapa</a:t>
          </a:r>
          <a:r>
            <a:rPr lang="en-GB" b="0" i="0" u="none" dirty="0"/>
            <a:t>/Empa: there is no titration recommended dose 10mg od</a:t>
          </a:r>
          <a:r>
            <a:rPr lang="en-GB" b="0" i="0" dirty="0"/>
            <a:t>​unless severe liver impairment= 5mg od</a:t>
          </a:r>
          <a:endParaRPr lang="en-GB" dirty="0"/>
        </a:p>
      </dgm:t>
    </dgm:pt>
    <dgm:pt modelId="{9B805186-CA84-457B-9A91-E01B6EC62DE4}" type="parTrans" cxnId="{B8A544C3-A0CD-4247-9FBF-6B0C0A035D1D}">
      <dgm:prSet/>
      <dgm:spPr/>
      <dgm:t>
        <a:bodyPr/>
        <a:lstStyle/>
        <a:p>
          <a:endParaRPr lang="en-GB"/>
        </a:p>
      </dgm:t>
    </dgm:pt>
    <dgm:pt modelId="{9FD61BCE-EE7B-4519-9604-66DFF2831712}" type="sibTrans" cxnId="{B8A544C3-A0CD-4247-9FBF-6B0C0A035D1D}">
      <dgm:prSet/>
      <dgm:spPr/>
      <dgm:t>
        <a:bodyPr/>
        <a:lstStyle/>
        <a:p>
          <a:endParaRPr lang="en-GB"/>
        </a:p>
      </dgm:t>
    </dgm:pt>
    <dgm:pt modelId="{37FCF877-8A5E-482C-A2C6-BCCA30DEA063}">
      <dgm:prSet/>
      <dgm:spPr/>
      <dgm:t>
        <a:bodyPr/>
        <a:lstStyle/>
        <a:p>
          <a:pPr marL="57150" lvl="1" indent="0" defTabSz="355600">
            <a:lnSpc>
              <a:spcPct val="90000"/>
            </a:lnSpc>
            <a:spcBef>
              <a:spcPct val="0"/>
            </a:spcBef>
            <a:spcAft>
              <a:spcPct val="15000"/>
            </a:spcAft>
            <a:buNone/>
          </a:pPr>
          <a:endParaRPr lang="en-GB" dirty="0"/>
        </a:p>
      </dgm:t>
    </dgm:pt>
    <dgm:pt modelId="{DC38A616-B507-428D-AEC7-7E6A99C3D84F}" type="parTrans" cxnId="{8CB965D3-85DD-45D9-8A55-C20C10E4C751}">
      <dgm:prSet/>
      <dgm:spPr/>
      <dgm:t>
        <a:bodyPr/>
        <a:lstStyle/>
        <a:p>
          <a:endParaRPr lang="en-GB"/>
        </a:p>
      </dgm:t>
    </dgm:pt>
    <dgm:pt modelId="{5D1966B3-BE62-4048-A895-49B77AB89C61}" type="sibTrans" cxnId="{8CB965D3-85DD-45D9-8A55-C20C10E4C751}">
      <dgm:prSet/>
      <dgm:spPr/>
      <dgm:t>
        <a:bodyPr/>
        <a:lstStyle/>
        <a:p>
          <a:endParaRPr lang="en-GB"/>
        </a:p>
      </dgm:t>
    </dgm:pt>
    <dgm:pt modelId="{0F837542-9785-455A-BAC3-B95806BD124E}">
      <dgm:prSet/>
      <dgm:spPr/>
      <dgm:t>
        <a:bodyPr/>
        <a:lstStyle/>
        <a:p>
          <a:pPr marL="57150" lvl="1" indent="0" defTabSz="355600">
            <a:lnSpc>
              <a:spcPct val="90000"/>
            </a:lnSpc>
            <a:spcBef>
              <a:spcPct val="0"/>
            </a:spcBef>
            <a:spcAft>
              <a:spcPct val="15000"/>
            </a:spcAft>
            <a:buNone/>
          </a:pPr>
          <a:endParaRPr lang="en-GB" dirty="0"/>
        </a:p>
      </dgm:t>
    </dgm:pt>
    <dgm:pt modelId="{5D910E8D-A656-4FC0-93DE-5DEAF2A32F85}" type="parTrans" cxnId="{FA3B609F-B1D2-4622-83C8-8E87608A64A1}">
      <dgm:prSet/>
      <dgm:spPr/>
      <dgm:t>
        <a:bodyPr/>
        <a:lstStyle/>
        <a:p>
          <a:endParaRPr lang="en-GB"/>
        </a:p>
      </dgm:t>
    </dgm:pt>
    <dgm:pt modelId="{E69F5F82-5E76-41B3-8FF2-E2C19747D0CF}" type="sibTrans" cxnId="{FA3B609F-B1D2-4622-83C8-8E87608A64A1}">
      <dgm:prSet/>
      <dgm:spPr/>
      <dgm:t>
        <a:bodyPr/>
        <a:lstStyle/>
        <a:p>
          <a:endParaRPr lang="en-GB"/>
        </a:p>
      </dgm:t>
    </dgm:pt>
    <dgm:pt modelId="{012DF4AD-DF0B-4E2A-B06B-E72045844449}">
      <dgm:prSet/>
      <dgm:spPr/>
      <dgm:t>
        <a:bodyPr/>
        <a:lstStyle/>
        <a:p>
          <a:pPr marL="57150" lvl="1" indent="0" defTabSz="355600">
            <a:lnSpc>
              <a:spcPct val="90000"/>
            </a:lnSpc>
            <a:spcBef>
              <a:spcPct val="0"/>
            </a:spcBef>
            <a:spcAft>
              <a:spcPct val="15000"/>
            </a:spcAft>
            <a:buFont typeface="Arial" panose="020B0604020202020204" pitchFamily="34" charset="0"/>
            <a:buChar char="•"/>
          </a:pPr>
          <a:r>
            <a:rPr lang="en-GB" b="0" i="0" u="none" dirty="0"/>
            <a:t>In patients with heart failure SGLT2 inhibitors are given to diabetic and non- diabetic patients</a:t>
          </a:r>
          <a:r>
            <a:rPr lang="en-US" b="0" i="0" dirty="0"/>
            <a:t>​</a:t>
          </a:r>
        </a:p>
      </dgm:t>
    </dgm:pt>
    <dgm:pt modelId="{4232E5AA-45D4-43E7-B49E-C001AEA01BAD}" type="parTrans" cxnId="{748C9883-DE0C-4308-B32C-53DF5144A41D}">
      <dgm:prSet/>
      <dgm:spPr/>
      <dgm:t>
        <a:bodyPr/>
        <a:lstStyle/>
        <a:p>
          <a:endParaRPr lang="en-GB"/>
        </a:p>
      </dgm:t>
    </dgm:pt>
    <dgm:pt modelId="{68F102BD-D891-4912-A559-0F40C155EFDB}" type="sibTrans" cxnId="{748C9883-DE0C-4308-B32C-53DF5144A41D}">
      <dgm:prSet/>
      <dgm:spPr/>
      <dgm:t>
        <a:bodyPr/>
        <a:lstStyle/>
        <a:p>
          <a:endParaRPr lang="en-GB"/>
        </a:p>
      </dgm:t>
    </dgm:pt>
    <dgm:pt modelId="{7521F690-21EC-4F0E-8ADA-299633B7BF22}">
      <dgm:prSet/>
      <dgm:spPr/>
      <dgm:t>
        <a:bodyPr/>
        <a:lstStyle/>
        <a:p>
          <a:pPr marL="57150" lvl="1" indent="0" defTabSz="355600">
            <a:lnSpc>
              <a:spcPct val="90000"/>
            </a:lnSpc>
            <a:spcBef>
              <a:spcPct val="0"/>
            </a:spcBef>
            <a:spcAft>
              <a:spcPct val="15000"/>
            </a:spcAft>
            <a:buFont typeface="Arial" panose="020B0604020202020204" pitchFamily="34" charset="0"/>
            <a:buChar char="•"/>
          </a:pPr>
          <a:r>
            <a:rPr lang="en-GB" b="0" i="0" u="none" dirty="0"/>
            <a:t>There is a small risk of DKA with SGLT2 inhibitors and pts should be aware of sick day rules</a:t>
          </a:r>
          <a:endParaRPr lang="en-US" b="0" i="0" dirty="0"/>
        </a:p>
      </dgm:t>
    </dgm:pt>
    <dgm:pt modelId="{D2AD2541-3698-4701-A21F-749DB28DE9DF}" type="parTrans" cxnId="{67192622-D47F-4338-967A-DA721E78482B}">
      <dgm:prSet/>
      <dgm:spPr/>
      <dgm:t>
        <a:bodyPr/>
        <a:lstStyle/>
        <a:p>
          <a:endParaRPr lang="en-GB"/>
        </a:p>
      </dgm:t>
    </dgm:pt>
    <dgm:pt modelId="{1203F03E-7081-48AA-AE6B-D36E2DF8D197}" type="sibTrans" cxnId="{67192622-D47F-4338-967A-DA721E78482B}">
      <dgm:prSet/>
      <dgm:spPr/>
      <dgm:t>
        <a:bodyPr/>
        <a:lstStyle/>
        <a:p>
          <a:endParaRPr lang="en-GB"/>
        </a:p>
      </dgm:t>
    </dgm:pt>
    <dgm:pt modelId="{46EBFF3C-604C-4C41-81AA-A24C49859F39}">
      <dgm:prSet/>
      <dgm:spPr/>
      <dgm:t>
        <a:bodyPr/>
        <a:lstStyle/>
        <a:p>
          <a:pPr>
            <a:buFont typeface="Arial" panose="020B0604020202020204" pitchFamily="34" charset="0"/>
            <a:buChar char="•"/>
          </a:pPr>
          <a:r>
            <a:rPr lang="en-US" b="0" i="0" dirty="0">
              <a:solidFill>
                <a:schemeClr val="tx2"/>
              </a:solidFill>
            </a:rPr>
            <a:t>Aim for 2 weekly titrations until target dose or highest tolerated dose achieved</a:t>
          </a:r>
        </a:p>
      </dgm:t>
    </dgm:pt>
    <dgm:pt modelId="{6AD63018-B718-469B-8509-AFD98EE1FBF2}" type="parTrans" cxnId="{1DCBE36E-29BA-4F2D-9EC2-57C9B496EC00}">
      <dgm:prSet/>
      <dgm:spPr/>
      <dgm:t>
        <a:bodyPr/>
        <a:lstStyle/>
        <a:p>
          <a:endParaRPr lang="en-GB"/>
        </a:p>
      </dgm:t>
    </dgm:pt>
    <dgm:pt modelId="{61C0ECEE-2302-4C8E-BC04-17F335C5B02F}" type="sibTrans" cxnId="{1DCBE36E-29BA-4F2D-9EC2-57C9B496EC00}">
      <dgm:prSet/>
      <dgm:spPr/>
      <dgm:t>
        <a:bodyPr/>
        <a:lstStyle/>
        <a:p>
          <a:endParaRPr lang="en-GB"/>
        </a:p>
      </dgm:t>
    </dgm:pt>
    <dgm:pt modelId="{432C822C-F3CA-4DC0-ABB8-A0EA49755310}">
      <dgm:prSet phldrT="[Text]"/>
      <dgm:spPr/>
      <dgm:t>
        <a:bodyPr/>
        <a:lstStyle/>
        <a:p>
          <a:r>
            <a:rPr lang="en-US" sz="900" dirty="0">
              <a:solidFill>
                <a:schemeClr val="tx2"/>
              </a:solidFill>
            </a:rPr>
            <a:t>If transferring to </a:t>
          </a:r>
          <a:r>
            <a:rPr lang="en-US" sz="900" b="1" dirty="0">
              <a:solidFill>
                <a:schemeClr val="tx2"/>
              </a:solidFill>
            </a:rPr>
            <a:t>Entresto</a:t>
          </a:r>
          <a:r>
            <a:rPr lang="en-US" sz="900" dirty="0">
              <a:solidFill>
                <a:schemeClr val="tx2"/>
              </a:solidFill>
            </a:rPr>
            <a:t> from ACEI, following specialist advice, then a 36hr washout period is required</a:t>
          </a:r>
          <a:endParaRPr lang="en-GB" sz="900" dirty="0">
            <a:solidFill>
              <a:schemeClr val="tx2"/>
            </a:solidFill>
          </a:endParaRPr>
        </a:p>
      </dgm:t>
    </dgm:pt>
    <dgm:pt modelId="{D52B403F-876E-4095-ABB1-DCEBB5E70C8B}" type="parTrans" cxnId="{A163A613-1F0E-471A-8B8D-96C6D3051999}">
      <dgm:prSet/>
      <dgm:spPr/>
      <dgm:t>
        <a:bodyPr/>
        <a:lstStyle/>
        <a:p>
          <a:endParaRPr lang="en-GB"/>
        </a:p>
      </dgm:t>
    </dgm:pt>
    <dgm:pt modelId="{6151B39B-268A-4852-9B1D-5A14746C3558}" type="sibTrans" cxnId="{A163A613-1F0E-471A-8B8D-96C6D3051999}">
      <dgm:prSet/>
      <dgm:spPr/>
      <dgm:t>
        <a:bodyPr/>
        <a:lstStyle/>
        <a:p>
          <a:endParaRPr lang="en-GB"/>
        </a:p>
      </dgm:t>
    </dgm:pt>
    <dgm:pt modelId="{2251AC9C-B78B-4D96-9046-A45A7B862283}">
      <dgm:prSet/>
      <dgm:spPr/>
      <dgm:t>
        <a:bodyPr/>
        <a:lstStyle/>
        <a:p>
          <a:pPr>
            <a:buFont typeface="Arial" panose="020B0604020202020204" pitchFamily="34" charset="0"/>
            <a:buChar char="•"/>
          </a:pPr>
          <a:r>
            <a:rPr lang="en-US" sz="900" b="0" i="0" dirty="0">
              <a:solidFill>
                <a:schemeClr val="tx2"/>
              </a:solidFill>
            </a:rPr>
            <a:t>Aim for 2 weekly titrations until target dose or highest tolerated dose achieved</a:t>
          </a:r>
        </a:p>
      </dgm:t>
    </dgm:pt>
    <dgm:pt modelId="{0E5F5765-B191-429D-9504-DED8199D4F0C}" type="parTrans" cxnId="{603AB05C-58B4-4D65-9F40-7EC9A0B86189}">
      <dgm:prSet/>
      <dgm:spPr/>
      <dgm:t>
        <a:bodyPr/>
        <a:lstStyle/>
        <a:p>
          <a:endParaRPr lang="en-GB"/>
        </a:p>
      </dgm:t>
    </dgm:pt>
    <dgm:pt modelId="{78C6330B-90B1-40CB-8F39-285CC8348451}" type="sibTrans" cxnId="{603AB05C-58B4-4D65-9F40-7EC9A0B86189}">
      <dgm:prSet/>
      <dgm:spPr/>
      <dgm:t>
        <a:bodyPr/>
        <a:lstStyle/>
        <a:p>
          <a:endParaRPr lang="en-GB"/>
        </a:p>
      </dgm:t>
    </dgm:pt>
    <dgm:pt modelId="{9F34E0FB-DD89-41F3-840A-1297FD37170C}">
      <dgm:prSet phldrT="[Text]"/>
      <dgm:spPr/>
      <dgm:t>
        <a:bodyPr/>
        <a:lstStyle/>
        <a:p>
          <a:pPr>
            <a:buFont typeface="Arial" panose="020B0604020202020204" pitchFamily="34" charset="0"/>
            <a:buChar char="•"/>
          </a:pPr>
          <a:r>
            <a:rPr lang="en-GB" dirty="0"/>
            <a:t>Initiate beta blocker </a:t>
          </a:r>
          <a:r>
            <a:rPr lang="en-GB" dirty="0" err="1"/>
            <a:t>eg</a:t>
          </a:r>
          <a:r>
            <a:rPr lang="en-GB" dirty="0"/>
            <a:t> </a:t>
          </a:r>
          <a:r>
            <a:rPr lang="en-GB" b="1" dirty="0"/>
            <a:t>Bisoprolol 1.25mg or 2.5mg od/ Nebivolol 1.25 or 2.5mg od/ Carvedilol 3.125mg bd</a:t>
          </a:r>
        </a:p>
      </dgm:t>
    </dgm:pt>
    <dgm:pt modelId="{5E8778B6-E084-46A9-BDDF-B0EFDC19D3DA}" type="parTrans" cxnId="{B255A52D-5C9C-4810-AAB0-4DC8DA60EC6B}">
      <dgm:prSet/>
      <dgm:spPr/>
      <dgm:t>
        <a:bodyPr/>
        <a:lstStyle/>
        <a:p>
          <a:endParaRPr lang="en-GB"/>
        </a:p>
      </dgm:t>
    </dgm:pt>
    <dgm:pt modelId="{889027AD-F6D7-42D8-BB9C-01A7A7233272}" type="sibTrans" cxnId="{B255A52D-5C9C-4810-AAB0-4DC8DA60EC6B}">
      <dgm:prSet/>
      <dgm:spPr/>
      <dgm:t>
        <a:bodyPr/>
        <a:lstStyle/>
        <a:p>
          <a:endParaRPr lang="en-GB"/>
        </a:p>
      </dgm:t>
    </dgm:pt>
    <dgm:pt modelId="{21060E23-BB68-4C7F-9936-2FD3C5DBA9D4}">
      <dgm:prSet phldrT="[Text]"/>
      <dgm:spPr/>
      <dgm:t>
        <a:bodyPr/>
        <a:lstStyle/>
        <a:p>
          <a:pPr>
            <a:buFont typeface="Arial" panose="020B0604020202020204" pitchFamily="34" charset="0"/>
            <a:buChar char="•"/>
          </a:pPr>
          <a:r>
            <a:rPr lang="en-GB" dirty="0"/>
            <a:t>Aim for target does or highest tolerated dose and maintain. </a:t>
          </a:r>
        </a:p>
      </dgm:t>
    </dgm:pt>
    <dgm:pt modelId="{6A5DD1EA-B8DB-4F4B-B3EF-E33B7AA65229}" type="parTrans" cxnId="{AC3F9072-CA67-490B-8F20-2CE363DB4AE4}">
      <dgm:prSet/>
      <dgm:spPr/>
      <dgm:t>
        <a:bodyPr/>
        <a:lstStyle/>
        <a:p>
          <a:endParaRPr lang="en-GB"/>
        </a:p>
      </dgm:t>
    </dgm:pt>
    <dgm:pt modelId="{895740E4-7DB7-4575-B3AB-F33D25829B50}" type="sibTrans" cxnId="{AC3F9072-CA67-490B-8F20-2CE363DB4AE4}">
      <dgm:prSet/>
      <dgm:spPr/>
      <dgm:t>
        <a:bodyPr/>
        <a:lstStyle/>
        <a:p>
          <a:endParaRPr lang="en-GB"/>
        </a:p>
      </dgm:t>
    </dgm:pt>
    <dgm:pt modelId="{835E5458-C30F-492B-8C71-D1EE36957DAC}">
      <dgm:prSet/>
      <dgm:spPr/>
      <dgm:t>
        <a:bodyPr/>
        <a:lstStyle/>
        <a:p>
          <a:pPr marL="57150" lvl="1" indent="0" defTabSz="355600">
            <a:lnSpc>
              <a:spcPct val="90000"/>
            </a:lnSpc>
            <a:spcBef>
              <a:spcPct val="0"/>
            </a:spcBef>
            <a:spcAft>
              <a:spcPct val="15000"/>
            </a:spcAft>
            <a:buClrTx/>
            <a:buSzTx/>
            <a:buFontTx/>
            <a:buNone/>
          </a:pPr>
          <a:r>
            <a:rPr kumimoji="0" lang="en-US" b="0" i="0" u="none" strike="noStrike" cap="none" spc="0" normalizeH="0" baseline="0" noProof="0" dirty="0">
              <a:ln>
                <a:noFill/>
              </a:ln>
              <a:solidFill>
                <a:schemeClr val="tx1"/>
              </a:solidFill>
              <a:effectLst/>
              <a:uLnTx/>
              <a:uFillTx/>
              <a:latin typeface="+mn-lt"/>
              <a:ea typeface="+mn-ea"/>
              <a:cs typeface="+mn-cs"/>
            </a:rPr>
            <a:t>If</a:t>
          </a:r>
          <a:r>
            <a:rPr kumimoji="0" lang="en-GB" b="0" i="0" u="none" strike="noStrike" cap="none" spc="0" normalizeH="0" baseline="0" noProof="0" dirty="0">
              <a:ln>
                <a:noFill/>
              </a:ln>
              <a:solidFill>
                <a:schemeClr val="tx1"/>
              </a:solidFill>
              <a:effectLst/>
              <a:uLnTx/>
              <a:uFillTx/>
              <a:latin typeface="+mn-lt"/>
              <a:ea typeface="+mn-ea"/>
              <a:cs typeface="+mn-cs"/>
            </a:rPr>
            <a:t> not T1DM or previous DKA</a:t>
          </a:r>
          <a:endParaRPr lang="en-GB" dirty="0">
            <a:latin typeface="+mn-lt"/>
          </a:endParaRPr>
        </a:p>
      </dgm:t>
    </dgm:pt>
    <dgm:pt modelId="{D6FDDB9A-D7C2-4FEB-8414-9BF662573008}" type="parTrans" cxnId="{CA7CDFDC-0C3C-42DF-A4E9-FD9D865DF0F7}">
      <dgm:prSet/>
      <dgm:spPr/>
      <dgm:t>
        <a:bodyPr/>
        <a:lstStyle/>
        <a:p>
          <a:endParaRPr lang="en-GB"/>
        </a:p>
      </dgm:t>
    </dgm:pt>
    <dgm:pt modelId="{89B6175B-9379-491E-BD48-CDC98D5581C6}" type="sibTrans" cxnId="{CA7CDFDC-0C3C-42DF-A4E9-FD9D865DF0F7}">
      <dgm:prSet/>
      <dgm:spPr/>
      <dgm:t>
        <a:bodyPr/>
        <a:lstStyle/>
        <a:p>
          <a:endParaRPr lang="en-GB"/>
        </a:p>
      </dgm:t>
    </dgm:pt>
    <dgm:pt modelId="{DCF85DA5-3285-45E4-AE4B-DF34B86A1159}">
      <dgm:prSet/>
      <dgm:spPr/>
      <dgm:t>
        <a:bodyPr/>
        <a:lstStyle/>
        <a:p>
          <a:pPr marL="0" marR="0" lvl="0" indent="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b="1" i="0" u="none" strike="noStrike" cap="none" spc="0" normalizeH="0" baseline="0" noProof="0" dirty="0">
              <a:ln>
                <a:noFill/>
              </a:ln>
              <a:solidFill>
                <a:schemeClr val="tx1"/>
              </a:solidFill>
              <a:effectLst/>
              <a:uLnTx/>
              <a:uFillTx/>
              <a:latin typeface="+mn-lt"/>
              <a:ea typeface="+mn-ea"/>
              <a:cs typeface="+mn-cs"/>
            </a:rPr>
            <a:t>See local guidance for recommended SGLT2i</a:t>
          </a:r>
        </a:p>
        <a:p>
          <a:pPr marL="57150" lvl="1" indent="0" defTabSz="355600">
            <a:lnSpc>
              <a:spcPct val="90000"/>
            </a:lnSpc>
            <a:spcBef>
              <a:spcPct val="0"/>
            </a:spcBef>
            <a:spcAft>
              <a:spcPct val="15000"/>
            </a:spcAft>
            <a:buFont typeface="Arial" panose="020B0604020202020204" pitchFamily="34" charset="0"/>
            <a:buChar char="•"/>
          </a:pPr>
          <a:endParaRPr lang="en-GB" dirty="0"/>
        </a:p>
      </dgm:t>
    </dgm:pt>
    <dgm:pt modelId="{D2189D97-5AFD-49D8-989A-3F93E5392DFC}" type="parTrans" cxnId="{25A97806-7562-4B60-98DD-432093E54964}">
      <dgm:prSet/>
      <dgm:spPr/>
      <dgm:t>
        <a:bodyPr/>
        <a:lstStyle/>
        <a:p>
          <a:endParaRPr lang="en-GB"/>
        </a:p>
      </dgm:t>
    </dgm:pt>
    <dgm:pt modelId="{72BFE462-F266-472D-ABA0-68B980128C91}" type="sibTrans" cxnId="{25A97806-7562-4B60-98DD-432093E54964}">
      <dgm:prSet/>
      <dgm:spPr/>
      <dgm:t>
        <a:bodyPr/>
        <a:lstStyle/>
        <a:p>
          <a:endParaRPr lang="en-GB"/>
        </a:p>
      </dgm:t>
    </dgm:pt>
    <dgm:pt modelId="{448BC679-349E-4A82-97A9-96D471E047A4}">
      <dgm:prSet/>
      <dgm:spPr/>
      <dgm:t>
        <a:bodyPr/>
        <a:lstStyle/>
        <a:p>
          <a:pPr marL="57150" lvl="1" indent="0" defTabSz="355600">
            <a:lnSpc>
              <a:spcPct val="90000"/>
            </a:lnSpc>
            <a:spcBef>
              <a:spcPct val="0"/>
            </a:spcBef>
            <a:spcAft>
              <a:spcPct val="15000"/>
            </a:spcAft>
            <a:buFont typeface="Arial" panose="020B0604020202020204" pitchFamily="34" charset="0"/>
            <a:buChar char="•"/>
          </a:pPr>
          <a:r>
            <a:rPr kumimoji="0" lang="en-US" b="0" i="0" u="none" strike="noStrike" cap="none" spc="0" normalizeH="0" baseline="0" noProof="0" dirty="0">
              <a:ln>
                <a:noFill/>
              </a:ln>
              <a:solidFill>
                <a:schemeClr val="tx1"/>
              </a:solidFill>
              <a:effectLst/>
              <a:uLnTx/>
              <a:uFillTx/>
              <a:latin typeface="+mn-lt"/>
              <a:ea typeface="+mn-ea"/>
              <a:cs typeface="+mn-cs"/>
            </a:rPr>
            <a:t>Initiate </a:t>
          </a:r>
          <a:r>
            <a:rPr kumimoji="0" lang="en-US" b="1" i="0" u="none" strike="noStrike" cap="none" spc="0" normalizeH="0" baseline="0" noProof="0" dirty="0">
              <a:ln>
                <a:noFill/>
              </a:ln>
              <a:solidFill>
                <a:schemeClr val="tx1"/>
              </a:solidFill>
              <a:effectLst/>
              <a:uLnTx/>
              <a:uFillTx/>
              <a:latin typeface="+mn-lt"/>
              <a:ea typeface="+mn-ea"/>
              <a:cs typeface="+mn-cs"/>
            </a:rPr>
            <a:t>Dapagliflozin </a:t>
          </a:r>
          <a:r>
            <a:rPr kumimoji="0" lang="en-US" b="0" i="0" u="none" strike="noStrike" cap="none" spc="0" normalizeH="0" baseline="0" noProof="0" dirty="0">
              <a:ln>
                <a:noFill/>
              </a:ln>
              <a:solidFill>
                <a:schemeClr val="tx1"/>
              </a:solidFill>
              <a:effectLst/>
              <a:uLnTx/>
              <a:uFillTx/>
              <a:latin typeface="+mn-lt"/>
              <a:ea typeface="+mn-ea"/>
              <a:cs typeface="+mn-cs"/>
            </a:rPr>
            <a:t>10mg </a:t>
          </a:r>
          <a:r>
            <a:rPr lang="en-GB" dirty="0">
              <a:solidFill>
                <a:schemeClr val="tx1"/>
              </a:solidFill>
              <a:latin typeface="+mn-lt"/>
            </a:rPr>
            <a:t>eGFR ≥15</a:t>
          </a:r>
          <a:r>
            <a:rPr kumimoji="0" lang="en-US" b="0" i="0" u="none" strike="noStrike" cap="none" spc="0" normalizeH="0" baseline="0" noProof="0" dirty="0">
              <a:ln>
                <a:noFill/>
              </a:ln>
              <a:solidFill>
                <a:schemeClr val="tx1"/>
              </a:solidFill>
              <a:effectLst/>
              <a:uLnTx/>
              <a:uFillTx/>
              <a:latin typeface="+mn-lt"/>
              <a:ea typeface="+mn-ea"/>
              <a:cs typeface="+mn-cs"/>
            </a:rPr>
            <a:t>/ If eGFR &gt;20 </a:t>
          </a:r>
          <a:r>
            <a:rPr kumimoji="0" lang="en-US" b="1" i="0" u="none" strike="noStrike" cap="none" spc="0" normalizeH="0" baseline="0" noProof="0" dirty="0">
              <a:ln>
                <a:noFill/>
              </a:ln>
              <a:solidFill>
                <a:schemeClr val="tx1"/>
              </a:solidFill>
              <a:effectLst/>
              <a:uLnTx/>
              <a:uFillTx/>
              <a:latin typeface="+mn-lt"/>
              <a:ea typeface="+mn-ea"/>
              <a:cs typeface="+mn-cs"/>
            </a:rPr>
            <a:t>Empagliflozin</a:t>
          </a:r>
          <a:r>
            <a:rPr kumimoji="0" lang="en-US" b="0" i="0" u="none" strike="noStrike" cap="none" spc="0" normalizeH="0" baseline="0" noProof="0" dirty="0">
              <a:ln>
                <a:noFill/>
              </a:ln>
              <a:solidFill>
                <a:schemeClr val="tx1"/>
              </a:solidFill>
              <a:effectLst/>
              <a:uLnTx/>
              <a:uFillTx/>
              <a:latin typeface="+mn-lt"/>
              <a:ea typeface="+mn-ea"/>
              <a:cs typeface="+mn-cs"/>
            </a:rPr>
            <a:t> 10mg</a:t>
          </a:r>
          <a:endParaRPr kumimoji="0" lang="en-GB" b="0" i="0" u="none" strike="noStrike" cap="none" spc="0" normalizeH="0" baseline="0" noProof="0" dirty="0">
            <a:ln>
              <a:noFill/>
            </a:ln>
            <a:solidFill>
              <a:schemeClr val="tx1"/>
            </a:solidFill>
            <a:effectLst/>
            <a:uLnTx/>
            <a:uFillTx/>
            <a:latin typeface="+mn-lt"/>
            <a:ea typeface="+mn-ea"/>
            <a:cs typeface="+mn-cs"/>
          </a:endParaRPr>
        </a:p>
      </dgm:t>
    </dgm:pt>
    <dgm:pt modelId="{7FB5E637-49E7-480B-8A50-F8EBD02F4B45}" type="parTrans" cxnId="{934974EF-C8E6-4078-986C-406C2BCCB3F6}">
      <dgm:prSet/>
      <dgm:spPr/>
      <dgm:t>
        <a:bodyPr/>
        <a:lstStyle/>
        <a:p>
          <a:endParaRPr lang="en-GB"/>
        </a:p>
      </dgm:t>
    </dgm:pt>
    <dgm:pt modelId="{E8942B90-0274-412A-9B0D-DF8E660AAB72}" type="sibTrans" cxnId="{934974EF-C8E6-4078-986C-406C2BCCB3F6}">
      <dgm:prSet/>
      <dgm:spPr/>
      <dgm:t>
        <a:bodyPr/>
        <a:lstStyle/>
        <a:p>
          <a:endParaRPr lang="en-GB"/>
        </a:p>
      </dgm:t>
    </dgm:pt>
    <dgm:pt modelId="{10685FCC-5232-4B13-98C3-BB9A8F49687E}">
      <dgm:prSet phldrT="[Text]"/>
      <dgm:spPr/>
      <dgm:t>
        <a:bodyPr/>
        <a:lstStyle/>
        <a:p>
          <a:r>
            <a:rPr lang="en-GB" sz="900" dirty="0">
              <a:solidFill>
                <a:schemeClr val="tx2"/>
              </a:solidFill>
            </a:rPr>
            <a:t> Initiate Entresto – 24/26mg bd ( if eGFR &lt;60/ low BP)</a:t>
          </a:r>
        </a:p>
      </dgm:t>
    </dgm:pt>
    <dgm:pt modelId="{FC2AD6FF-9419-4921-91F8-0F3A05566547}" type="parTrans" cxnId="{0CA90D37-4AA1-41A4-AA59-74571CE3CA1D}">
      <dgm:prSet/>
      <dgm:spPr/>
    </dgm:pt>
    <dgm:pt modelId="{83D8FD2F-CB74-4A0B-ACAC-41853B308479}" type="sibTrans" cxnId="{0CA90D37-4AA1-41A4-AA59-74571CE3CA1D}">
      <dgm:prSet/>
      <dgm:spPr/>
    </dgm:pt>
    <dgm:pt modelId="{A9DD7158-08CB-4ECF-8756-4B2E3D658FEA}">
      <dgm:prSet/>
      <dgm:spPr/>
      <dgm:t>
        <a:bodyPr/>
        <a:lstStyle/>
        <a:p>
          <a:endParaRPr lang="en-GB" sz="900" dirty="0">
            <a:solidFill>
              <a:schemeClr val="tx2"/>
            </a:solidFill>
          </a:endParaRPr>
        </a:p>
      </dgm:t>
    </dgm:pt>
    <dgm:pt modelId="{39EA4997-B183-4108-BF16-1B63C2571EF8}" type="parTrans" cxnId="{C67276CB-5F7D-43C2-BF39-1BC7BE058A29}">
      <dgm:prSet/>
      <dgm:spPr/>
      <dgm:t>
        <a:bodyPr/>
        <a:lstStyle/>
        <a:p>
          <a:endParaRPr lang="en-GB"/>
        </a:p>
      </dgm:t>
    </dgm:pt>
    <dgm:pt modelId="{A1F22886-C65B-4C80-A248-139ED8A38B80}" type="sibTrans" cxnId="{C67276CB-5F7D-43C2-BF39-1BC7BE058A29}">
      <dgm:prSet/>
      <dgm:spPr/>
      <dgm:t>
        <a:bodyPr/>
        <a:lstStyle/>
        <a:p>
          <a:endParaRPr lang="en-GB"/>
        </a:p>
      </dgm:t>
    </dgm:pt>
    <dgm:pt modelId="{3F84FD34-8794-451B-B4E3-F22B37180325}">
      <dgm:prSet/>
      <dgm:spPr/>
      <dgm:t>
        <a:bodyPr/>
        <a:lstStyle/>
        <a:p>
          <a:r>
            <a:rPr lang="en-GB" sz="900" dirty="0">
              <a:solidFill>
                <a:schemeClr val="tx2"/>
              </a:solidFill>
            </a:rPr>
            <a:t>49/51mg bd if eGFR&gt; 60 and BP allows/ was on high dose of </a:t>
          </a:r>
          <a:r>
            <a:rPr lang="en-GB" sz="900" dirty="0" err="1">
              <a:solidFill>
                <a:schemeClr val="tx2"/>
              </a:solidFill>
            </a:rPr>
            <a:t>ACEi</a:t>
          </a:r>
          <a:r>
            <a:rPr lang="en-GB" sz="900" dirty="0">
              <a:solidFill>
                <a:schemeClr val="tx2"/>
              </a:solidFill>
            </a:rPr>
            <a:t> or ARB</a:t>
          </a:r>
        </a:p>
      </dgm:t>
    </dgm:pt>
    <dgm:pt modelId="{0687EC30-2ABC-46D0-B6BC-3FA564DA09F9}" type="parTrans" cxnId="{C17A5FF1-3136-4DC6-9BA3-9A016511D9BC}">
      <dgm:prSet/>
      <dgm:spPr/>
      <dgm:t>
        <a:bodyPr/>
        <a:lstStyle/>
        <a:p>
          <a:endParaRPr lang="en-GB"/>
        </a:p>
      </dgm:t>
    </dgm:pt>
    <dgm:pt modelId="{94CDAF83-4A9B-4A69-8C83-F92EA7122BD0}" type="sibTrans" cxnId="{C17A5FF1-3136-4DC6-9BA3-9A016511D9BC}">
      <dgm:prSet/>
      <dgm:spPr/>
      <dgm:t>
        <a:bodyPr/>
        <a:lstStyle/>
        <a:p>
          <a:endParaRPr lang="en-GB"/>
        </a:p>
      </dgm:t>
    </dgm:pt>
    <dgm:pt modelId="{5DA9C5BF-04CE-4D6C-A6BA-71FDFE30F06D}">
      <dgm:prSet/>
      <dgm:spPr/>
      <dgm:t>
        <a:bodyPr/>
        <a:lstStyle/>
        <a:p>
          <a:pPr>
            <a:buFont typeface="Arial" panose="020B0604020202020204" pitchFamily="34" charset="0"/>
            <a:buChar char="•"/>
          </a:pPr>
          <a:endParaRPr lang="en-GB" dirty="0"/>
        </a:p>
      </dgm:t>
    </dgm:pt>
    <dgm:pt modelId="{B6467897-DE3B-4BDE-8028-84ADF3C83913}" type="parTrans" cxnId="{6B4D7572-21AC-4258-AF6F-F20F11907C73}">
      <dgm:prSet/>
      <dgm:spPr/>
      <dgm:t>
        <a:bodyPr/>
        <a:lstStyle/>
        <a:p>
          <a:endParaRPr lang="en-GB"/>
        </a:p>
      </dgm:t>
    </dgm:pt>
    <dgm:pt modelId="{E2F5F24C-BE0E-44C7-B945-6BAC5FDBD3A5}" type="sibTrans" cxnId="{6B4D7572-21AC-4258-AF6F-F20F11907C73}">
      <dgm:prSet/>
      <dgm:spPr/>
      <dgm:t>
        <a:bodyPr/>
        <a:lstStyle/>
        <a:p>
          <a:endParaRPr lang="en-GB"/>
        </a:p>
      </dgm:t>
    </dgm:pt>
    <dgm:pt modelId="{FCDFC856-9127-4917-B8DD-E8A86FE97C6F}">
      <dgm:prSet custT="1"/>
      <dgm:spPr/>
      <dgm:t>
        <a:bodyPr/>
        <a:lstStyle/>
        <a:p>
          <a:pPr>
            <a:buClrTx/>
            <a:buSzTx/>
            <a:buFont typeface="Arial" panose="020B0604020202020204" pitchFamily="34" charset="0"/>
            <a:buChar char="•"/>
          </a:pPr>
          <a:r>
            <a:rPr lang="en-GB" sz="900" b="0" i="0" u="none" dirty="0"/>
            <a:t>Can titrate up to 50mg od</a:t>
          </a:r>
          <a:r>
            <a:rPr lang="en-US" sz="900" b="0" i="0" dirty="0"/>
            <a:t>​</a:t>
          </a:r>
          <a:endParaRPr lang="en-GB" sz="1000" dirty="0">
            <a:solidFill>
              <a:schemeClr val="tx2"/>
            </a:solidFill>
            <a:latin typeface="+mn-lt"/>
          </a:endParaRPr>
        </a:p>
      </dgm:t>
    </dgm:pt>
    <dgm:pt modelId="{B13F5433-D4EC-4C8A-9E44-F717229DE37E}" type="parTrans" cxnId="{3ACEA9AE-5B78-4292-9806-FA8404B446D4}">
      <dgm:prSet/>
      <dgm:spPr/>
    </dgm:pt>
    <dgm:pt modelId="{6960AA4C-6547-40AB-A9FB-49A14AB7F7E2}" type="sibTrans" cxnId="{3ACEA9AE-5B78-4292-9806-FA8404B446D4}">
      <dgm:prSet/>
      <dgm:spPr/>
    </dgm:pt>
    <dgm:pt modelId="{83E4E123-76A1-4770-8154-4E1FF686E623}">
      <dgm:prSet custT="1"/>
      <dgm:spPr/>
      <dgm:t>
        <a:bodyPr/>
        <a:lstStyle/>
        <a:p>
          <a:pPr>
            <a:buClrTx/>
            <a:buSzTx/>
            <a:buFontTx/>
            <a:buNone/>
          </a:pPr>
          <a:r>
            <a:rPr lang="en-GB" sz="900" dirty="0">
              <a:solidFill>
                <a:schemeClr val="tx2"/>
              </a:solidFill>
              <a:latin typeface="+mn-lt"/>
            </a:rPr>
            <a:t>Spironolactone/ Eplerenone at 25mg (12.5mg if frail)</a:t>
          </a:r>
        </a:p>
      </dgm:t>
    </dgm:pt>
    <dgm:pt modelId="{C460AD90-4FD9-4026-8000-8A467B49C60A}" type="parTrans" cxnId="{93BC207B-FE6B-4CFA-B342-81672B515C12}">
      <dgm:prSet/>
      <dgm:spPr/>
    </dgm:pt>
    <dgm:pt modelId="{BD714494-C9DC-455B-9996-0365D907F547}" type="sibTrans" cxnId="{93BC207B-FE6B-4CFA-B342-81672B515C12}">
      <dgm:prSet/>
      <dgm:spPr/>
    </dgm:pt>
    <dgm:pt modelId="{75048068-974A-4295-BA89-E04E855D849E}">
      <dgm:prSet custT="1"/>
      <dgm:spPr/>
      <dgm:t>
        <a:bodyPr/>
        <a:lstStyle/>
        <a:p>
          <a:pPr>
            <a:buClrTx/>
            <a:buSzTx/>
            <a:buFontTx/>
            <a:buNone/>
          </a:pPr>
          <a:endParaRPr lang="en-GB" sz="1000" dirty="0">
            <a:solidFill>
              <a:schemeClr val="tx2"/>
            </a:solidFill>
            <a:latin typeface="+mn-lt"/>
          </a:endParaRPr>
        </a:p>
      </dgm:t>
    </dgm:pt>
    <dgm:pt modelId="{3B634BCA-92EA-4467-9B68-C30E1351DCC8}" type="parTrans" cxnId="{983CD39A-CAF5-42CE-A357-49AF98369AD3}">
      <dgm:prSet/>
      <dgm:spPr/>
      <dgm:t>
        <a:bodyPr/>
        <a:lstStyle/>
        <a:p>
          <a:endParaRPr lang="en-GB"/>
        </a:p>
      </dgm:t>
    </dgm:pt>
    <dgm:pt modelId="{A7256586-66FA-41B6-BB3B-0804A81B684A}" type="sibTrans" cxnId="{983CD39A-CAF5-42CE-A357-49AF98369AD3}">
      <dgm:prSet/>
      <dgm:spPr/>
      <dgm:t>
        <a:bodyPr/>
        <a:lstStyle/>
        <a:p>
          <a:endParaRPr lang="en-GB"/>
        </a:p>
      </dgm:t>
    </dgm:pt>
    <dgm:pt modelId="{06E8505D-0B16-4FAC-B5CA-291FC7E720E5}">
      <dgm:prSet/>
      <dgm:spPr/>
      <dgm:t>
        <a:bodyPr/>
        <a:lstStyle/>
        <a:p>
          <a:pPr marL="57150" lvl="1" indent="0" defTabSz="355600">
            <a:lnSpc>
              <a:spcPct val="90000"/>
            </a:lnSpc>
            <a:spcBef>
              <a:spcPct val="0"/>
            </a:spcBef>
            <a:spcAft>
              <a:spcPct val="15000"/>
            </a:spcAft>
            <a:buFont typeface="Arial" panose="020B0604020202020204" pitchFamily="34" charset="0"/>
            <a:buChar char="•"/>
          </a:pPr>
          <a:endParaRPr kumimoji="0" lang="en-GB" b="1" i="0" u="none" strike="noStrike" cap="none" spc="0" normalizeH="0" baseline="0" noProof="0" dirty="0">
            <a:ln>
              <a:noFill/>
            </a:ln>
            <a:solidFill>
              <a:schemeClr val="tx1"/>
            </a:solidFill>
            <a:effectLst/>
            <a:uLnTx/>
            <a:uFillTx/>
            <a:latin typeface="+mn-lt"/>
            <a:ea typeface="+mn-ea"/>
            <a:cs typeface="+mn-cs"/>
          </a:endParaRPr>
        </a:p>
      </dgm:t>
    </dgm:pt>
    <dgm:pt modelId="{ACBC1253-BC06-4D7A-875F-494A36CA8DA9}" type="parTrans" cxnId="{E72E2E86-E080-412A-BB7F-B1C528F79CE4}">
      <dgm:prSet/>
      <dgm:spPr/>
    </dgm:pt>
    <dgm:pt modelId="{169A5304-E0DA-437F-980B-B9FC72C449EB}" type="sibTrans" cxnId="{E72E2E86-E080-412A-BB7F-B1C528F79CE4}">
      <dgm:prSet/>
      <dgm:spPr/>
    </dgm:pt>
    <dgm:pt modelId="{A0E779D5-3C6E-4F97-919A-AA9A7A64F36C}">
      <dgm:prSet/>
      <dgm:spPr/>
      <dgm:t>
        <a:bodyPr/>
        <a:lstStyle/>
        <a:p>
          <a:pPr marL="57150" lvl="1" indent="0" defTabSz="355600">
            <a:lnSpc>
              <a:spcPct val="90000"/>
            </a:lnSpc>
            <a:spcBef>
              <a:spcPct val="0"/>
            </a:spcBef>
            <a:spcAft>
              <a:spcPct val="15000"/>
            </a:spcAft>
            <a:buFont typeface="Arial" panose="020B0604020202020204" pitchFamily="34" charset="0"/>
            <a:buChar char="•"/>
          </a:pPr>
          <a:endParaRPr lang="en-GB" b="0" i="0" dirty="0"/>
        </a:p>
      </dgm:t>
    </dgm:pt>
    <dgm:pt modelId="{FE18B075-D6B4-4377-8DEA-25727B4B52A9}" type="parTrans" cxnId="{636A2680-9F9D-499B-9026-3DD15897D26A}">
      <dgm:prSet/>
      <dgm:spPr/>
      <dgm:t>
        <a:bodyPr/>
        <a:lstStyle/>
        <a:p>
          <a:endParaRPr lang="en-GB"/>
        </a:p>
      </dgm:t>
    </dgm:pt>
    <dgm:pt modelId="{02FB5413-1B0A-4BBC-B919-E56E5DCE1B31}" type="sibTrans" cxnId="{636A2680-9F9D-499B-9026-3DD15897D26A}">
      <dgm:prSet/>
      <dgm:spPr/>
      <dgm:t>
        <a:bodyPr/>
        <a:lstStyle/>
        <a:p>
          <a:endParaRPr lang="en-GB"/>
        </a:p>
      </dgm:t>
    </dgm:pt>
    <dgm:pt modelId="{FF84A3B0-34AF-400D-B814-03EFF3886DED}" type="pres">
      <dgm:prSet presAssocID="{A85A02B1-D91C-400B-B38C-5B49E9D0E716}" presName="Name0" presStyleCnt="0">
        <dgm:presLayoutVars>
          <dgm:dir/>
          <dgm:animLvl val="lvl"/>
          <dgm:resizeHandles val="exact"/>
        </dgm:presLayoutVars>
      </dgm:prSet>
      <dgm:spPr/>
    </dgm:pt>
    <dgm:pt modelId="{828BD614-55CF-4F68-BE2E-B14ADAC259E7}" type="pres">
      <dgm:prSet presAssocID="{BF4EEEAA-E2F3-424F-B9B2-961994316118}" presName="composite" presStyleCnt="0"/>
      <dgm:spPr/>
    </dgm:pt>
    <dgm:pt modelId="{E9D8806A-E2FC-41B9-AA98-B6F7083689D1}" type="pres">
      <dgm:prSet presAssocID="{BF4EEEAA-E2F3-424F-B9B2-961994316118}" presName="parTx" presStyleLbl="alignNode1" presStyleIdx="0" presStyleCnt="5">
        <dgm:presLayoutVars>
          <dgm:chMax val="0"/>
          <dgm:chPref val="0"/>
          <dgm:bulletEnabled val="1"/>
        </dgm:presLayoutVars>
      </dgm:prSet>
      <dgm:spPr/>
    </dgm:pt>
    <dgm:pt modelId="{32FA9E2F-8D91-409D-83B4-55043B4DA6E1}" type="pres">
      <dgm:prSet presAssocID="{BF4EEEAA-E2F3-424F-B9B2-961994316118}" presName="desTx" presStyleLbl="alignAccFollowNode1" presStyleIdx="0" presStyleCnt="5" custScaleX="87058">
        <dgm:presLayoutVars>
          <dgm:bulletEnabled val="1"/>
        </dgm:presLayoutVars>
      </dgm:prSet>
      <dgm:spPr/>
    </dgm:pt>
    <dgm:pt modelId="{718C8DF0-430D-4614-9732-B3A80DE6B66C}" type="pres">
      <dgm:prSet presAssocID="{F8C50A6C-92B3-4338-A52B-75C46BA7C153}" presName="space" presStyleCnt="0"/>
      <dgm:spPr/>
    </dgm:pt>
    <dgm:pt modelId="{D1C2F9C3-3837-4C0E-BD66-FE83B3BDD650}" type="pres">
      <dgm:prSet presAssocID="{F689FC1F-EBEE-4778-B818-103C3090DDC7}" presName="composite" presStyleCnt="0"/>
      <dgm:spPr/>
    </dgm:pt>
    <dgm:pt modelId="{8139DB4C-DA6F-4179-AA18-61141FBC3EE2}" type="pres">
      <dgm:prSet presAssocID="{F689FC1F-EBEE-4778-B818-103C3090DDC7}" presName="parTx" presStyleLbl="alignNode1" presStyleIdx="1" presStyleCnt="5">
        <dgm:presLayoutVars>
          <dgm:chMax val="0"/>
          <dgm:chPref val="0"/>
          <dgm:bulletEnabled val="1"/>
        </dgm:presLayoutVars>
      </dgm:prSet>
      <dgm:spPr/>
    </dgm:pt>
    <dgm:pt modelId="{A9DFFB92-1A61-4EC9-802D-E8800F33216E}" type="pres">
      <dgm:prSet presAssocID="{F689FC1F-EBEE-4778-B818-103C3090DDC7}" presName="desTx" presStyleLbl="alignAccFollowNode1" presStyleIdx="1" presStyleCnt="5">
        <dgm:presLayoutVars>
          <dgm:bulletEnabled val="1"/>
        </dgm:presLayoutVars>
      </dgm:prSet>
      <dgm:spPr/>
    </dgm:pt>
    <dgm:pt modelId="{21F72637-4538-4071-8E1C-10691B1D9B83}" type="pres">
      <dgm:prSet presAssocID="{CEFCC56C-FCB7-49A3-B2CC-CA4698B8B8A7}" presName="space" presStyleCnt="0"/>
      <dgm:spPr/>
    </dgm:pt>
    <dgm:pt modelId="{231D5AFC-E2B4-43E4-8F38-448290235D6B}" type="pres">
      <dgm:prSet presAssocID="{1BDB3F85-F5E2-4B94-9B5B-CEDB884FCCAF}" presName="composite" presStyleCnt="0"/>
      <dgm:spPr/>
    </dgm:pt>
    <dgm:pt modelId="{D86F7032-66E2-41E1-A837-36D6BC603451}" type="pres">
      <dgm:prSet presAssocID="{1BDB3F85-F5E2-4B94-9B5B-CEDB884FCCAF}" presName="parTx" presStyleLbl="alignNode1" presStyleIdx="2" presStyleCnt="5">
        <dgm:presLayoutVars>
          <dgm:chMax val="0"/>
          <dgm:chPref val="0"/>
          <dgm:bulletEnabled val="1"/>
        </dgm:presLayoutVars>
      </dgm:prSet>
      <dgm:spPr/>
    </dgm:pt>
    <dgm:pt modelId="{C924548C-A271-4B39-9D97-0D557C868DBB}" type="pres">
      <dgm:prSet presAssocID="{1BDB3F85-F5E2-4B94-9B5B-CEDB884FCCAF}" presName="desTx" presStyleLbl="alignAccFollowNode1" presStyleIdx="2" presStyleCnt="5">
        <dgm:presLayoutVars>
          <dgm:bulletEnabled val="1"/>
        </dgm:presLayoutVars>
      </dgm:prSet>
      <dgm:spPr/>
    </dgm:pt>
    <dgm:pt modelId="{8CB80B83-0C38-49A3-8D52-E5C19F8CB7D7}" type="pres">
      <dgm:prSet presAssocID="{7DDEFB83-0215-4D19-B3CF-504AAC2822D4}" presName="space" presStyleCnt="0"/>
      <dgm:spPr/>
    </dgm:pt>
    <dgm:pt modelId="{AB21FB39-AB9A-404B-AC8A-04D544B348E3}" type="pres">
      <dgm:prSet presAssocID="{1292B64A-6406-4977-96C3-8388372EF616}" presName="composite" presStyleCnt="0"/>
      <dgm:spPr/>
    </dgm:pt>
    <dgm:pt modelId="{5BEDBB8D-1FD2-4194-BD38-F69EBD9D2C8F}" type="pres">
      <dgm:prSet presAssocID="{1292B64A-6406-4977-96C3-8388372EF616}" presName="parTx" presStyleLbl="alignNode1" presStyleIdx="3" presStyleCnt="5">
        <dgm:presLayoutVars>
          <dgm:chMax val="0"/>
          <dgm:chPref val="0"/>
          <dgm:bulletEnabled val="1"/>
        </dgm:presLayoutVars>
      </dgm:prSet>
      <dgm:spPr/>
    </dgm:pt>
    <dgm:pt modelId="{A5E67A8A-A80D-4C2B-81C0-53FCAB28AFA9}" type="pres">
      <dgm:prSet presAssocID="{1292B64A-6406-4977-96C3-8388372EF616}" presName="desTx" presStyleLbl="alignAccFollowNode1" presStyleIdx="3" presStyleCnt="5">
        <dgm:presLayoutVars>
          <dgm:bulletEnabled val="1"/>
        </dgm:presLayoutVars>
      </dgm:prSet>
      <dgm:spPr/>
    </dgm:pt>
    <dgm:pt modelId="{9F101944-3541-4DE4-8A35-27D5FD6D3AB9}" type="pres">
      <dgm:prSet presAssocID="{5CE9271B-6FD1-459E-85AE-A21E62755ABB}" presName="space" presStyleCnt="0"/>
      <dgm:spPr/>
    </dgm:pt>
    <dgm:pt modelId="{55A3C9CE-9725-47D3-BE35-22DB1B9D6CC1}" type="pres">
      <dgm:prSet presAssocID="{660CB47B-A797-493C-9D28-1FFD19227E68}" presName="composite" presStyleCnt="0"/>
      <dgm:spPr/>
    </dgm:pt>
    <dgm:pt modelId="{EAB01660-7F89-4FDB-BA6D-5E39BD3F380A}" type="pres">
      <dgm:prSet presAssocID="{660CB47B-A797-493C-9D28-1FFD19227E68}" presName="parTx" presStyleLbl="alignNode1" presStyleIdx="4" presStyleCnt="5">
        <dgm:presLayoutVars>
          <dgm:chMax val="0"/>
          <dgm:chPref val="0"/>
          <dgm:bulletEnabled val="1"/>
        </dgm:presLayoutVars>
      </dgm:prSet>
      <dgm:spPr/>
    </dgm:pt>
    <dgm:pt modelId="{C29EFE10-9FAF-4E21-88A7-BFE68408B7B6}" type="pres">
      <dgm:prSet presAssocID="{660CB47B-A797-493C-9D28-1FFD19227E68}" presName="desTx" presStyleLbl="alignAccFollowNode1" presStyleIdx="4" presStyleCnt="5">
        <dgm:presLayoutVars>
          <dgm:bulletEnabled val="1"/>
        </dgm:presLayoutVars>
      </dgm:prSet>
      <dgm:spPr/>
    </dgm:pt>
  </dgm:ptLst>
  <dgm:cxnLst>
    <dgm:cxn modelId="{B30C8800-548D-4135-AFB0-50D01E8CA1AD}" type="presOf" srcId="{10685FCC-5232-4B13-98C3-BB9A8F49687E}" destId="{A9DFFB92-1A61-4EC9-802D-E8800F33216E}" srcOrd="0" destOrd="1" presId="urn:microsoft.com/office/officeart/2005/8/layout/hList1"/>
    <dgm:cxn modelId="{3D099300-C3F2-4139-9C02-CA4F610622FF}" srcId="{BF4EEEAA-E2F3-424F-B9B2-961994316118}" destId="{30E18EB1-FD69-485D-92AA-E44A84881DC4}" srcOrd="1" destOrd="0" parTransId="{E6EDE5B2-E4A7-4E7B-89B4-0358D89C54F2}" sibTransId="{29475CDD-3AAD-434F-BBB5-9DBAD046ABFE}"/>
    <dgm:cxn modelId="{25A97806-7562-4B60-98DD-432093E54964}" srcId="{660CB47B-A797-493C-9D28-1FFD19227E68}" destId="{DCF85DA5-3285-45E4-AE4B-DF34B86A1159}" srcOrd="3" destOrd="0" parTransId="{D2189D97-5AFD-49D8-989A-3F93E5392DFC}" sibTransId="{72BFE462-F266-472D-ABA0-68B980128C91}"/>
    <dgm:cxn modelId="{C35F8109-D41C-4463-A512-BAF20CFD736A}" type="presOf" srcId="{A0E779D5-3C6E-4F97-919A-AA9A7A64F36C}" destId="{C29EFE10-9FAF-4E21-88A7-BFE68408B7B6}" srcOrd="0" destOrd="5" presId="urn:microsoft.com/office/officeart/2005/8/layout/hList1"/>
    <dgm:cxn modelId="{D3FC450A-95F2-4B36-9BAF-631BEB8D3230}" type="presOf" srcId="{DCF85DA5-3285-45E4-AE4B-DF34B86A1159}" destId="{C29EFE10-9FAF-4E21-88A7-BFE68408B7B6}" srcOrd="0" destOrd="3" presId="urn:microsoft.com/office/officeart/2005/8/layout/hList1"/>
    <dgm:cxn modelId="{B5EC4F10-DA77-4D1B-8F9D-87A8296D85D9}" type="presOf" srcId="{7521F690-21EC-4F0E-8ADA-299633B7BF22}" destId="{C29EFE10-9FAF-4E21-88A7-BFE68408B7B6}" srcOrd="0" destOrd="7" presId="urn:microsoft.com/office/officeart/2005/8/layout/hList1"/>
    <dgm:cxn modelId="{A163A613-1F0E-471A-8B8D-96C6D3051999}" srcId="{F689FC1F-EBEE-4778-B818-103C3090DDC7}" destId="{432C822C-F3CA-4DC0-ABB8-A0EA49755310}" srcOrd="0" destOrd="0" parTransId="{D52B403F-876E-4095-ABB1-DCEBB5E70C8B}" sibTransId="{6151B39B-268A-4852-9B1D-5A14746C3558}"/>
    <dgm:cxn modelId="{8C887D17-B524-48ED-AE12-A4202D171980}" srcId="{1292B64A-6406-4977-96C3-8388372EF616}" destId="{CC9706CC-24D6-4749-855F-A853B19D61CC}" srcOrd="5" destOrd="0" parTransId="{C964BC42-043D-4637-B8EC-35C080D09961}" sibTransId="{19F18338-EB38-4D22-B8CA-FE73EC4D84B2}"/>
    <dgm:cxn modelId="{67192622-D47F-4338-967A-DA721E78482B}" srcId="{660CB47B-A797-493C-9D28-1FFD19227E68}" destId="{7521F690-21EC-4F0E-8ADA-299633B7BF22}" srcOrd="7" destOrd="0" parTransId="{D2AD2541-3698-4701-A21F-749DB28DE9DF}" sibTransId="{1203F03E-7081-48AA-AE6B-D36E2DF8D197}"/>
    <dgm:cxn modelId="{E811D125-0C46-40B1-BCBD-101E44EC0095}" type="presOf" srcId="{06E8505D-0B16-4FAC-B5CA-291FC7E720E5}" destId="{C29EFE10-9FAF-4E21-88A7-BFE68408B7B6}" srcOrd="0" destOrd="2" presId="urn:microsoft.com/office/officeart/2005/8/layout/hList1"/>
    <dgm:cxn modelId="{7EF57426-817F-4777-9AAA-B7AF5A503F00}" srcId="{1292B64A-6406-4977-96C3-8388372EF616}" destId="{4D706E17-D3F3-4AF9-A18E-47037D5E2213}" srcOrd="0" destOrd="0" parTransId="{B5FD058D-3A07-4FFE-8AAC-7D5575252011}" sibTransId="{90689794-39B4-46F4-B688-2E8CD65640E6}"/>
    <dgm:cxn modelId="{316BC629-876A-4549-84ED-67DAEA9BB65F}" type="presOf" srcId="{CC9706CC-24D6-4749-855F-A853B19D61CC}" destId="{A5E67A8A-A80D-4C2B-81C0-53FCAB28AFA9}" srcOrd="0" destOrd="5" presId="urn:microsoft.com/office/officeart/2005/8/layout/hList1"/>
    <dgm:cxn modelId="{91FC5C2B-DCB0-4646-92C8-DA0731F78063}" type="presOf" srcId="{75048068-974A-4295-BA89-E04E855D849E}" destId="{A5E67A8A-A80D-4C2B-81C0-53FCAB28AFA9}" srcOrd="0" destOrd="2" presId="urn:microsoft.com/office/officeart/2005/8/layout/hList1"/>
    <dgm:cxn modelId="{F5B1B72B-A137-4EE1-8122-F44923CD0C3F}" type="presOf" srcId="{37FCF877-8A5E-482C-A2C6-BCCA30DEA063}" destId="{C29EFE10-9FAF-4E21-88A7-BFE68408B7B6}" srcOrd="0" destOrd="9" presId="urn:microsoft.com/office/officeart/2005/8/layout/hList1"/>
    <dgm:cxn modelId="{B255A52D-5C9C-4810-AAB0-4DC8DA60EC6B}" srcId="{1BDB3F85-F5E2-4B94-9B5B-CEDB884FCCAF}" destId="{9F34E0FB-DD89-41F3-840A-1297FD37170C}" srcOrd="0" destOrd="0" parTransId="{5E8778B6-E084-46A9-BDDF-B0EFDC19D3DA}" sibTransId="{889027AD-F6D7-42D8-BB9C-01A7A7233272}"/>
    <dgm:cxn modelId="{0CA90D37-4AA1-41A4-AA59-74571CE3CA1D}" srcId="{F689FC1F-EBEE-4778-B818-103C3090DDC7}" destId="{10685FCC-5232-4B13-98C3-BB9A8F49687E}" srcOrd="1" destOrd="0" parTransId="{FC2AD6FF-9419-4921-91F8-0F3A05566547}" sibTransId="{83D8FD2F-CB74-4A0B-ACAC-41853B308479}"/>
    <dgm:cxn modelId="{CFD55837-ABE6-4B96-A52C-9F284A60B36B}" srcId="{BF4EEEAA-E2F3-424F-B9B2-961994316118}" destId="{D883EF7A-6324-46D0-B565-27BB6517E566}" srcOrd="3" destOrd="0" parTransId="{99BD6B16-BDCA-4197-A5D9-3DB30F58C5CA}" sibTransId="{71439465-28D3-4072-A7D6-01D0D0B9678F}"/>
    <dgm:cxn modelId="{137B653A-404F-44DD-AB75-8FC8DD5CA65A}" type="presOf" srcId="{7B8C0619-92AA-441F-86BA-8374E71B112A}" destId="{C924548C-A271-4B39-9D97-0D557C868DBB}" srcOrd="0" destOrd="4" presId="urn:microsoft.com/office/officeart/2005/8/layout/hList1"/>
    <dgm:cxn modelId="{1858743D-9CC6-4DA1-893D-23BABA26D7B8}" type="presOf" srcId="{75BEEBE6-2304-4F42-B7CA-B3D32B95E62D}" destId="{C924548C-A271-4B39-9D97-0D557C868DBB}" srcOrd="0" destOrd="6" presId="urn:microsoft.com/office/officeart/2005/8/layout/hList1"/>
    <dgm:cxn modelId="{603AB05C-58B4-4D65-9F40-7EC9A0B86189}" srcId="{F689FC1F-EBEE-4778-B818-103C3090DDC7}" destId="{2251AC9C-B78B-4D96-9046-A45A7B862283}" srcOrd="5" destOrd="0" parTransId="{0E5F5765-B191-429D-9504-DED8199D4F0C}" sibTransId="{78C6330B-90B1-40CB-8F39-285CC8348451}"/>
    <dgm:cxn modelId="{DE8ADB5F-D3EC-4EAA-B869-0711E49919AB}" type="presOf" srcId="{91E22CE8-F844-4E93-8204-A573FA00216F}" destId="{A9DFFB92-1A61-4EC9-802D-E8800F33216E}" srcOrd="0" destOrd="6" presId="urn:microsoft.com/office/officeart/2005/8/layout/hList1"/>
    <dgm:cxn modelId="{02FD8042-95BB-4076-A0D7-4DA00F2E54CF}" type="presOf" srcId="{5DA9C5BF-04CE-4D6C-A6BA-71FDFE30F06D}" destId="{C924548C-A271-4B39-9D97-0D557C868DBB}" srcOrd="0" destOrd="1" presId="urn:microsoft.com/office/officeart/2005/8/layout/hList1"/>
    <dgm:cxn modelId="{0F3C0963-6920-4D9A-A2EE-7F56247586F7}" type="presOf" srcId="{178679AE-4EE8-4CDA-87CF-3BE00D668D65}" destId="{C924548C-A271-4B39-9D97-0D557C868DBB}" srcOrd="0" destOrd="3" presId="urn:microsoft.com/office/officeart/2005/8/layout/hList1"/>
    <dgm:cxn modelId="{39103364-936A-42CC-A895-5A834EA9AA0B}" srcId="{1BDB3F85-F5E2-4B94-9B5B-CEDB884FCCAF}" destId="{75BEEBE6-2304-4F42-B7CA-B3D32B95E62D}" srcOrd="6" destOrd="0" parTransId="{AB77D5C8-50F4-4356-80D1-26360719F15A}" sibTransId="{2CC67ABC-B063-44E6-AE62-6E5CE7392517}"/>
    <dgm:cxn modelId="{2BF9C745-57B2-458E-82B3-71D813B8BB52}" srcId="{1BDB3F85-F5E2-4B94-9B5B-CEDB884FCCAF}" destId="{7B8C0619-92AA-441F-86BA-8374E71B112A}" srcOrd="4" destOrd="0" parTransId="{57739CC7-746B-42E1-AFD7-351FD4D5EB70}" sibTransId="{102DAB08-D362-41B2-845D-44BE64C95C77}"/>
    <dgm:cxn modelId="{F5533346-F3C9-405D-B995-0CDBC36C5770}" type="presOf" srcId="{A9DD7158-08CB-4ECF-8756-4B2E3D658FEA}" destId="{A9DFFB92-1A61-4EC9-802D-E8800F33216E}" srcOrd="0" destOrd="2" presId="urn:microsoft.com/office/officeart/2005/8/layout/hList1"/>
    <dgm:cxn modelId="{E8861467-7BF0-427B-895F-585CCEC7FA1D}" srcId="{F689FC1F-EBEE-4778-B818-103C3090DDC7}" destId="{91E22CE8-F844-4E93-8204-A573FA00216F}" srcOrd="6" destOrd="0" parTransId="{9CAD5CB9-F47A-4DFB-92A2-2BCA21AB0551}" sibTransId="{05308D4E-1867-4423-AC48-94D10B09AD92}"/>
    <dgm:cxn modelId="{54117968-E03A-4920-ABD1-2463AA7B3785}" type="presOf" srcId="{660CB47B-A797-493C-9D28-1FFD19227E68}" destId="{EAB01660-7F89-4FDB-BA6D-5E39BD3F380A}" srcOrd="0" destOrd="0" presId="urn:microsoft.com/office/officeart/2005/8/layout/hList1"/>
    <dgm:cxn modelId="{DF44FD6A-5870-431F-A9DC-EAA947E87638}" type="presOf" srcId="{1BDB3F85-F5E2-4B94-9B5B-CEDB884FCCAF}" destId="{D86F7032-66E2-41E1-A837-36D6BC603451}" srcOrd="0" destOrd="0" presId="urn:microsoft.com/office/officeart/2005/8/layout/hList1"/>
    <dgm:cxn modelId="{7388134B-8409-4515-8654-1814B5CE684D}" type="presOf" srcId="{D883EF7A-6324-46D0-B565-27BB6517E566}" destId="{32FA9E2F-8D91-409D-83B4-55043B4DA6E1}" srcOrd="0" destOrd="3" presId="urn:microsoft.com/office/officeart/2005/8/layout/hList1"/>
    <dgm:cxn modelId="{17FBB86B-61A8-4439-A79F-20BC6A9C2648}" srcId="{A85A02B1-D91C-400B-B38C-5B49E9D0E716}" destId="{1BDB3F85-F5E2-4B94-9B5B-CEDB884FCCAF}" srcOrd="2" destOrd="0" parTransId="{0074169C-1E43-4D13-B111-606A0FE77F93}" sibTransId="{7DDEFB83-0215-4D19-B3CF-504AAC2822D4}"/>
    <dgm:cxn modelId="{C65B9D4E-E124-49C3-89D4-4C3BFDC0B959}" type="presOf" srcId="{53822EFE-277A-47A4-9535-45AA64E4B554}" destId="{A5E67A8A-A80D-4C2B-81C0-53FCAB28AFA9}" srcOrd="0" destOrd="4" presId="urn:microsoft.com/office/officeart/2005/8/layout/hList1"/>
    <dgm:cxn modelId="{1DCBE36E-29BA-4F2D-9EC2-57C9B496EC00}" srcId="{BF4EEEAA-E2F3-424F-B9B2-961994316118}" destId="{46EBFF3C-604C-4C41-81AA-A24C49859F39}" srcOrd="2" destOrd="0" parTransId="{6AD63018-B718-469B-8509-AFD98EE1FBF2}" sibTransId="{61C0ECEE-2302-4C8E-BC04-17F335C5B02F}"/>
    <dgm:cxn modelId="{FE19404F-6419-41BE-8383-0C1C3992EDA1}" srcId="{F689FC1F-EBEE-4778-B818-103C3090DDC7}" destId="{D8D36CBD-64B1-4ECA-B70B-34D25D2BB71B}" srcOrd="4" destOrd="0" parTransId="{848C9B53-7D78-4861-B6DF-799E0EAD7F1B}" sibTransId="{38FFB9D1-7123-466F-8DB2-EFEB5B368131}"/>
    <dgm:cxn modelId="{6B4D7572-21AC-4258-AF6F-F20F11907C73}" srcId="{1BDB3F85-F5E2-4B94-9B5B-CEDB884FCCAF}" destId="{5DA9C5BF-04CE-4D6C-A6BA-71FDFE30F06D}" srcOrd="1" destOrd="0" parTransId="{B6467897-DE3B-4BDE-8028-84ADF3C83913}" sibTransId="{E2F5F24C-BE0E-44C7-B945-6BAC5FDBD3A5}"/>
    <dgm:cxn modelId="{AC3F9072-CA67-490B-8F20-2CE363DB4AE4}" srcId="{1BDB3F85-F5E2-4B94-9B5B-CEDB884FCCAF}" destId="{21060E23-BB68-4C7F-9936-2FD3C5DBA9D4}" srcOrd="2" destOrd="0" parTransId="{6A5DD1EA-B8DB-4F4B-B3EF-E33B7AA65229}" sibTransId="{895740E4-7DB7-4575-B3AB-F33D25829B50}"/>
    <dgm:cxn modelId="{0A4D1453-4305-4C84-AEB1-379330484946}" type="presOf" srcId="{2E0D0153-A069-417F-8E72-2BC5DDDFCCD5}" destId="{C924548C-A271-4B39-9D97-0D557C868DBB}" srcOrd="0" destOrd="5" presId="urn:microsoft.com/office/officeart/2005/8/layout/hList1"/>
    <dgm:cxn modelId="{E7189E53-E95C-449F-9066-C6C5C3FF0D40}" srcId="{1BDB3F85-F5E2-4B94-9B5B-CEDB884FCCAF}" destId="{178679AE-4EE8-4CDA-87CF-3BE00D668D65}" srcOrd="3" destOrd="0" parTransId="{3E26D5AF-6CED-4F00-9751-4A2A4933A3C0}" sibTransId="{4C9AFDBE-81E7-4F30-B511-E0DA623AA22B}"/>
    <dgm:cxn modelId="{764D4955-2187-4D93-ABB7-F8FA625F803B}" type="presOf" srcId="{432C822C-F3CA-4DC0-ABB8-A0EA49755310}" destId="{A9DFFB92-1A61-4EC9-802D-E8800F33216E}" srcOrd="0" destOrd="0" presId="urn:microsoft.com/office/officeart/2005/8/layout/hList1"/>
    <dgm:cxn modelId="{93BC207B-FE6B-4CFA-B342-81672B515C12}" srcId="{1292B64A-6406-4977-96C3-8388372EF616}" destId="{83E4E123-76A1-4770-8154-4E1FF686E623}" srcOrd="1" destOrd="0" parTransId="{C460AD90-4FD9-4026-8000-8A467B49C60A}" sibTransId="{BD714494-C9DC-455B-9996-0365D907F547}"/>
    <dgm:cxn modelId="{80B0AA7F-504B-4CBE-959C-C79F31226808}" type="presOf" srcId="{1292B64A-6406-4977-96C3-8388372EF616}" destId="{5BEDBB8D-1FD2-4194-BD38-F69EBD9D2C8F}" srcOrd="0" destOrd="0" presId="urn:microsoft.com/office/officeart/2005/8/layout/hList1"/>
    <dgm:cxn modelId="{636A2680-9F9D-499B-9026-3DD15897D26A}" srcId="{660CB47B-A797-493C-9D28-1FFD19227E68}" destId="{A0E779D5-3C6E-4F97-919A-AA9A7A64F36C}" srcOrd="5" destOrd="0" parTransId="{FE18B075-D6B4-4377-8DEA-25727B4B52A9}" sibTransId="{02FB5413-1B0A-4BBC-B919-E56E5DCE1B31}"/>
    <dgm:cxn modelId="{748C9883-DE0C-4308-B32C-53DF5144A41D}" srcId="{660CB47B-A797-493C-9D28-1FFD19227E68}" destId="{012DF4AD-DF0B-4E2A-B06B-E72045844449}" srcOrd="6" destOrd="0" parTransId="{4232E5AA-45D4-43E7-B49E-C001AEA01BAD}" sibTransId="{68F102BD-D891-4912-A559-0F40C155EFDB}"/>
    <dgm:cxn modelId="{E72E2E86-E080-412A-BB7F-B1C528F79CE4}" srcId="{660CB47B-A797-493C-9D28-1FFD19227E68}" destId="{06E8505D-0B16-4FAC-B5CA-291FC7E720E5}" srcOrd="2" destOrd="0" parTransId="{ACBC1253-BC06-4D7A-875F-494A36CA8DA9}" sibTransId="{169A5304-E0DA-437F-980B-B9FC72C449EB}"/>
    <dgm:cxn modelId="{D967F387-260D-4F92-A4E2-F4817F10E25A}" srcId="{A85A02B1-D91C-400B-B38C-5B49E9D0E716}" destId="{F689FC1F-EBEE-4778-B818-103C3090DDC7}" srcOrd="1" destOrd="0" parTransId="{E704085D-8F6B-4497-BA69-D849F41675E8}" sibTransId="{CEFCC56C-FCB7-49A3-B2CC-CA4698B8B8A7}"/>
    <dgm:cxn modelId="{7EFAD789-C69C-4AB0-8F79-843EF9C5965C}" type="presOf" srcId="{9F34E0FB-DD89-41F3-840A-1297FD37170C}" destId="{C924548C-A271-4B39-9D97-0D557C868DBB}" srcOrd="0" destOrd="0" presId="urn:microsoft.com/office/officeart/2005/8/layout/hList1"/>
    <dgm:cxn modelId="{45AD738F-27EE-4FCC-A928-213C7120E11B}" type="presOf" srcId="{835E5458-C30F-492B-8C71-D1EE36957DAC}" destId="{C29EFE10-9FAF-4E21-88A7-BFE68408B7B6}" srcOrd="0" destOrd="0" presId="urn:microsoft.com/office/officeart/2005/8/layout/hList1"/>
    <dgm:cxn modelId="{14F85492-D7B7-4007-9C78-4B9C67A8884E}" srcId="{A85A02B1-D91C-400B-B38C-5B49E9D0E716}" destId="{660CB47B-A797-493C-9D28-1FFD19227E68}" srcOrd="4" destOrd="0" parTransId="{2FE0F027-0A7B-42E4-B3B6-16F0815C905D}" sibTransId="{50F45C93-4031-4DA5-AB00-C781FAA88963}"/>
    <dgm:cxn modelId="{983CD39A-CAF5-42CE-A357-49AF98369AD3}" srcId="{1292B64A-6406-4977-96C3-8388372EF616}" destId="{75048068-974A-4295-BA89-E04E855D849E}" srcOrd="2" destOrd="0" parTransId="{3B634BCA-92EA-4467-9B68-C30E1351DCC8}" sibTransId="{A7256586-66FA-41B6-BB3B-0804A81B684A}"/>
    <dgm:cxn modelId="{E542349E-F20D-4C2A-8836-A913801713FD}" type="presOf" srcId="{BF4EEEAA-E2F3-424F-B9B2-961994316118}" destId="{E9D8806A-E2FC-41B9-AA98-B6F7083689D1}" srcOrd="0" destOrd="0" presId="urn:microsoft.com/office/officeart/2005/8/layout/hList1"/>
    <dgm:cxn modelId="{530C609E-2F2B-4194-8E31-4C3D792F62F9}" srcId="{1292B64A-6406-4977-96C3-8388372EF616}" destId="{53822EFE-277A-47A4-9535-45AA64E4B554}" srcOrd="4" destOrd="0" parTransId="{9E40F98B-D175-494B-A8F7-7071530A0361}" sibTransId="{D285370D-97E6-4C21-8031-52C3E7BE279A}"/>
    <dgm:cxn modelId="{85071C9F-712A-4C58-9346-3C489EAF2A7C}" srcId="{A85A02B1-D91C-400B-B38C-5B49E9D0E716}" destId="{BF4EEEAA-E2F3-424F-B9B2-961994316118}" srcOrd="0" destOrd="0" parTransId="{FFE37467-450B-45C6-9AF2-77FFE189A48C}" sibTransId="{F8C50A6C-92B3-4338-A52B-75C46BA7C153}"/>
    <dgm:cxn modelId="{FA3B609F-B1D2-4622-83C8-8E87608A64A1}" srcId="{660CB47B-A797-493C-9D28-1FFD19227E68}" destId="{0F837542-9785-455A-BAC3-B95806BD124E}" srcOrd="8" destOrd="0" parTransId="{5D910E8D-A656-4FC0-93DE-5DEAF2A32F85}" sibTransId="{E69F5F82-5E76-41B3-8FF2-E2C19747D0CF}"/>
    <dgm:cxn modelId="{0DD94BAA-F44F-42A7-A586-9A9F24891F39}" type="presOf" srcId="{3F84FD34-8794-451B-B4E3-F22B37180325}" destId="{A9DFFB92-1A61-4EC9-802D-E8800F33216E}" srcOrd="0" destOrd="3" presId="urn:microsoft.com/office/officeart/2005/8/layout/hList1"/>
    <dgm:cxn modelId="{527A33AE-664A-424A-AD48-82D257335D22}" type="presOf" srcId="{FCDFC856-9127-4917-B8DD-E8A86FE97C6F}" destId="{A5E67A8A-A80D-4C2B-81C0-53FCAB28AFA9}" srcOrd="0" destOrd="3" presId="urn:microsoft.com/office/officeart/2005/8/layout/hList1"/>
    <dgm:cxn modelId="{34E74EAE-E0BC-415B-B4AF-C838FFFEDFAD}" type="presOf" srcId="{4D706E17-D3F3-4AF9-A18E-47037D5E2213}" destId="{A5E67A8A-A80D-4C2B-81C0-53FCAB28AFA9}" srcOrd="0" destOrd="0" presId="urn:microsoft.com/office/officeart/2005/8/layout/hList1"/>
    <dgm:cxn modelId="{3ACEA9AE-5B78-4292-9806-FA8404B446D4}" srcId="{1292B64A-6406-4977-96C3-8388372EF616}" destId="{FCDFC856-9127-4917-B8DD-E8A86FE97C6F}" srcOrd="3" destOrd="0" parTransId="{B13F5433-D4EC-4C8A-9E44-F717229DE37E}" sibTransId="{6960AA4C-6547-40AB-A9FB-49A14AB7F7E2}"/>
    <dgm:cxn modelId="{081AC0B7-F446-4C82-92FC-102D11D21D68}" type="presOf" srcId="{B8382CE8-B2B5-4A4E-9CB2-F9ED4139CB4A}" destId="{32FA9E2F-8D91-409D-83B4-55043B4DA6E1}" srcOrd="0" destOrd="0" presId="urn:microsoft.com/office/officeart/2005/8/layout/hList1"/>
    <dgm:cxn modelId="{7E231DB8-2D1C-4FEA-B9A8-5C1D53C0E41A}" srcId="{A85A02B1-D91C-400B-B38C-5B49E9D0E716}" destId="{1292B64A-6406-4977-96C3-8388372EF616}" srcOrd="3" destOrd="0" parTransId="{2EDDCA75-A729-4332-95E2-825288E9114F}" sibTransId="{5CE9271B-6FD1-459E-85AE-A21E62755ABB}"/>
    <dgm:cxn modelId="{F4042DBB-DEBC-4E8F-8A23-D0590C64EE04}" type="presOf" srcId="{21060E23-BB68-4C7F-9936-2FD3C5DBA9D4}" destId="{C924548C-A271-4B39-9D97-0D557C868DBB}" srcOrd="0" destOrd="2" presId="urn:microsoft.com/office/officeart/2005/8/layout/hList1"/>
    <dgm:cxn modelId="{B8A544C3-A0CD-4247-9FBF-6B0C0A035D1D}" srcId="{660CB47B-A797-493C-9D28-1FFD19227E68}" destId="{F426144B-199E-461A-94DC-ABB1E1505D37}" srcOrd="4" destOrd="0" parTransId="{9B805186-CA84-457B-9A91-E01B6EC62DE4}" sibTransId="{9FD61BCE-EE7B-4519-9604-66DFF2831712}"/>
    <dgm:cxn modelId="{C67276CB-5F7D-43C2-BF39-1BC7BE058A29}" srcId="{F689FC1F-EBEE-4778-B818-103C3090DDC7}" destId="{A9DD7158-08CB-4ECF-8756-4B2E3D658FEA}" srcOrd="2" destOrd="0" parTransId="{39EA4997-B183-4108-BF16-1B63C2571EF8}" sibTransId="{A1F22886-C65B-4C80-A248-139ED8A38B80}"/>
    <dgm:cxn modelId="{9183ACD2-31CD-41FB-A93F-3C271A9461B3}" srcId="{1BDB3F85-F5E2-4B94-9B5B-CEDB884FCCAF}" destId="{2E0D0153-A069-417F-8E72-2BC5DDDFCCD5}" srcOrd="5" destOrd="0" parTransId="{0F77C9F9-CDAA-4936-B9F1-728B7D7CEDAF}" sibTransId="{89CB46B8-E4C5-43E8-9E92-31DC02787988}"/>
    <dgm:cxn modelId="{8CB965D3-85DD-45D9-8A55-C20C10E4C751}" srcId="{660CB47B-A797-493C-9D28-1FFD19227E68}" destId="{37FCF877-8A5E-482C-A2C6-BCCA30DEA063}" srcOrd="9" destOrd="0" parTransId="{DC38A616-B507-428D-AEC7-7E6A99C3D84F}" sibTransId="{5D1966B3-BE62-4048-A895-49B77AB89C61}"/>
    <dgm:cxn modelId="{3E0B53D4-E8F3-4F06-82D4-F756EE7507AF}" type="presOf" srcId="{A85A02B1-D91C-400B-B38C-5B49E9D0E716}" destId="{FF84A3B0-34AF-400D-B814-03EFF3886DED}" srcOrd="0" destOrd="0" presId="urn:microsoft.com/office/officeart/2005/8/layout/hList1"/>
    <dgm:cxn modelId="{3D7FF6D7-9EF5-40AB-9EA7-A0215070322E}" type="presOf" srcId="{2251AC9C-B78B-4D96-9046-A45A7B862283}" destId="{A9DFFB92-1A61-4EC9-802D-E8800F33216E}" srcOrd="0" destOrd="5" presId="urn:microsoft.com/office/officeart/2005/8/layout/hList1"/>
    <dgm:cxn modelId="{29327CD8-4B4C-4D9B-B2FC-BF26A5CA5CCB}" srcId="{1292B64A-6406-4977-96C3-8388372EF616}" destId="{7418124B-543E-4A48-AF9E-2CB7A9C9DAF0}" srcOrd="6" destOrd="0" parTransId="{9FF81FFA-2D4B-41AC-ABDB-568DF6E75E44}" sibTransId="{AE6ED0F0-5060-4E70-B21D-96898FA26E95}"/>
    <dgm:cxn modelId="{CA7CDFDC-0C3C-42DF-A4E9-FD9D865DF0F7}" srcId="{660CB47B-A797-493C-9D28-1FFD19227E68}" destId="{835E5458-C30F-492B-8C71-D1EE36957DAC}" srcOrd="0" destOrd="0" parTransId="{D6FDDB9A-D7C2-4FEB-8414-9BF662573008}" sibTransId="{89B6175B-9379-491E-BD48-CDC98D5581C6}"/>
    <dgm:cxn modelId="{0F0031DF-E996-4C68-87F8-BB89B6494AA8}" type="presOf" srcId="{46EBFF3C-604C-4C41-81AA-A24C49859F39}" destId="{32FA9E2F-8D91-409D-83B4-55043B4DA6E1}" srcOrd="0" destOrd="2" presId="urn:microsoft.com/office/officeart/2005/8/layout/hList1"/>
    <dgm:cxn modelId="{22AB3EDF-9FEA-4DCC-B13B-1B8A4A531C38}" type="presOf" srcId="{F689FC1F-EBEE-4778-B818-103C3090DDC7}" destId="{8139DB4C-DA6F-4179-AA18-61141FBC3EE2}" srcOrd="0" destOrd="0" presId="urn:microsoft.com/office/officeart/2005/8/layout/hList1"/>
    <dgm:cxn modelId="{ACC1B6E0-086E-4C4F-9B2B-E2D1F6EDBEEE}" type="presOf" srcId="{83E4E123-76A1-4770-8154-4E1FF686E623}" destId="{A5E67A8A-A80D-4C2B-81C0-53FCAB28AFA9}" srcOrd="0" destOrd="1" presId="urn:microsoft.com/office/officeart/2005/8/layout/hList1"/>
    <dgm:cxn modelId="{9A57D8E1-DF62-4767-8A94-DEC578D424B2}" type="presOf" srcId="{30E18EB1-FD69-485D-92AA-E44A84881DC4}" destId="{32FA9E2F-8D91-409D-83B4-55043B4DA6E1}" srcOrd="0" destOrd="1" presId="urn:microsoft.com/office/officeart/2005/8/layout/hList1"/>
    <dgm:cxn modelId="{41C627E5-7199-43D0-A2B3-CA95F069E197}" srcId="{BF4EEEAA-E2F3-424F-B9B2-961994316118}" destId="{B8382CE8-B2B5-4A4E-9CB2-F9ED4139CB4A}" srcOrd="0" destOrd="0" parTransId="{B679AE19-D7D2-4C57-9E9C-D0BAFFE76ECF}" sibTransId="{7C97780E-1121-4D51-A795-E6C7A008F13E}"/>
    <dgm:cxn modelId="{5CB5EBE6-ED9D-4BF2-AC4C-8BF73A80F45F}" type="presOf" srcId="{0F837542-9785-455A-BAC3-B95806BD124E}" destId="{C29EFE10-9FAF-4E21-88A7-BFE68408B7B6}" srcOrd="0" destOrd="8" presId="urn:microsoft.com/office/officeart/2005/8/layout/hList1"/>
    <dgm:cxn modelId="{572714E7-4D40-423F-AD63-127FD4803E8E}" type="presOf" srcId="{D8D36CBD-64B1-4ECA-B70B-34D25D2BB71B}" destId="{A9DFFB92-1A61-4EC9-802D-E8800F33216E}" srcOrd="0" destOrd="4" presId="urn:microsoft.com/office/officeart/2005/8/layout/hList1"/>
    <dgm:cxn modelId="{1F90E7E7-2B73-488F-A760-B1B9D22BC776}" type="presOf" srcId="{F426144B-199E-461A-94DC-ABB1E1505D37}" destId="{C29EFE10-9FAF-4E21-88A7-BFE68408B7B6}" srcOrd="0" destOrd="4" presId="urn:microsoft.com/office/officeart/2005/8/layout/hList1"/>
    <dgm:cxn modelId="{934974EF-C8E6-4078-986C-406C2BCCB3F6}" srcId="{660CB47B-A797-493C-9D28-1FFD19227E68}" destId="{448BC679-349E-4A82-97A9-96D471E047A4}" srcOrd="1" destOrd="0" parTransId="{7FB5E637-49E7-480B-8A50-F8EBD02F4B45}" sibTransId="{E8942B90-0274-412A-9B0D-DF8E660AAB72}"/>
    <dgm:cxn modelId="{C17A5FF1-3136-4DC6-9BA3-9A016511D9BC}" srcId="{F689FC1F-EBEE-4778-B818-103C3090DDC7}" destId="{3F84FD34-8794-451B-B4E3-F22B37180325}" srcOrd="3" destOrd="0" parTransId="{0687EC30-2ABC-46D0-B6BC-3FA564DA09F9}" sibTransId="{94CDAF83-4A9B-4A69-8C83-F92EA7122BD0}"/>
    <dgm:cxn modelId="{0B9472F5-12B9-44DA-A795-E480C5CAFC29}" type="presOf" srcId="{7418124B-543E-4A48-AF9E-2CB7A9C9DAF0}" destId="{A5E67A8A-A80D-4C2B-81C0-53FCAB28AFA9}" srcOrd="0" destOrd="6" presId="urn:microsoft.com/office/officeart/2005/8/layout/hList1"/>
    <dgm:cxn modelId="{DC633AFB-C943-4520-9044-2536E4C1CF80}" type="presOf" srcId="{012DF4AD-DF0B-4E2A-B06B-E72045844449}" destId="{C29EFE10-9FAF-4E21-88A7-BFE68408B7B6}" srcOrd="0" destOrd="6" presId="urn:microsoft.com/office/officeart/2005/8/layout/hList1"/>
    <dgm:cxn modelId="{F8A690FE-058A-4B1A-8F62-066A7404DB4A}" type="presOf" srcId="{448BC679-349E-4A82-97A9-96D471E047A4}" destId="{C29EFE10-9FAF-4E21-88A7-BFE68408B7B6}" srcOrd="0" destOrd="1" presId="urn:microsoft.com/office/officeart/2005/8/layout/hList1"/>
    <dgm:cxn modelId="{0E038226-9DA3-4407-A49F-8E9D30F2832C}" type="presParOf" srcId="{FF84A3B0-34AF-400D-B814-03EFF3886DED}" destId="{828BD614-55CF-4F68-BE2E-B14ADAC259E7}" srcOrd="0" destOrd="0" presId="urn:microsoft.com/office/officeart/2005/8/layout/hList1"/>
    <dgm:cxn modelId="{7B7F6563-B1D0-433D-A5A2-467307C9893B}" type="presParOf" srcId="{828BD614-55CF-4F68-BE2E-B14ADAC259E7}" destId="{E9D8806A-E2FC-41B9-AA98-B6F7083689D1}" srcOrd="0" destOrd="0" presId="urn:microsoft.com/office/officeart/2005/8/layout/hList1"/>
    <dgm:cxn modelId="{23ACCB87-506D-4A05-A4B0-279E4E449626}" type="presParOf" srcId="{828BD614-55CF-4F68-BE2E-B14ADAC259E7}" destId="{32FA9E2F-8D91-409D-83B4-55043B4DA6E1}" srcOrd="1" destOrd="0" presId="urn:microsoft.com/office/officeart/2005/8/layout/hList1"/>
    <dgm:cxn modelId="{2B67F4C3-5231-4F15-9FF6-45EA044D1ABD}" type="presParOf" srcId="{FF84A3B0-34AF-400D-B814-03EFF3886DED}" destId="{718C8DF0-430D-4614-9732-B3A80DE6B66C}" srcOrd="1" destOrd="0" presId="urn:microsoft.com/office/officeart/2005/8/layout/hList1"/>
    <dgm:cxn modelId="{ECC2B7ED-6143-4522-99C0-543B3940B9DA}" type="presParOf" srcId="{FF84A3B0-34AF-400D-B814-03EFF3886DED}" destId="{D1C2F9C3-3837-4C0E-BD66-FE83B3BDD650}" srcOrd="2" destOrd="0" presId="urn:microsoft.com/office/officeart/2005/8/layout/hList1"/>
    <dgm:cxn modelId="{E6FFB220-A4B2-4871-B1D9-F7E1880D7F21}" type="presParOf" srcId="{D1C2F9C3-3837-4C0E-BD66-FE83B3BDD650}" destId="{8139DB4C-DA6F-4179-AA18-61141FBC3EE2}" srcOrd="0" destOrd="0" presId="urn:microsoft.com/office/officeart/2005/8/layout/hList1"/>
    <dgm:cxn modelId="{E8203FB2-1479-44C6-91EC-41F0182B7B29}" type="presParOf" srcId="{D1C2F9C3-3837-4C0E-BD66-FE83B3BDD650}" destId="{A9DFFB92-1A61-4EC9-802D-E8800F33216E}" srcOrd="1" destOrd="0" presId="urn:microsoft.com/office/officeart/2005/8/layout/hList1"/>
    <dgm:cxn modelId="{100AD51F-0C41-49A4-AE56-C67642233021}" type="presParOf" srcId="{FF84A3B0-34AF-400D-B814-03EFF3886DED}" destId="{21F72637-4538-4071-8E1C-10691B1D9B83}" srcOrd="3" destOrd="0" presId="urn:microsoft.com/office/officeart/2005/8/layout/hList1"/>
    <dgm:cxn modelId="{47D56EAB-11B3-4EAA-8B91-BA3EB967F190}" type="presParOf" srcId="{FF84A3B0-34AF-400D-B814-03EFF3886DED}" destId="{231D5AFC-E2B4-43E4-8F38-448290235D6B}" srcOrd="4" destOrd="0" presId="urn:microsoft.com/office/officeart/2005/8/layout/hList1"/>
    <dgm:cxn modelId="{97781EF0-9610-4209-8D3E-6BD8C06B52EA}" type="presParOf" srcId="{231D5AFC-E2B4-43E4-8F38-448290235D6B}" destId="{D86F7032-66E2-41E1-A837-36D6BC603451}" srcOrd="0" destOrd="0" presId="urn:microsoft.com/office/officeart/2005/8/layout/hList1"/>
    <dgm:cxn modelId="{CFDECFD4-8C83-4DB6-A2CD-79E236336B5B}" type="presParOf" srcId="{231D5AFC-E2B4-43E4-8F38-448290235D6B}" destId="{C924548C-A271-4B39-9D97-0D557C868DBB}" srcOrd="1" destOrd="0" presId="urn:microsoft.com/office/officeart/2005/8/layout/hList1"/>
    <dgm:cxn modelId="{8BCFA480-7DE0-4D1E-911E-84E85CC85859}" type="presParOf" srcId="{FF84A3B0-34AF-400D-B814-03EFF3886DED}" destId="{8CB80B83-0C38-49A3-8D52-E5C19F8CB7D7}" srcOrd="5" destOrd="0" presId="urn:microsoft.com/office/officeart/2005/8/layout/hList1"/>
    <dgm:cxn modelId="{846D878F-1314-4732-85A2-61C6BA9A8245}" type="presParOf" srcId="{FF84A3B0-34AF-400D-B814-03EFF3886DED}" destId="{AB21FB39-AB9A-404B-AC8A-04D544B348E3}" srcOrd="6" destOrd="0" presId="urn:microsoft.com/office/officeart/2005/8/layout/hList1"/>
    <dgm:cxn modelId="{ADC95850-B7DB-41FC-9D57-EA7EAD4BF129}" type="presParOf" srcId="{AB21FB39-AB9A-404B-AC8A-04D544B348E3}" destId="{5BEDBB8D-1FD2-4194-BD38-F69EBD9D2C8F}" srcOrd="0" destOrd="0" presId="urn:microsoft.com/office/officeart/2005/8/layout/hList1"/>
    <dgm:cxn modelId="{51B7FDA1-E62B-41B8-9A0F-B6379AA93B1F}" type="presParOf" srcId="{AB21FB39-AB9A-404B-AC8A-04D544B348E3}" destId="{A5E67A8A-A80D-4C2B-81C0-53FCAB28AFA9}" srcOrd="1" destOrd="0" presId="urn:microsoft.com/office/officeart/2005/8/layout/hList1"/>
    <dgm:cxn modelId="{FDE9D8A9-33F5-4AC7-9A61-CD635D4B792C}" type="presParOf" srcId="{FF84A3B0-34AF-400D-B814-03EFF3886DED}" destId="{9F101944-3541-4DE4-8A35-27D5FD6D3AB9}" srcOrd="7" destOrd="0" presId="urn:microsoft.com/office/officeart/2005/8/layout/hList1"/>
    <dgm:cxn modelId="{00757185-A4EC-46A7-BB4B-31DAFCDC23B9}" type="presParOf" srcId="{FF84A3B0-34AF-400D-B814-03EFF3886DED}" destId="{55A3C9CE-9725-47D3-BE35-22DB1B9D6CC1}" srcOrd="8" destOrd="0" presId="urn:microsoft.com/office/officeart/2005/8/layout/hList1"/>
    <dgm:cxn modelId="{CB774145-989E-4F80-A49D-37FB1303C14B}" type="presParOf" srcId="{55A3C9CE-9725-47D3-BE35-22DB1B9D6CC1}" destId="{EAB01660-7F89-4FDB-BA6D-5E39BD3F380A}" srcOrd="0" destOrd="0" presId="urn:microsoft.com/office/officeart/2005/8/layout/hList1"/>
    <dgm:cxn modelId="{D0FDF314-493E-44E1-8F38-4C7EC4F5C70B}" type="presParOf" srcId="{55A3C9CE-9725-47D3-BE35-22DB1B9D6CC1}" destId="{C29EFE10-9FAF-4E21-88A7-BFE68408B7B6}"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72868E-35B4-4E74-8CA4-BF69DC20DE2B}">
      <dsp:nvSpPr>
        <dsp:cNvPr id="0" name=""/>
        <dsp:cNvSpPr/>
      </dsp:nvSpPr>
      <dsp:spPr>
        <a:xfrm>
          <a:off x="0" y="1886"/>
          <a:ext cx="7695953" cy="402344"/>
        </a:xfrm>
        <a:prstGeom prst="roundRect">
          <a:avLst>
            <a:gd name="adj" fmla="val 10000"/>
          </a:avLst>
        </a:prstGeom>
        <a:solidFill>
          <a:schemeClr val="accent1"/>
        </a:solidFill>
        <a:ln>
          <a:noFill/>
        </a:ln>
        <a:effectLst/>
      </dsp:spPr>
      <dsp:style>
        <a:lnRef idx="0">
          <a:scrgbClr r="0" g="0" b="0"/>
        </a:lnRef>
        <a:fillRef idx="1">
          <a:scrgbClr r="0" g="0" b="0"/>
        </a:fillRef>
        <a:effectRef idx="0">
          <a:scrgbClr r="0" g="0" b="0"/>
        </a:effectRef>
        <a:fontRef idx="minor"/>
      </dsp:style>
    </dsp:sp>
    <dsp:sp modelId="{3AE72470-A02F-42CE-91A9-21DD0D97F7BF}">
      <dsp:nvSpPr>
        <dsp:cNvPr id="0" name=""/>
        <dsp:cNvSpPr/>
      </dsp:nvSpPr>
      <dsp:spPr>
        <a:xfrm>
          <a:off x="121709" y="92414"/>
          <a:ext cx="221505" cy="22128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EC99512-B30E-4C8A-A800-56CF7BCD4A4C}">
      <dsp:nvSpPr>
        <dsp:cNvPr id="0" name=""/>
        <dsp:cNvSpPr/>
      </dsp:nvSpPr>
      <dsp:spPr>
        <a:xfrm>
          <a:off x="464924" y="1886"/>
          <a:ext cx="7216946" cy="427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243" tIns="45243" rIns="45243" bIns="45243" numCol="1" spcCol="1270" anchor="ctr" anchorCtr="0">
          <a:noAutofit/>
        </a:bodyPr>
        <a:lstStyle/>
        <a:p>
          <a:pPr marL="0" lvl="0" indent="0" algn="l" defTabSz="533400">
            <a:lnSpc>
              <a:spcPct val="100000"/>
            </a:lnSpc>
            <a:spcBef>
              <a:spcPct val="0"/>
            </a:spcBef>
            <a:spcAft>
              <a:spcPct val="35000"/>
            </a:spcAft>
            <a:buNone/>
          </a:pPr>
          <a:r>
            <a:rPr lang="en-GB" sz="1200" kern="1200">
              <a:solidFill>
                <a:schemeClr val="bg1"/>
              </a:solidFill>
            </a:rPr>
            <a:t>‘chronic heart failure, thousands of lives could be saved by treating people earlier in the pathway’</a:t>
          </a:r>
          <a:endParaRPr lang="en-US" sz="1200" kern="1200" dirty="0">
            <a:solidFill>
              <a:schemeClr val="bg1"/>
            </a:solidFill>
          </a:endParaRPr>
        </a:p>
      </dsp:txBody>
      <dsp:txXfrm>
        <a:off x="464924" y="1886"/>
        <a:ext cx="7216946" cy="427490"/>
      </dsp:txXfrm>
    </dsp:sp>
    <dsp:sp modelId="{19716E9E-F59E-4541-A8D5-FA69A4BB3506}">
      <dsp:nvSpPr>
        <dsp:cNvPr id="0" name=""/>
        <dsp:cNvSpPr/>
      </dsp:nvSpPr>
      <dsp:spPr>
        <a:xfrm>
          <a:off x="0" y="536250"/>
          <a:ext cx="7695953" cy="402344"/>
        </a:xfrm>
        <a:prstGeom prst="roundRect">
          <a:avLst>
            <a:gd name="adj" fmla="val 10000"/>
          </a:avLst>
        </a:prstGeom>
        <a:solidFill>
          <a:schemeClr val="accent1"/>
        </a:solidFill>
        <a:ln>
          <a:noFill/>
        </a:ln>
        <a:effectLst/>
      </dsp:spPr>
      <dsp:style>
        <a:lnRef idx="0">
          <a:scrgbClr r="0" g="0" b="0"/>
        </a:lnRef>
        <a:fillRef idx="1">
          <a:scrgbClr r="0" g="0" b="0"/>
        </a:fillRef>
        <a:effectRef idx="0">
          <a:scrgbClr r="0" g="0" b="0"/>
        </a:effectRef>
        <a:fontRef idx="minor"/>
      </dsp:style>
    </dsp:sp>
    <dsp:sp modelId="{D4A93781-CA36-4129-9343-CCE371B560B5}">
      <dsp:nvSpPr>
        <dsp:cNvPr id="0" name=""/>
        <dsp:cNvSpPr/>
      </dsp:nvSpPr>
      <dsp:spPr>
        <a:xfrm>
          <a:off x="121709" y="626777"/>
          <a:ext cx="221505" cy="22128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73F728B-A3FB-4AA6-A741-AD6A929980E5}">
      <dsp:nvSpPr>
        <dsp:cNvPr id="0" name=""/>
        <dsp:cNvSpPr/>
      </dsp:nvSpPr>
      <dsp:spPr>
        <a:xfrm>
          <a:off x="464924" y="536250"/>
          <a:ext cx="7216946" cy="427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243" tIns="45243" rIns="45243" bIns="45243" numCol="1" spcCol="1270" anchor="ctr" anchorCtr="0">
          <a:noAutofit/>
        </a:bodyPr>
        <a:lstStyle/>
        <a:p>
          <a:pPr marL="0" lvl="0" indent="0" algn="l" defTabSz="533400">
            <a:lnSpc>
              <a:spcPct val="100000"/>
            </a:lnSpc>
            <a:spcBef>
              <a:spcPct val="0"/>
            </a:spcBef>
            <a:spcAft>
              <a:spcPct val="35000"/>
            </a:spcAft>
            <a:buNone/>
          </a:pPr>
          <a:r>
            <a:rPr lang="en-GB" sz="1200" kern="1200">
              <a:solidFill>
                <a:schemeClr val="bg1"/>
              </a:solidFill>
            </a:rPr>
            <a:t>‘Implementation of ‘Modern Service Frameworks’ in 2026, which are accessible and transparent to all. Early priorities will include CVD’  </a:t>
          </a:r>
          <a:endParaRPr lang="en-US" sz="1200" kern="1200" dirty="0">
            <a:solidFill>
              <a:schemeClr val="bg1"/>
            </a:solidFill>
          </a:endParaRPr>
        </a:p>
      </dsp:txBody>
      <dsp:txXfrm>
        <a:off x="464924" y="536250"/>
        <a:ext cx="7216946" cy="427490"/>
      </dsp:txXfrm>
    </dsp:sp>
    <dsp:sp modelId="{052C11D3-830A-4A92-AA31-60B9F7F19C13}">
      <dsp:nvSpPr>
        <dsp:cNvPr id="0" name=""/>
        <dsp:cNvSpPr/>
      </dsp:nvSpPr>
      <dsp:spPr>
        <a:xfrm>
          <a:off x="0" y="1070613"/>
          <a:ext cx="7695953" cy="402344"/>
        </a:xfrm>
        <a:prstGeom prst="roundRect">
          <a:avLst>
            <a:gd name="adj" fmla="val 10000"/>
          </a:avLst>
        </a:prstGeom>
        <a:solidFill>
          <a:schemeClr val="accent1"/>
        </a:solidFill>
        <a:ln>
          <a:noFill/>
        </a:ln>
        <a:effectLst/>
      </dsp:spPr>
      <dsp:style>
        <a:lnRef idx="0">
          <a:scrgbClr r="0" g="0" b="0"/>
        </a:lnRef>
        <a:fillRef idx="1">
          <a:scrgbClr r="0" g="0" b="0"/>
        </a:fillRef>
        <a:effectRef idx="0">
          <a:scrgbClr r="0" g="0" b="0"/>
        </a:effectRef>
        <a:fontRef idx="minor"/>
      </dsp:style>
    </dsp:sp>
    <dsp:sp modelId="{07A61BCE-C074-449F-89DD-D2A05469003B}">
      <dsp:nvSpPr>
        <dsp:cNvPr id="0" name=""/>
        <dsp:cNvSpPr/>
      </dsp:nvSpPr>
      <dsp:spPr>
        <a:xfrm>
          <a:off x="121709" y="1161141"/>
          <a:ext cx="221505" cy="22128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7C1F8C2-484D-481D-8206-2A5C0E2DCAD7}">
      <dsp:nvSpPr>
        <dsp:cNvPr id="0" name=""/>
        <dsp:cNvSpPr/>
      </dsp:nvSpPr>
      <dsp:spPr>
        <a:xfrm>
          <a:off x="464924" y="1070613"/>
          <a:ext cx="7216946" cy="427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243" tIns="45243" rIns="45243" bIns="45243" numCol="1" spcCol="1270" anchor="ctr" anchorCtr="0">
          <a:noAutofit/>
        </a:bodyPr>
        <a:lstStyle/>
        <a:p>
          <a:pPr marL="0" lvl="0" indent="0" algn="l" defTabSz="622300">
            <a:lnSpc>
              <a:spcPct val="100000"/>
            </a:lnSpc>
            <a:spcBef>
              <a:spcPct val="0"/>
            </a:spcBef>
            <a:spcAft>
              <a:spcPct val="35000"/>
            </a:spcAft>
            <a:buNone/>
          </a:pPr>
          <a:r>
            <a:rPr lang="en-GB" sz="1400" kern="1200">
              <a:solidFill>
                <a:schemeClr val="bg1"/>
              </a:solidFill>
            </a:rPr>
            <a:t>‘</a:t>
          </a:r>
          <a:r>
            <a:rPr lang="en-GB" sz="1200" kern="1200">
              <a:solidFill>
                <a:schemeClr val="bg1"/>
              </a:solidFill>
            </a:rPr>
            <a:t>community pharmacy a bigger role in prevention by expanding their role in vaccine delivery and in screening for risk of cardiovascular disease and diabetes.’</a:t>
          </a:r>
          <a:endParaRPr lang="en-US" sz="1200" kern="1200" dirty="0">
            <a:solidFill>
              <a:schemeClr val="bg1"/>
            </a:solidFill>
          </a:endParaRPr>
        </a:p>
      </dsp:txBody>
      <dsp:txXfrm>
        <a:off x="464924" y="1070613"/>
        <a:ext cx="7216946" cy="427490"/>
      </dsp:txXfrm>
    </dsp:sp>
    <dsp:sp modelId="{083F43F9-7B20-498B-A18C-90A1A290E245}">
      <dsp:nvSpPr>
        <dsp:cNvPr id="0" name=""/>
        <dsp:cNvSpPr/>
      </dsp:nvSpPr>
      <dsp:spPr>
        <a:xfrm>
          <a:off x="0" y="1604977"/>
          <a:ext cx="7695953" cy="402344"/>
        </a:xfrm>
        <a:prstGeom prst="roundRect">
          <a:avLst>
            <a:gd name="adj" fmla="val 10000"/>
          </a:avLst>
        </a:prstGeom>
        <a:solidFill>
          <a:schemeClr val="accent1"/>
        </a:solidFill>
        <a:ln>
          <a:noFill/>
        </a:ln>
        <a:effectLst/>
      </dsp:spPr>
      <dsp:style>
        <a:lnRef idx="0">
          <a:scrgbClr r="0" g="0" b="0"/>
        </a:lnRef>
        <a:fillRef idx="1">
          <a:scrgbClr r="0" g="0" b="0"/>
        </a:fillRef>
        <a:effectRef idx="0">
          <a:scrgbClr r="0" g="0" b="0"/>
        </a:effectRef>
        <a:fontRef idx="minor"/>
      </dsp:style>
    </dsp:sp>
    <dsp:sp modelId="{C4550221-C1A9-452A-AC86-A883A12A05C8}">
      <dsp:nvSpPr>
        <dsp:cNvPr id="0" name=""/>
        <dsp:cNvSpPr/>
      </dsp:nvSpPr>
      <dsp:spPr>
        <a:xfrm>
          <a:off x="121709" y="1695504"/>
          <a:ext cx="221505" cy="22128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C3F1B79-515B-49B2-8F87-8BB41F9C8187}">
      <dsp:nvSpPr>
        <dsp:cNvPr id="0" name=""/>
        <dsp:cNvSpPr/>
      </dsp:nvSpPr>
      <dsp:spPr>
        <a:xfrm>
          <a:off x="464924" y="1604977"/>
          <a:ext cx="7216946" cy="427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243" tIns="45243" rIns="45243" bIns="45243" numCol="1" spcCol="1270" anchor="ctr" anchorCtr="0">
          <a:noAutofit/>
        </a:bodyPr>
        <a:lstStyle/>
        <a:p>
          <a:pPr marL="0" lvl="0" indent="0" algn="l" defTabSz="533400">
            <a:lnSpc>
              <a:spcPct val="100000"/>
            </a:lnSpc>
            <a:spcBef>
              <a:spcPct val="0"/>
            </a:spcBef>
            <a:spcAft>
              <a:spcPct val="35000"/>
            </a:spcAft>
            <a:buNone/>
          </a:pPr>
          <a:r>
            <a:rPr lang="en-GB" sz="1200" kern="1200"/>
            <a:t>‘</a:t>
          </a:r>
          <a:r>
            <a:rPr lang="en-GB" sz="1200" kern="1200">
              <a:solidFill>
                <a:schemeClr val="bg1"/>
              </a:solidFill>
            </a:rPr>
            <a:t>Prevention is how we change this course. The possibilities are huge: around 70% of cardiovascular disease, 40% of cancers and 40% of dementia are preventable’ </a:t>
          </a:r>
          <a:endParaRPr lang="en-US" sz="1200" kern="1200" dirty="0">
            <a:solidFill>
              <a:schemeClr val="bg1"/>
            </a:solidFill>
          </a:endParaRPr>
        </a:p>
      </dsp:txBody>
      <dsp:txXfrm>
        <a:off x="464924" y="1604977"/>
        <a:ext cx="7216946" cy="427490"/>
      </dsp:txXfrm>
    </dsp:sp>
    <dsp:sp modelId="{355A88CF-D59A-46EF-A240-2D7A0A82D07D}">
      <dsp:nvSpPr>
        <dsp:cNvPr id="0" name=""/>
        <dsp:cNvSpPr/>
      </dsp:nvSpPr>
      <dsp:spPr>
        <a:xfrm>
          <a:off x="0" y="2219749"/>
          <a:ext cx="7695953" cy="402344"/>
        </a:xfrm>
        <a:prstGeom prst="roundRect">
          <a:avLst>
            <a:gd name="adj" fmla="val 10000"/>
          </a:avLst>
        </a:prstGeom>
        <a:solidFill>
          <a:schemeClr val="accent1"/>
        </a:solidFill>
        <a:ln>
          <a:noFill/>
        </a:ln>
        <a:effectLst/>
      </dsp:spPr>
      <dsp:style>
        <a:lnRef idx="0">
          <a:scrgbClr r="0" g="0" b="0"/>
        </a:lnRef>
        <a:fillRef idx="1">
          <a:scrgbClr r="0" g="0" b="0"/>
        </a:fillRef>
        <a:effectRef idx="0">
          <a:scrgbClr r="0" g="0" b="0"/>
        </a:effectRef>
        <a:fontRef idx="minor"/>
      </dsp:style>
    </dsp:sp>
    <dsp:sp modelId="{0DD53910-276D-4EE8-8F64-CDAF740DFF0C}">
      <dsp:nvSpPr>
        <dsp:cNvPr id="0" name=""/>
        <dsp:cNvSpPr/>
      </dsp:nvSpPr>
      <dsp:spPr>
        <a:xfrm>
          <a:off x="121709" y="2310277"/>
          <a:ext cx="221505" cy="22128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612E091-C016-41AE-A197-4751B2097271}">
      <dsp:nvSpPr>
        <dsp:cNvPr id="0" name=""/>
        <dsp:cNvSpPr/>
      </dsp:nvSpPr>
      <dsp:spPr>
        <a:xfrm>
          <a:off x="464924" y="2139341"/>
          <a:ext cx="7216946" cy="5883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243" tIns="45243" rIns="45243" bIns="45243" numCol="1" spcCol="1270" anchor="ctr" anchorCtr="0">
          <a:noAutofit/>
        </a:bodyPr>
        <a:lstStyle/>
        <a:p>
          <a:pPr marL="0" lvl="0" indent="0" algn="l" defTabSz="577850">
            <a:lnSpc>
              <a:spcPct val="100000"/>
            </a:lnSpc>
            <a:spcBef>
              <a:spcPct val="0"/>
            </a:spcBef>
            <a:spcAft>
              <a:spcPct val="35000"/>
            </a:spcAft>
            <a:buNone/>
          </a:pPr>
          <a:r>
            <a:rPr lang="en-GB" sz="1300" kern="1200">
              <a:solidFill>
                <a:schemeClr val="bg1"/>
              </a:solidFill>
            </a:rPr>
            <a:t>‘</a:t>
          </a:r>
          <a:r>
            <a:rPr lang="en-GB" sz="1200" kern="1200">
              <a:solidFill>
                <a:schemeClr val="bg1"/>
              </a:solidFill>
            </a:rPr>
            <a:t>new ‘Prevention Accelerators’ will initially run in selected ICBs and will focus on community-led methods to tackle variation in uptake of high impact cardiovascular disease and diabetes interventions’</a:t>
          </a:r>
          <a:endParaRPr lang="en-US" sz="1200" kern="1200" dirty="0">
            <a:solidFill>
              <a:schemeClr val="bg1"/>
            </a:solidFill>
          </a:endParaRPr>
        </a:p>
      </dsp:txBody>
      <dsp:txXfrm>
        <a:off x="464924" y="2139341"/>
        <a:ext cx="7216946" cy="588308"/>
      </dsp:txXfrm>
    </dsp:sp>
    <dsp:sp modelId="{484B6B47-AD01-4670-BE1F-743CB05DB808}">
      <dsp:nvSpPr>
        <dsp:cNvPr id="0" name=""/>
        <dsp:cNvSpPr/>
      </dsp:nvSpPr>
      <dsp:spPr>
        <a:xfrm>
          <a:off x="0" y="2834522"/>
          <a:ext cx="7695953" cy="402344"/>
        </a:xfrm>
        <a:prstGeom prst="roundRect">
          <a:avLst>
            <a:gd name="adj" fmla="val 10000"/>
          </a:avLst>
        </a:prstGeom>
        <a:solidFill>
          <a:schemeClr val="accent1"/>
        </a:solidFill>
        <a:ln>
          <a:noFill/>
        </a:ln>
        <a:effectLst/>
      </dsp:spPr>
      <dsp:style>
        <a:lnRef idx="0">
          <a:scrgbClr r="0" g="0" b="0"/>
        </a:lnRef>
        <a:fillRef idx="1">
          <a:scrgbClr r="0" g="0" b="0"/>
        </a:fillRef>
        <a:effectRef idx="0">
          <a:scrgbClr r="0" g="0" b="0"/>
        </a:effectRef>
        <a:fontRef idx="minor"/>
      </dsp:style>
    </dsp:sp>
    <dsp:sp modelId="{D7047BC3-D009-4114-A1B6-1A1996D0F5EC}">
      <dsp:nvSpPr>
        <dsp:cNvPr id="0" name=""/>
        <dsp:cNvSpPr/>
      </dsp:nvSpPr>
      <dsp:spPr>
        <a:xfrm>
          <a:off x="121709" y="2925049"/>
          <a:ext cx="221505" cy="221289"/>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256412D-05E4-44B6-885F-B2529D28C45E}">
      <dsp:nvSpPr>
        <dsp:cNvPr id="0" name=""/>
        <dsp:cNvSpPr/>
      </dsp:nvSpPr>
      <dsp:spPr>
        <a:xfrm>
          <a:off x="464924" y="2834522"/>
          <a:ext cx="7216946" cy="427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243" tIns="45243" rIns="45243" bIns="45243" numCol="1" spcCol="1270" anchor="ctr" anchorCtr="0">
          <a:noAutofit/>
        </a:bodyPr>
        <a:lstStyle/>
        <a:p>
          <a:pPr marL="0" lvl="0" indent="0" algn="l" defTabSz="533400">
            <a:lnSpc>
              <a:spcPct val="100000"/>
            </a:lnSpc>
            <a:spcBef>
              <a:spcPct val="0"/>
            </a:spcBef>
            <a:spcAft>
              <a:spcPct val="35000"/>
            </a:spcAft>
            <a:buNone/>
          </a:pPr>
          <a:r>
            <a:rPr lang="en-GB" sz="1200" kern="1200">
              <a:solidFill>
                <a:schemeClr val="bg1"/>
              </a:solidFill>
            </a:rPr>
            <a:t>‘Advanced wearables, biomarkers and regenerative medicine will support our Plan for Change ambition to reduce premature cardiovascular disease mortality’</a:t>
          </a:r>
          <a:endParaRPr lang="en-US" sz="1200" kern="1200" dirty="0">
            <a:solidFill>
              <a:schemeClr val="bg1"/>
            </a:solidFill>
          </a:endParaRPr>
        </a:p>
      </dsp:txBody>
      <dsp:txXfrm>
        <a:off x="464924" y="2834522"/>
        <a:ext cx="7216946" cy="42749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811B90-AD5F-482C-84EA-82EA43096551}">
      <dsp:nvSpPr>
        <dsp:cNvPr id="0" name=""/>
        <dsp:cNvSpPr/>
      </dsp:nvSpPr>
      <dsp:spPr>
        <a:xfrm>
          <a:off x="0" y="0"/>
          <a:ext cx="4183521" cy="3674243"/>
        </a:xfrm>
        <a:prstGeom prst="roundRect">
          <a:avLst>
            <a:gd name="adj" fmla="val 10000"/>
          </a:avLst>
        </a:prstGeom>
        <a:solidFill>
          <a:schemeClr val="dk1"/>
        </a:solidFill>
        <a:ln w="12700" cap="flat" cmpd="sng" algn="ctr">
          <a:solidFill>
            <a:schemeClr val="dk1">
              <a:shade val="15000"/>
            </a:schemeClr>
          </a:solidFill>
          <a:prstDash val="solid"/>
          <a:miter lim="800000"/>
        </a:ln>
        <a:effectLst/>
      </dsp:spPr>
      <dsp:style>
        <a:lnRef idx="2">
          <a:schemeClr val="dk1">
            <a:shade val="15000"/>
          </a:schemeClr>
        </a:lnRef>
        <a:fillRef idx="1">
          <a:schemeClr val="dk1"/>
        </a:fillRef>
        <a:effectRef idx="0">
          <a:schemeClr val="dk1"/>
        </a:effectRef>
        <a:fontRef idx="minor">
          <a:schemeClr val="lt1"/>
        </a:fontRef>
      </dsp:style>
      <dsp:txBody>
        <a:bodyPr spcFirstLastPara="0" vert="horz" wrap="square" lIns="201930" tIns="201930" rIns="201930" bIns="201930" numCol="1" spcCol="1270" anchor="ctr" anchorCtr="0">
          <a:noAutofit/>
        </a:bodyPr>
        <a:lstStyle/>
        <a:p>
          <a:pPr marL="0" lvl="0" indent="0" algn="ctr" defTabSz="2355850">
            <a:lnSpc>
              <a:spcPct val="90000"/>
            </a:lnSpc>
            <a:spcBef>
              <a:spcPct val="0"/>
            </a:spcBef>
            <a:spcAft>
              <a:spcPct val="35000"/>
            </a:spcAft>
            <a:buNone/>
          </a:pPr>
          <a:endParaRPr lang="en-GB" sz="5300" kern="1200" dirty="0"/>
        </a:p>
      </dsp:txBody>
      <dsp:txXfrm>
        <a:off x="0" y="0"/>
        <a:ext cx="4183521" cy="1102272"/>
      </dsp:txXfrm>
    </dsp:sp>
    <dsp:sp modelId="{72522075-B09C-4DED-8BCB-9E72182E04BD}">
      <dsp:nvSpPr>
        <dsp:cNvPr id="0" name=""/>
        <dsp:cNvSpPr/>
      </dsp:nvSpPr>
      <dsp:spPr>
        <a:xfrm>
          <a:off x="282067" y="567811"/>
          <a:ext cx="3547024" cy="238535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Font typeface="Arial" panose="020B0604020202020204" pitchFamily="34" charset="0"/>
            <a:buNone/>
          </a:pPr>
          <a:r>
            <a:rPr lang="en-GB" sz="1200" b="1" kern="1200" dirty="0">
              <a:solidFill>
                <a:schemeClr val="bg1"/>
              </a:solidFill>
            </a:rPr>
            <a:t>Monitor all people with heart failure. Provide:</a:t>
          </a:r>
        </a:p>
        <a:p>
          <a:pPr marL="0" lvl="0" indent="0" algn="ctr" defTabSz="533400">
            <a:lnSpc>
              <a:spcPct val="90000"/>
            </a:lnSpc>
            <a:spcBef>
              <a:spcPct val="0"/>
            </a:spcBef>
            <a:spcAft>
              <a:spcPct val="35000"/>
            </a:spcAft>
            <a:buFont typeface="Arial" panose="020B0604020202020204" pitchFamily="34" charset="0"/>
            <a:buNone/>
          </a:pPr>
          <a:endParaRPr lang="en-GB" sz="1200" b="1" kern="1200" dirty="0">
            <a:solidFill>
              <a:schemeClr val="bg1"/>
            </a:solidFill>
            <a:latin typeface="+mn-lt"/>
          </a:endParaRPr>
        </a:p>
        <a:p>
          <a:pPr marL="0" lvl="0" indent="0" algn="ctr" defTabSz="533400">
            <a:lnSpc>
              <a:spcPct val="90000"/>
            </a:lnSpc>
            <a:spcBef>
              <a:spcPct val="0"/>
            </a:spcBef>
            <a:spcAft>
              <a:spcPct val="35000"/>
            </a:spcAft>
            <a:buFont typeface="Arial" panose="020B0604020202020204" pitchFamily="34" charset="0"/>
            <a:buNone/>
          </a:pPr>
          <a:r>
            <a:rPr lang="en-GB" sz="1200" b="1" kern="1200" dirty="0">
              <a:solidFill>
                <a:schemeClr val="bg1"/>
              </a:solidFill>
              <a:latin typeface="+mn-lt"/>
            </a:rPr>
            <a:t>- a clinical assessment of functional capacity, fluid status, cardiac rhythm, cognitive status and nutritional status</a:t>
          </a:r>
        </a:p>
        <a:p>
          <a:pPr marL="0" lvl="0" indent="0" algn="ctr" defTabSz="533400">
            <a:lnSpc>
              <a:spcPct val="90000"/>
            </a:lnSpc>
            <a:spcBef>
              <a:spcPct val="0"/>
            </a:spcBef>
            <a:spcAft>
              <a:spcPct val="35000"/>
            </a:spcAft>
            <a:buFont typeface="Arial" panose="020B0604020202020204" pitchFamily="34" charset="0"/>
            <a:buNone/>
          </a:pPr>
          <a:r>
            <a:rPr lang="en-GB" sz="1200" b="1" kern="1200" dirty="0">
              <a:solidFill>
                <a:schemeClr val="bg1"/>
              </a:solidFill>
              <a:latin typeface="+mn-lt"/>
            </a:rPr>
            <a:t>- a review of medication, including need for changes and possible side effects</a:t>
          </a:r>
        </a:p>
        <a:p>
          <a:pPr marL="0" lvl="0" indent="0" algn="ctr" defTabSz="533400">
            <a:lnSpc>
              <a:spcPct val="90000"/>
            </a:lnSpc>
            <a:spcBef>
              <a:spcPct val="0"/>
            </a:spcBef>
            <a:spcAft>
              <a:spcPct val="35000"/>
            </a:spcAft>
            <a:buFont typeface="Arial" panose="020B0604020202020204" pitchFamily="34" charset="0"/>
            <a:buNone/>
          </a:pPr>
          <a:endParaRPr lang="en-GB" sz="1200" b="1" kern="1200" dirty="0">
            <a:solidFill>
              <a:schemeClr val="bg1"/>
            </a:solidFill>
            <a:latin typeface="+mn-lt"/>
          </a:endParaRPr>
        </a:p>
        <a:p>
          <a:pPr marL="0" lvl="0" indent="0" algn="ctr" defTabSz="533400">
            <a:lnSpc>
              <a:spcPct val="90000"/>
            </a:lnSpc>
            <a:spcBef>
              <a:spcPct val="0"/>
            </a:spcBef>
            <a:spcAft>
              <a:spcPct val="35000"/>
            </a:spcAft>
            <a:buFont typeface="Arial" panose="020B0604020202020204" pitchFamily="34" charset="0"/>
            <a:buNone/>
          </a:pPr>
          <a:r>
            <a:rPr lang="en-GB" sz="1200" b="1" kern="1200" dirty="0">
              <a:solidFill>
                <a:schemeClr val="bg1"/>
              </a:solidFill>
              <a:latin typeface="+mn-lt"/>
            </a:rPr>
            <a:t>- an assessment of renal function</a:t>
          </a:r>
        </a:p>
        <a:p>
          <a:pPr marL="0" lvl="0" indent="0" algn="ctr" defTabSz="533400">
            <a:lnSpc>
              <a:spcPct val="90000"/>
            </a:lnSpc>
            <a:spcBef>
              <a:spcPct val="0"/>
            </a:spcBef>
            <a:spcAft>
              <a:spcPct val="35000"/>
            </a:spcAft>
            <a:buFont typeface="Arial" panose="020B0604020202020204" pitchFamily="34" charset="0"/>
            <a:buNone/>
          </a:pPr>
          <a:endParaRPr lang="en-GB" sz="1200" b="1" kern="1200" dirty="0">
            <a:solidFill>
              <a:schemeClr val="bg1"/>
            </a:solidFill>
            <a:latin typeface="+mn-lt"/>
          </a:endParaRPr>
        </a:p>
        <a:p>
          <a:pPr marL="0" lvl="0" indent="0" algn="ctr" defTabSz="533400">
            <a:lnSpc>
              <a:spcPct val="90000"/>
            </a:lnSpc>
            <a:spcBef>
              <a:spcPct val="0"/>
            </a:spcBef>
            <a:spcAft>
              <a:spcPct val="35000"/>
            </a:spcAft>
            <a:buFont typeface="Arial" panose="020B0604020202020204" pitchFamily="34" charset="0"/>
            <a:buNone/>
          </a:pPr>
          <a:r>
            <a:rPr lang="en-GB" sz="1200" b="1" kern="1200" dirty="0">
              <a:solidFill>
                <a:schemeClr val="bg1"/>
              </a:solidFill>
              <a:latin typeface="+mn-lt"/>
            </a:rPr>
            <a:t>- iron status and haemoglobin measurement</a:t>
          </a:r>
          <a:endParaRPr lang="en-GB" sz="1200" kern="1200" dirty="0">
            <a:solidFill>
              <a:schemeClr val="bg1"/>
            </a:solidFill>
            <a:latin typeface="+mn-lt"/>
          </a:endParaRPr>
        </a:p>
      </dsp:txBody>
      <dsp:txXfrm>
        <a:off x="351932" y="637676"/>
        <a:ext cx="3407294" cy="2245624"/>
      </dsp:txXfrm>
    </dsp:sp>
    <dsp:sp modelId="{8FD7896E-3BF2-4E89-ACE4-983EE55F98F7}">
      <dsp:nvSpPr>
        <dsp:cNvPr id="0" name=""/>
        <dsp:cNvSpPr/>
      </dsp:nvSpPr>
      <dsp:spPr>
        <a:xfrm>
          <a:off x="4501635" y="0"/>
          <a:ext cx="4183521" cy="3674243"/>
        </a:xfrm>
        <a:prstGeom prst="roundRect">
          <a:avLst>
            <a:gd name="adj" fmla="val 10000"/>
          </a:avLst>
        </a:prstGeom>
        <a:solidFill>
          <a:schemeClr val="dk1"/>
        </a:solidFill>
        <a:ln w="12700" cap="flat" cmpd="sng" algn="ctr">
          <a:solidFill>
            <a:schemeClr val="dk1">
              <a:shade val="15000"/>
            </a:schemeClr>
          </a:solidFill>
          <a:prstDash val="solid"/>
          <a:miter lim="800000"/>
        </a:ln>
        <a:effectLst/>
      </dsp:spPr>
      <dsp:style>
        <a:lnRef idx="2">
          <a:schemeClr val="dk1">
            <a:shade val="15000"/>
          </a:schemeClr>
        </a:lnRef>
        <a:fillRef idx="1">
          <a:schemeClr val="dk1"/>
        </a:fillRef>
        <a:effectRef idx="0">
          <a:schemeClr val="dk1"/>
        </a:effectRef>
        <a:fontRef idx="minor">
          <a:schemeClr val="lt1"/>
        </a:fontRef>
      </dsp:style>
      <dsp:txBody>
        <a:bodyPr spcFirstLastPara="0" vert="horz" wrap="square" lIns="201930" tIns="201930" rIns="201930" bIns="201930" numCol="1" spcCol="1270" anchor="ctr" anchorCtr="0">
          <a:noAutofit/>
        </a:bodyPr>
        <a:lstStyle/>
        <a:p>
          <a:pPr marL="0" lvl="0" indent="0" algn="ctr" defTabSz="2355850">
            <a:lnSpc>
              <a:spcPct val="90000"/>
            </a:lnSpc>
            <a:spcBef>
              <a:spcPct val="0"/>
            </a:spcBef>
            <a:spcAft>
              <a:spcPct val="35000"/>
            </a:spcAft>
            <a:buNone/>
          </a:pPr>
          <a:endParaRPr lang="en-GB" sz="5300" kern="1200" dirty="0"/>
        </a:p>
      </dsp:txBody>
      <dsp:txXfrm>
        <a:off x="4501635" y="0"/>
        <a:ext cx="4183521" cy="1102272"/>
      </dsp:txXfrm>
    </dsp:sp>
    <dsp:sp modelId="{63082DAA-0FE6-4CAB-B8FF-871977897437}">
      <dsp:nvSpPr>
        <dsp:cNvPr id="0" name=""/>
        <dsp:cNvSpPr/>
      </dsp:nvSpPr>
      <dsp:spPr>
        <a:xfrm>
          <a:off x="4890501" y="213766"/>
          <a:ext cx="3346817" cy="80490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a:lnSpc>
              <a:spcPct val="90000"/>
            </a:lnSpc>
            <a:spcBef>
              <a:spcPct val="0"/>
            </a:spcBef>
            <a:spcAft>
              <a:spcPct val="35000"/>
            </a:spcAft>
            <a:buNone/>
          </a:pPr>
          <a:r>
            <a:rPr lang="en-GB" sz="1000" b="1" kern="1200" dirty="0">
              <a:solidFill>
                <a:schemeClr val="bg1"/>
              </a:solidFill>
            </a:rPr>
            <a:t>For people with heart failure who want to be involved in monitoring their condition, provide sufficient education and support from their healthcare professional to enable this to happen, with clear guidance on what to do in the event of deterioration. </a:t>
          </a:r>
        </a:p>
      </dsp:txBody>
      <dsp:txXfrm>
        <a:off x="4914076" y="237341"/>
        <a:ext cx="3299667" cy="757758"/>
      </dsp:txXfrm>
    </dsp:sp>
    <dsp:sp modelId="{EF5B26A3-54C5-411F-A277-277FBCC44E49}">
      <dsp:nvSpPr>
        <dsp:cNvPr id="0" name=""/>
        <dsp:cNvSpPr/>
      </dsp:nvSpPr>
      <dsp:spPr>
        <a:xfrm>
          <a:off x="4853619" y="1916532"/>
          <a:ext cx="3346817" cy="97869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a:lnSpc>
              <a:spcPct val="90000"/>
            </a:lnSpc>
            <a:spcBef>
              <a:spcPct val="0"/>
            </a:spcBef>
            <a:spcAft>
              <a:spcPct val="35000"/>
            </a:spcAft>
            <a:buNone/>
          </a:pPr>
          <a:r>
            <a:rPr lang="en-GB" sz="1000" b="1" kern="1200" dirty="0">
              <a:solidFill>
                <a:schemeClr val="bg1"/>
              </a:solidFill>
            </a:rPr>
            <a:t>Determine the frequency of monitoring based on the person's clinical status and the stability of their condition. If the person's clinical condition or medication has changed, use a short timeframe for monitoring (days to every 2 weeks). For stable people with proven heart failure, monitor at least every 6 months. </a:t>
          </a:r>
        </a:p>
      </dsp:txBody>
      <dsp:txXfrm>
        <a:off x="4882284" y="1945197"/>
        <a:ext cx="3289487" cy="921369"/>
      </dsp:txXfrm>
    </dsp:sp>
    <dsp:sp modelId="{01C27326-AA6C-4D53-BD6D-BC49C89C3BFA}">
      <dsp:nvSpPr>
        <dsp:cNvPr id="0" name=""/>
        <dsp:cNvSpPr/>
      </dsp:nvSpPr>
      <dsp:spPr>
        <a:xfrm>
          <a:off x="4875708" y="1298169"/>
          <a:ext cx="3346817" cy="46179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a:lnSpc>
              <a:spcPct val="90000"/>
            </a:lnSpc>
            <a:spcBef>
              <a:spcPct val="0"/>
            </a:spcBef>
            <a:spcAft>
              <a:spcPct val="35000"/>
            </a:spcAft>
            <a:buNone/>
          </a:pPr>
          <a:r>
            <a:rPr lang="en-GB" sz="1000" b="1" kern="1200" dirty="0">
              <a:solidFill>
                <a:schemeClr val="bg1"/>
              </a:solidFill>
            </a:rPr>
            <a:t>Provide more detailed monitoring if the person has significant comorbidity or if their condition has deteriorated since the previous review.</a:t>
          </a:r>
        </a:p>
      </dsp:txBody>
      <dsp:txXfrm>
        <a:off x="4889233" y="1311694"/>
        <a:ext cx="3319767" cy="43474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01EA8E-6F16-4AC6-8C35-713F9AC849A4}">
      <dsp:nvSpPr>
        <dsp:cNvPr id="0" name=""/>
        <dsp:cNvSpPr/>
      </dsp:nvSpPr>
      <dsp:spPr>
        <a:xfrm>
          <a:off x="0" y="83559"/>
          <a:ext cx="7696200" cy="6336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GB" sz="2800" b="1" kern="1200" dirty="0"/>
            <a:t>Perfect</a:t>
          </a:r>
        </a:p>
      </dsp:txBody>
      <dsp:txXfrm>
        <a:off x="0" y="83559"/>
        <a:ext cx="7696200" cy="633600"/>
      </dsp:txXfrm>
    </dsp:sp>
    <dsp:sp modelId="{4A8B38F6-ED08-4B71-BFF3-8432038A0039}">
      <dsp:nvSpPr>
        <dsp:cNvPr id="0" name=""/>
        <dsp:cNvSpPr/>
      </dsp:nvSpPr>
      <dsp:spPr>
        <a:xfrm>
          <a:off x="0" y="717159"/>
          <a:ext cx="7696200" cy="356300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ctr" defTabSz="977900">
            <a:lnSpc>
              <a:spcPct val="90000"/>
            </a:lnSpc>
            <a:spcBef>
              <a:spcPct val="0"/>
            </a:spcBef>
            <a:spcAft>
              <a:spcPct val="15000"/>
            </a:spcAft>
            <a:buNone/>
          </a:pPr>
          <a:r>
            <a:rPr lang="en-GB" sz="2200" b="1" kern="1200" dirty="0"/>
            <a:t>Reduction in heart failure hospitalisations and/or readmissions</a:t>
          </a:r>
        </a:p>
        <a:p>
          <a:pPr marL="228600" lvl="1" indent="-228600" algn="ctr" defTabSz="977900">
            <a:lnSpc>
              <a:spcPct val="90000"/>
            </a:lnSpc>
            <a:spcBef>
              <a:spcPct val="0"/>
            </a:spcBef>
            <a:spcAft>
              <a:spcPct val="15000"/>
            </a:spcAft>
            <a:buNone/>
          </a:pPr>
          <a:endParaRPr lang="en-GB" sz="2200" kern="1200" dirty="0"/>
        </a:p>
        <a:p>
          <a:pPr marL="228600" lvl="1" indent="-228600" algn="ctr" defTabSz="977900">
            <a:lnSpc>
              <a:spcPct val="90000"/>
            </a:lnSpc>
            <a:spcBef>
              <a:spcPct val="0"/>
            </a:spcBef>
            <a:spcAft>
              <a:spcPct val="15000"/>
            </a:spcAft>
            <a:buNone/>
          </a:pPr>
          <a:endParaRPr lang="en-GB" sz="2200" kern="1200" dirty="0"/>
        </a:p>
        <a:p>
          <a:pPr marL="228600" lvl="1" indent="-228600" algn="ctr" defTabSz="977900">
            <a:lnSpc>
              <a:spcPct val="90000"/>
            </a:lnSpc>
            <a:spcBef>
              <a:spcPct val="0"/>
            </a:spcBef>
            <a:spcAft>
              <a:spcPct val="15000"/>
            </a:spcAft>
            <a:buNone/>
          </a:pPr>
          <a:r>
            <a:rPr lang="en-GB" sz="2200" kern="1200" dirty="0"/>
            <a:t>            Cardiac rehabilitation, remote monitoring and self-management pathway approaches </a:t>
          </a:r>
        </a:p>
        <a:p>
          <a:pPr marL="228600" lvl="1" indent="-228600" algn="ctr" defTabSz="977900">
            <a:lnSpc>
              <a:spcPct val="90000"/>
            </a:lnSpc>
            <a:spcBef>
              <a:spcPct val="0"/>
            </a:spcBef>
            <a:spcAft>
              <a:spcPct val="15000"/>
            </a:spcAft>
            <a:buNone/>
          </a:pPr>
          <a:endParaRPr lang="en-GB" sz="2200" kern="1200" dirty="0"/>
        </a:p>
        <a:p>
          <a:pPr marL="228600" lvl="1" indent="-228600" algn="ctr" defTabSz="977900">
            <a:lnSpc>
              <a:spcPct val="90000"/>
            </a:lnSpc>
            <a:spcBef>
              <a:spcPct val="0"/>
            </a:spcBef>
            <a:spcAft>
              <a:spcPct val="15000"/>
            </a:spcAft>
            <a:buNone/>
          </a:pPr>
          <a:r>
            <a:rPr lang="en-GB" sz="2200" kern="1200" dirty="0"/>
            <a:t>              </a:t>
          </a:r>
        </a:p>
        <a:p>
          <a:pPr marL="228600" lvl="1" indent="-228600" algn="l" defTabSz="977900">
            <a:lnSpc>
              <a:spcPct val="90000"/>
            </a:lnSpc>
            <a:spcBef>
              <a:spcPct val="0"/>
            </a:spcBef>
            <a:spcAft>
              <a:spcPct val="15000"/>
            </a:spcAft>
            <a:buChar char="•"/>
          </a:pPr>
          <a:endParaRPr lang="en-GB" sz="2200" kern="1200" dirty="0"/>
        </a:p>
        <a:p>
          <a:pPr marL="228600" lvl="1" indent="-228600" algn="l" defTabSz="977900">
            <a:lnSpc>
              <a:spcPct val="90000"/>
            </a:lnSpc>
            <a:spcBef>
              <a:spcPct val="0"/>
            </a:spcBef>
            <a:spcAft>
              <a:spcPct val="15000"/>
            </a:spcAft>
            <a:buChar char="•"/>
          </a:pPr>
          <a:endParaRPr lang="en-GB" sz="2200" kern="1200" dirty="0"/>
        </a:p>
      </dsp:txBody>
      <dsp:txXfrm>
        <a:off x="0" y="717159"/>
        <a:ext cx="7696200" cy="356300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3B05B7-395F-4910-9A37-F5EA1D703432}">
      <dsp:nvSpPr>
        <dsp:cNvPr id="0" name=""/>
        <dsp:cNvSpPr/>
      </dsp:nvSpPr>
      <dsp:spPr>
        <a:xfrm rot="5400000">
          <a:off x="4812510" y="-1935189"/>
          <a:ext cx="841474" cy="4925409"/>
        </a:xfrm>
        <a:prstGeom prst="round2Same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a:lnSpc>
              <a:spcPct val="90000"/>
            </a:lnSpc>
            <a:spcBef>
              <a:spcPct val="0"/>
            </a:spcBef>
            <a:spcAft>
              <a:spcPct val="15000"/>
            </a:spcAft>
            <a:buChar char="•"/>
          </a:pPr>
          <a:r>
            <a:rPr lang="en-GB" sz="2100" kern="1200" dirty="0"/>
            <a:t>Increase awareness of the signs and symptoms of heart failure</a:t>
          </a:r>
        </a:p>
      </dsp:txBody>
      <dsp:txXfrm rot="-5400000">
        <a:off x="2770543" y="147855"/>
        <a:ext cx="4884332" cy="759320"/>
      </dsp:txXfrm>
    </dsp:sp>
    <dsp:sp modelId="{F5405DB4-8BC1-4C63-A3A9-691417BF5891}">
      <dsp:nvSpPr>
        <dsp:cNvPr id="0" name=""/>
        <dsp:cNvSpPr/>
      </dsp:nvSpPr>
      <dsp:spPr>
        <a:xfrm>
          <a:off x="0" y="1593"/>
          <a:ext cx="2770543" cy="1051842"/>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82880" tIns="91440" rIns="182880" bIns="91440" numCol="1" spcCol="1270" anchor="ctr" anchorCtr="0">
          <a:noAutofit/>
        </a:bodyPr>
        <a:lstStyle/>
        <a:p>
          <a:pPr marL="0" lvl="0" indent="0" algn="ctr" defTabSz="2133600">
            <a:lnSpc>
              <a:spcPct val="90000"/>
            </a:lnSpc>
            <a:spcBef>
              <a:spcPct val="0"/>
            </a:spcBef>
            <a:spcAft>
              <a:spcPct val="35000"/>
            </a:spcAft>
            <a:buNone/>
          </a:pPr>
          <a:r>
            <a:rPr lang="en-GB" sz="4800" b="1" kern="1200"/>
            <a:t>Detect</a:t>
          </a:r>
        </a:p>
      </dsp:txBody>
      <dsp:txXfrm>
        <a:off x="51347" y="52940"/>
        <a:ext cx="2667849" cy="949148"/>
      </dsp:txXfrm>
    </dsp:sp>
    <dsp:sp modelId="{C80AD2F8-D59C-4A77-ADA6-77CE68361A70}">
      <dsp:nvSpPr>
        <dsp:cNvPr id="0" name=""/>
        <dsp:cNvSpPr/>
      </dsp:nvSpPr>
      <dsp:spPr>
        <a:xfrm rot="5400000">
          <a:off x="4812510" y="-830754"/>
          <a:ext cx="841474" cy="4925409"/>
        </a:xfrm>
        <a:prstGeom prst="round2Same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a:lnSpc>
              <a:spcPct val="90000"/>
            </a:lnSpc>
            <a:spcBef>
              <a:spcPct val="0"/>
            </a:spcBef>
            <a:spcAft>
              <a:spcPct val="15000"/>
            </a:spcAft>
            <a:buChar char="•"/>
          </a:pPr>
          <a:r>
            <a:rPr lang="en-GB" sz="2100" kern="1200" dirty="0"/>
            <a:t>Improve health outcomes and patient experience</a:t>
          </a:r>
        </a:p>
      </dsp:txBody>
      <dsp:txXfrm rot="-5400000">
        <a:off x="2770543" y="1252290"/>
        <a:ext cx="4884332" cy="759320"/>
      </dsp:txXfrm>
    </dsp:sp>
    <dsp:sp modelId="{23AE3C23-4316-41BA-9757-AB687BADA6AE}">
      <dsp:nvSpPr>
        <dsp:cNvPr id="0" name=""/>
        <dsp:cNvSpPr/>
      </dsp:nvSpPr>
      <dsp:spPr>
        <a:xfrm>
          <a:off x="0" y="1106028"/>
          <a:ext cx="2770543" cy="1051842"/>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82880" tIns="91440" rIns="182880" bIns="91440" numCol="1" spcCol="1270" anchor="ctr" anchorCtr="0">
          <a:noAutofit/>
        </a:bodyPr>
        <a:lstStyle/>
        <a:p>
          <a:pPr marL="0" lvl="0" indent="0" algn="ctr" defTabSz="2133600">
            <a:lnSpc>
              <a:spcPct val="90000"/>
            </a:lnSpc>
            <a:spcBef>
              <a:spcPct val="0"/>
            </a:spcBef>
            <a:spcAft>
              <a:spcPct val="35000"/>
            </a:spcAft>
            <a:buNone/>
          </a:pPr>
          <a:r>
            <a:rPr lang="en-GB" sz="4800" b="1" kern="1200"/>
            <a:t>Protect</a:t>
          </a:r>
        </a:p>
      </dsp:txBody>
      <dsp:txXfrm>
        <a:off x="51347" y="1157375"/>
        <a:ext cx="2667849" cy="949148"/>
      </dsp:txXfrm>
    </dsp:sp>
    <dsp:sp modelId="{BC284C34-076B-4EB7-BF6A-89B99AD5FC4F}">
      <dsp:nvSpPr>
        <dsp:cNvPr id="0" name=""/>
        <dsp:cNvSpPr/>
      </dsp:nvSpPr>
      <dsp:spPr>
        <a:xfrm rot="5400000">
          <a:off x="4812510" y="273679"/>
          <a:ext cx="841474" cy="4925409"/>
        </a:xfrm>
        <a:prstGeom prst="round2Same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a:lnSpc>
              <a:spcPct val="90000"/>
            </a:lnSpc>
            <a:spcBef>
              <a:spcPct val="0"/>
            </a:spcBef>
            <a:spcAft>
              <a:spcPct val="15000"/>
            </a:spcAft>
            <a:buChar char="•"/>
          </a:pPr>
          <a:r>
            <a:rPr lang="en-GB" sz="2100" kern="1200" dirty="0"/>
            <a:t>Reduction in heart failure hospitalisations and/or </a:t>
          </a:r>
          <a:r>
            <a:rPr lang="en-GB" sz="2100" kern="1200" dirty="0" err="1"/>
            <a:t>redamissions</a:t>
          </a:r>
          <a:endParaRPr lang="en-GB" sz="2100" kern="1200" dirty="0"/>
        </a:p>
      </dsp:txBody>
      <dsp:txXfrm rot="-5400000">
        <a:off x="2770543" y="2356724"/>
        <a:ext cx="4884332" cy="759320"/>
      </dsp:txXfrm>
    </dsp:sp>
    <dsp:sp modelId="{EA2172E3-892A-47A4-99FF-4FEE760C7EBB}">
      <dsp:nvSpPr>
        <dsp:cNvPr id="0" name=""/>
        <dsp:cNvSpPr/>
      </dsp:nvSpPr>
      <dsp:spPr>
        <a:xfrm>
          <a:off x="0" y="2210463"/>
          <a:ext cx="2770543" cy="1051842"/>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82880" tIns="91440" rIns="182880" bIns="91440" numCol="1" spcCol="1270" anchor="ctr" anchorCtr="0">
          <a:noAutofit/>
        </a:bodyPr>
        <a:lstStyle/>
        <a:p>
          <a:pPr marL="0" lvl="0" indent="0" algn="ctr" defTabSz="2133600">
            <a:lnSpc>
              <a:spcPct val="90000"/>
            </a:lnSpc>
            <a:spcBef>
              <a:spcPct val="0"/>
            </a:spcBef>
            <a:spcAft>
              <a:spcPct val="35000"/>
            </a:spcAft>
            <a:buNone/>
          </a:pPr>
          <a:r>
            <a:rPr lang="en-GB" sz="4800" b="1" kern="1200"/>
            <a:t>Perfect</a:t>
          </a:r>
        </a:p>
      </dsp:txBody>
      <dsp:txXfrm>
        <a:off x="51347" y="2261810"/>
        <a:ext cx="2667849" cy="94914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01EA8E-6F16-4AC6-8C35-713F9AC849A4}">
      <dsp:nvSpPr>
        <dsp:cNvPr id="0" name=""/>
        <dsp:cNvSpPr/>
      </dsp:nvSpPr>
      <dsp:spPr>
        <a:xfrm>
          <a:off x="0" y="19749"/>
          <a:ext cx="7696200" cy="6624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GB" sz="2800" b="1" kern="1200" dirty="0"/>
            <a:t>Detect</a:t>
          </a:r>
        </a:p>
      </dsp:txBody>
      <dsp:txXfrm>
        <a:off x="0" y="19749"/>
        <a:ext cx="7696200" cy="662400"/>
      </dsp:txXfrm>
    </dsp:sp>
    <dsp:sp modelId="{4A8B38F6-ED08-4B71-BFF3-8432038A0039}">
      <dsp:nvSpPr>
        <dsp:cNvPr id="0" name=""/>
        <dsp:cNvSpPr/>
      </dsp:nvSpPr>
      <dsp:spPr>
        <a:xfrm>
          <a:off x="0" y="682149"/>
          <a:ext cx="7696200" cy="366183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ctr" defTabSz="1022350">
            <a:lnSpc>
              <a:spcPct val="90000"/>
            </a:lnSpc>
            <a:spcBef>
              <a:spcPct val="0"/>
            </a:spcBef>
            <a:spcAft>
              <a:spcPct val="15000"/>
            </a:spcAft>
            <a:buNone/>
          </a:pPr>
          <a:r>
            <a:rPr lang="en-GB" sz="2300" b="1" kern="1200" dirty="0"/>
            <a:t>Increase awareness of the signs and symptoms of heart failure</a:t>
          </a:r>
        </a:p>
        <a:p>
          <a:pPr marL="228600" lvl="1" indent="-228600" algn="ctr" defTabSz="1022350">
            <a:lnSpc>
              <a:spcPct val="90000"/>
            </a:lnSpc>
            <a:spcBef>
              <a:spcPct val="0"/>
            </a:spcBef>
            <a:spcAft>
              <a:spcPct val="15000"/>
            </a:spcAft>
            <a:buNone/>
          </a:pPr>
          <a:endParaRPr lang="en-GB" sz="2300" kern="1200" dirty="0"/>
        </a:p>
        <a:p>
          <a:pPr marL="228600" lvl="1" indent="-228600" algn="ctr" defTabSz="1022350">
            <a:lnSpc>
              <a:spcPct val="90000"/>
            </a:lnSpc>
            <a:spcBef>
              <a:spcPct val="0"/>
            </a:spcBef>
            <a:spcAft>
              <a:spcPct val="15000"/>
            </a:spcAft>
            <a:buNone/>
          </a:pPr>
          <a:endParaRPr lang="en-GB" sz="2300" kern="1200" dirty="0"/>
        </a:p>
        <a:p>
          <a:pPr marL="228600" lvl="1" indent="-228600" algn="ctr" defTabSz="1022350">
            <a:lnSpc>
              <a:spcPct val="90000"/>
            </a:lnSpc>
            <a:spcBef>
              <a:spcPct val="0"/>
            </a:spcBef>
            <a:spcAft>
              <a:spcPct val="15000"/>
            </a:spcAft>
            <a:buNone/>
          </a:pPr>
          <a:r>
            <a:rPr lang="en-GB" sz="2300" kern="1200" dirty="0"/>
            <a:t>Patients are diagnosed earlier and the prevalence gap (expected vs observed) in the diagnosis of heart failure is reduced </a:t>
          </a:r>
        </a:p>
        <a:p>
          <a:pPr marL="228600" lvl="1" indent="-228600" algn="l" defTabSz="1022350">
            <a:lnSpc>
              <a:spcPct val="90000"/>
            </a:lnSpc>
            <a:spcBef>
              <a:spcPct val="0"/>
            </a:spcBef>
            <a:spcAft>
              <a:spcPct val="15000"/>
            </a:spcAft>
            <a:buNone/>
          </a:pPr>
          <a:r>
            <a:rPr lang="en-GB" sz="2300" kern="1200" dirty="0"/>
            <a:t>              </a:t>
          </a:r>
        </a:p>
        <a:p>
          <a:pPr marL="228600" lvl="1" indent="-228600" algn="l" defTabSz="1022350">
            <a:lnSpc>
              <a:spcPct val="90000"/>
            </a:lnSpc>
            <a:spcBef>
              <a:spcPct val="0"/>
            </a:spcBef>
            <a:spcAft>
              <a:spcPct val="15000"/>
            </a:spcAft>
            <a:buChar char="•"/>
          </a:pPr>
          <a:endParaRPr lang="en-GB" sz="2300" kern="1200" dirty="0"/>
        </a:p>
        <a:p>
          <a:pPr marL="228600" lvl="1" indent="-228600" algn="l" defTabSz="1022350">
            <a:lnSpc>
              <a:spcPct val="90000"/>
            </a:lnSpc>
            <a:spcBef>
              <a:spcPct val="0"/>
            </a:spcBef>
            <a:spcAft>
              <a:spcPct val="15000"/>
            </a:spcAft>
            <a:buChar char="•"/>
          </a:pPr>
          <a:endParaRPr lang="en-GB" sz="2300" kern="1200" dirty="0"/>
        </a:p>
      </dsp:txBody>
      <dsp:txXfrm>
        <a:off x="0" y="682149"/>
        <a:ext cx="7696200" cy="366183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4D648A-95E1-4B95-A0EF-51BE9C4AFD09}">
      <dsp:nvSpPr>
        <dsp:cNvPr id="0" name=""/>
        <dsp:cNvSpPr/>
      </dsp:nvSpPr>
      <dsp:spPr>
        <a:xfrm>
          <a:off x="0" y="0"/>
          <a:ext cx="8288594" cy="2193453"/>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7D6B41C-1EDC-47AA-9333-466701023481}">
      <dsp:nvSpPr>
        <dsp:cNvPr id="0" name=""/>
        <dsp:cNvSpPr/>
      </dsp:nvSpPr>
      <dsp:spPr>
        <a:xfrm>
          <a:off x="250940" y="292460"/>
          <a:ext cx="1810863" cy="1608532"/>
        </a:xfrm>
        <a:prstGeom prst="roundRect">
          <a:avLst>
            <a:gd name="adj" fmla="val 10000"/>
          </a:avLst>
        </a:prstGeom>
        <a:blipFill rotWithShape="1">
          <a:blip xmlns:r="http://schemas.openxmlformats.org/officeDocument/2006/relationships" r:embed="rId1"/>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210E798-275E-47B2-8103-B440377D2107}">
      <dsp:nvSpPr>
        <dsp:cNvPr id="0" name=""/>
        <dsp:cNvSpPr/>
      </dsp:nvSpPr>
      <dsp:spPr>
        <a:xfrm rot="10800000">
          <a:off x="250940" y="2193453"/>
          <a:ext cx="1810863" cy="2680887"/>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56896" rIns="56896" bIns="56896" numCol="1" spcCol="1270" anchor="t" anchorCtr="0">
          <a:noAutofit/>
        </a:bodyPr>
        <a:lstStyle/>
        <a:p>
          <a:pPr marL="0" lvl="0" indent="0" algn="ctr" defTabSz="355600">
            <a:lnSpc>
              <a:spcPct val="90000"/>
            </a:lnSpc>
            <a:spcBef>
              <a:spcPct val="0"/>
            </a:spcBef>
            <a:spcAft>
              <a:spcPct val="35000"/>
            </a:spcAft>
            <a:buNone/>
          </a:pPr>
          <a:r>
            <a:rPr lang="en-GB" sz="800" b="1" kern="1200" dirty="0"/>
            <a:t>NTproBNP</a:t>
          </a:r>
        </a:p>
        <a:p>
          <a:pPr marL="0" lvl="0" indent="0" algn="ctr" defTabSz="355600">
            <a:lnSpc>
              <a:spcPct val="90000"/>
            </a:lnSpc>
            <a:spcBef>
              <a:spcPct val="0"/>
            </a:spcBef>
            <a:spcAft>
              <a:spcPct val="35000"/>
            </a:spcAft>
            <a:buNone/>
          </a:pPr>
          <a:endParaRPr lang="en-GB" sz="800" kern="1200" dirty="0"/>
        </a:p>
        <a:p>
          <a:pPr marL="0" lvl="0" indent="0" algn="ctr" defTabSz="355600">
            <a:lnSpc>
              <a:spcPct val="90000"/>
            </a:lnSpc>
            <a:spcBef>
              <a:spcPct val="0"/>
            </a:spcBef>
            <a:spcAft>
              <a:spcPct val="35000"/>
            </a:spcAft>
            <a:buNone/>
          </a:pPr>
          <a:r>
            <a:rPr lang="en-GB" sz="800" kern="1200" dirty="0"/>
            <a:t>&gt;2000 refer urgently for specialist assessment and ECHO (within 2 weeks) </a:t>
          </a:r>
        </a:p>
        <a:p>
          <a:pPr marL="0" lvl="0" indent="0" algn="ctr" defTabSz="355600">
            <a:lnSpc>
              <a:spcPct val="90000"/>
            </a:lnSpc>
            <a:spcBef>
              <a:spcPct val="0"/>
            </a:spcBef>
            <a:spcAft>
              <a:spcPct val="35000"/>
            </a:spcAft>
            <a:buNone/>
          </a:pPr>
          <a:endParaRPr lang="en-GB" sz="800" kern="1200" dirty="0"/>
        </a:p>
        <a:p>
          <a:pPr marL="0" lvl="0" indent="0" algn="ctr" defTabSz="355600">
            <a:lnSpc>
              <a:spcPct val="90000"/>
            </a:lnSpc>
            <a:spcBef>
              <a:spcPct val="0"/>
            </a:spcBef>
            <a:spcAft>
              <a:spcPct val="35000"/>
            </a:spcAft>
            <a:buNone/>
          </a:pPr>
          <a:r>
            <a:rPr lang="en-GB" sz="800" kern="1200" dirty="0"/>
            <a:t>Between 400 and 2000 refer for specialist assessment and ECHO (within 6 weeks) </a:t>
          </a:r>
        </a:p>
        <a:p>
          <a:pPr marL="0" lvl="0" indent="0" algn="ctr" defTabSz="355600">
            <a:lnSpc>
              <a:spcPct val="90000"/>
            </a:lnSpc>
            <a:spcBef>
              <a:spcPct val="0"/>
            </a:spcBef>
            <a:spcAft>
              <a:spcPct val="35000"/>
            </a:spcAft>
            <a:buNone/>
          </a:pPr>
          <a:endParaRPr lang="en-GB" sz="800" kern="1200" dirty="0"/>
        </a:p>
        <a:p>
          <a:pPr marL="0" lvl="0" indent="0" algn="ctr" defTabSz="355600">
            <a:lnSpc>
              <a:spcPct val="90000"/>
            </a:lnSpc>
            <a:spcBef>
              <a:spcPct val="0"/>
            </a:spcBef>
            <a:spcAft>
              <a:spcPct val="35000"/>
            </a:spcAft>
            <a:buNone/>
          </a:pPr>
          <a:r>
            <a:rPr lang="en-GB" sz="800" kern="1200" dirty="0"/>
            <a:t>&lt;400 HF unlikely, consider other causes or discuss with HF specialist if still strongly suspected. </a:t>
          </a:r>
        </a:p>
      </dsp:txBody>
      <dsp:txXfrm rot="10800000">
        <a:off x="306630" y="2193453"/>
        <a:ext cx="1699483" cy="2625197"/>
      </dsp:txXfrm>
    </dsp:sp>
    <dsp:sp modelId="{F49750A3-1735-4391-84DA-6035D667E432}">
      <dsp:nvSpPr>
        <dsp:cNvPr id="0" name=""/>
        <dsp:cNvSpPr/>
      </dsp:nvSpPr>
      <dsp:spPr>
        <a:xfrm>
          <a:off x="2242890" y="292460"/>
          <a:ext cx="1810863" cy="1608532"/>
        </a:xfrm>
        <a:prstGeom prst="roundRect">
          <a:avLst>
            <a:gd name="adj" fmla="val 10000"/>
          </a:avLst>
        </a:prstGeom>
        <a:blipFill rotWithShape="1">
          <a:blip xmlns:r="http://schemas.openxmlformats.org/officeDocument/2006/relationships" r:embed="rId2">
            <a:extLst>
              <a:ext uri="{28A0092B-C50C-407E-A947-70E740481C1C}">
                <a14:useLocalDpi xmlns:a14="http://schemas.microsoft.com/office/drawing/2010/main" val="0"/>
              </a:ext>
            </a:extLst>
          </a:blip>
          <a:srcRect/>
          <a:stretch>
            <a:fillRect l="-42000" r="-4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03B2370-1FB9-41C2-8685-49D3F6355CF0}">
      <dsp:nvSpPr>
        <dsp:cNvPr id="0" name=""/>
        <dsp:cNvSpPr/>
      </dsp:nvSpPr>
      <dsp:spPr>
        <a:xfrm rot="10800000">
          <a:off x="2242890" y="2193453"/>
          <a:ext cx="1810863" cy="2680887"/>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56896" rIns="56896" bIns="56896" numCol="1" spcCol="1270" anchor="t" anchorCtr="0">
          <a:noAutofit/>
        </a:bodyPr>
        <a:lstStyle/>
        <a:p>
          <a:pPr marL="0" lvl="0" indent="0" algn="ctr" defTabSz="355600">
            <a:lnSpc>
              <a:spcPct val="90000"/>
            </a:lnSpc>
            <a:spcBef>
              <a:spcPct val="0"/>
            </a:spcBef>
            <a:spcAft>
              <a:spcPct val="35000"/>
            </a:spcAft>
            <a:buNone/>
          </a:pPr>
          <a:r>
            <a:rPr lang="en-GB" sz="800" b="1" kern="1200" dirty="0"/>
            <a:t>ECG</a:t>
          </a:r>
        </a:p>
        <a:p>
          <a:pPr marL="0" lvl="0" indent="0" algn="ctr" defTabSz="355600">
            <a:lnSpc>
              <a:spcPct val="90000"/>
            </a:lnSpc>
            <a:spcBef>
              <a:spcPct val="0"/>
            </a:spcBef>
            <a:spcAft>
              <a:spcPct val="35000"/>
            </a:spcAft>
            <a:buNone/>
          </a:pPr>
          <a:endParaRPr lang="en-GB" sz="800" kern="1200" dirty="0"/>
        </a:p>
        <a:p>
          <a:pPr marL="0" lvl="0" indent="0" algn="ctr" defTabSz="355600">
            <a:lnSpc>
              <a:spcPct val="90000"/>
            </a:lnSpc>
            <a:spcBef>
              <a:spcPct val="0"/>
            </a:spcBef>
            <a:spcAft>
              <a:spcPct val="35000"/>
            </a:spcAft>
            <a:buNone/>
          </a:pPr>
          <a:r>
            <a:rPr lang="en-GB" sz="800" kern="1200" dirty="0"/>
            <a:t>Only 7.5% of HF patients have normal ECG </a:t>
          </a:r>
        </a:p>
        <a:p>
          <a:pPr marL="0" lvl="0" indent="0" algn="ctr" defTabSz="355600">
            <a:lnSpc>
              <a:spcPct val="90000"/>
            </a:lnSpc>
            <a:spcBef>
              <a:spcPct val="0"/>
            </a:spcBef>
            <a:spcAft>
              <a:spcPct val="35000"/>
            </a:spcAft>
            <a:buNone/>
          </a:pPr>
          <a:r>
            <a:rPr lang="en-GB" sz="800" kern="1200" dirty="0"/>
            <a:t>Look for Left Bundle branch block</a:t>
          </a:r>
        </a:p>
        <a:p>
          <a:pPr marL="0" lvl="0" indent="0" algn="ctr" defTabSz="355600">
            <a:lnSpc>
              <a:spcPct val="90000"/>
            </a:lnSpc>
            <a:spcBef>
              <a:spcPct val="0"/>
            </a:spcBef>
            <a:spcAft>
              <a:spcPct val="35000"/>
            </a:spcAft>
            <a:buNone/>
          </a:pPr>
          <a:r>
            <a:rPr lang="en-GB" sz="800" kern="1200" dirty="0"/>
            <a:t>Aids in identifying abnormalities that may be causing or worsening heart failure symptoms </a:t>
          </a:r>
        </a:p>
      </dsp:txBody>
      <dsp:txXfrm rot="10800000">
        <a:off x="2298580" y="2193453"/>
        <a:ext cx="1699483" cy="2625197"/>
      </dsp:txXfrm>
    </dsp:sp>
    <dsp:sp modelId="{6CF77EFB-6443-45F8-B7B7-D5CCD7ECA1BA}">
      <dsp:nvSpPr>
        <dsp:cNvPr id="0" name=""/>
        <dsp:cNvSpPr/>
      </dsp:nvSpPr>
      <dsp:spPr>
        <a:xfrm>
          <a:off x="4234840" y="292460"/>
          <a:ext cx="1810863" cy="1608532"/>
        </a:xfrm>
        <a:prstGeom prst="roundRect">
          <a:avLst>
            <a:gd name="adj" fmla="val 10000"/>
          </a:avLst>
        </a:prstGeom>
        <a:blipFill rotWithShape="1">
          <a:blip xmlns:r="http://schemas.openxmlformats.org/officeDocument/2006/relationships" r:embed="rId3">
            <a:extLst>
              <a:ext uri="{28A0092B-C50C-407E-A947-70E740481C1C}">
                <a14:useLocalDpi xmlns:a14="http://schemas.microsoft.com/office/drawing/2010/main" val="0"/>
              </a:ext>
            </a:extLst>
          </a:blip>
          <a:srcRect/>
          <a:stretch>
            <a:fillRect t="-8000" b="-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F01047A-80DB-47E0-BF63-0CAF18C52FAB}">
      <dsp:nvSpPr>
        <dsp:cNvPr id="0" name=""/>
        <dsp:cNvSpPr/>
      </dsp:nvSpPr>
      <dsp:spPr>
        <a:xfrm rot="10800000">
          <a:off x="4234840" y="2193453"/>
          <a:ext cx="1810863" cy="2680887"/>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56896" rIns="56896" bIns="56896" numCol="1" spcCol="1270" anchor="t" anchorCtr="0">
          <a:noAutofit/>
        </a:bodyPr>
        <a:lstStyle/>
        <a:p>
          <a:pPr marL="0" lvl="0" indent="0" algn="ctr" defTabSz="355600">
            <a:lnSpc>
              <a:spcPct val="90000"/>
            </a:lnSpc>
            <a:spcBef>
              <a:spcPct val="0"/>
            </a:spcBef>
            <a:spcAft>
              <a:spcPct val="35000"/>
            </a:spcAft>
            <a:buNone/>
          </a:pPr>
          <a:r>
            <a:rPr lang="en-GB" sz="800" b="1" kern="1200" dirty="0"/>
            <a:t>Chest X-ray</a:t>
          </a:r>
        </a:p>
        <a:p>
          <a:pPr marL="0" lvl="0" indent="0" algn="ctr" defTabSz="355600">
            <a:lnSpc>
              <a:spcPct val="90000"/>
            </a:lnSpc>
            <a:spcBef>
              <a:spcPct val="0"/>
            </a:spcBef>
            <a:spcAft>
              <a:spcPct val="35000"/>
            </a:spcAft>
            <a:buNone/>
          </a:pPr>
          <a:endParaRPr lang="en-GB" sz="800" b="0" i="0" kern="1200" dirty="0"/>
        </a:p>
        <a:p>
          <a:pPr marL="0" lvl="0" indent="0" algn="ctr" defTabSz="355600">
            <a:lnSpc>
              <a:spcPct val="90000"/>
            </a:lnSpc>
            <a:spcBef>
              <a:spcPct val="0"/>
            </a:spcBef>
            <a:spcAft>
              <a:spcPct val="35000"/>
            </a:spcAft>
            <a:buNone/>
          </a:pPr>
          <a:r>
            <a:rPr lang="en-GB" sz="800" b="0" i="0" kern="1200" dirty="0"/>
            <a:t>Can enable the detection </a:t>
          </a:r>
          <a:r>
            <a:rPr lang="en-GB" sz="800" b="0" i="0" kern="1200" dirty="0" err="1"/>
            <a:t>ofan</a:t>
          </a:r>
          <a:r>
            <a:rPr lang="en-GB" sz="800" b="0" i="0" kern="1200" dirty="0"/>
            <a:t> enlarged heart and to establish if there are any signs of </a:t>
          </a:r>
          <a:r>
            <a:rPr lang="en-GB" sz="800" b="1" i="0" u="none" kern="1200" dirty="0"/>
            <a:t>congestion</a:t>
          </a:r>
          <a:r>
            <a:rPr lang="en-GB" sz="800" b="0" i="0" kern="1200" dirty="0"/>
            <a:t> or infection. In addition, it may reveal lung diseases, which may cause symptoms similar to heart failure</a:t>
          </a:r>
          <a:endParaRPr lang="en-GB" sz="800" kern="1200" dirty="0"/>
        </a:p>
        <a:p>
          <a:pPr marL="0" lvl="0" indent="0" algn="ctr" defTabSz="355600">
            <a:lnSpc>
              <a:spcPct val="90000"/>
            </a:lnSpc>
            <a:spcBef>
              <a:spcPct val="0"/>
            </a:spcBef>
            <a:spcAft>
              <a:spcPct val="35000"/>
            </a:spcAft>
            <a:buNone/>
          </a:pPr>
          <a:endParaRPr lang="en-GB" sz="800" kern="1200" dirty="0"/>
        </a:p>
      </dsp:txBody>
      <dsp:txXfrm rot="10800000">
        <a:off x="4290530" y="2193453"/>
        <a:ext cx="1699483" cy="2625197"/>
      </dsp:txXfrm>
    </dsp:sp>
    <dsp:sp modelId="{09B45131-0219-40C5-A551-DC05728748FE}">
      <dsp:nvSpPr>
        <dsp:cNvPr id="0" name=""/>
        <dsp:cNvSpPr/>
      </dsp:nvSpPr>
      <dsp:spPr>
        <a:xfrm>
          <a:off x="6226790" y="292460"/>
          <a:ext cx="1810863" cy="1608532"/>
        </a:xfrm>
        <a:prstGeom prst="roundRect">
          <a:avLst>
            <a:gd name="adj" fmla="val 10000"/>
          </a:avLst>
        </a:prstGeom>
        <a:blipFill>
          <a:blip xmlns:r="http://schemas.openxmlformats.org/officeDocument/2006/relationships" r:embed="rId4"/>
          <a:srcRect/>
          <a:stretch>
            <a:fillRect l="-22000" r="-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0439995-1A40-4C16-B137-6B3635AC4502}">
      <dsp:nvSpPr>
        <dsp:cNvPr id="0" name=""/>
        <dsp:cNvSpPr/>
      </dsp:nvSpPr>
      <dsp:spPr>
        <a:xfrm rot="10800000">
          <a:off x="6226790" y="2193453"/>
          <a:ext cx="1810863" cy="2680887"/>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56896" rIns="56896" bIns="56896" numCol="1" spcCol="1270" anchor="t" anchorCtr="0">
          <a:noAutofit/>
        </a:bodyPr>
        <a:lstStyle/>
        <a:p>
          <a:pPr marL="0" lvl="0" indent="0" algn="ctr" defTabSz="355600">
            <a:lnSpc>
              <a:spcPct val="90000"/>
            </a:lnSpc>
            <a:spcBef>
              <a:spcPct val="0"/>
            </a:spcBef>
            <a:spcAft>
              <a:spcPct val="35000"/>
            </a:spcAft>
            <a:buNone/>
          </a:pPr>
          <a:r>
            <a:rPr lang="en-GB" sz="800" b="1" kern="1200" dirty="0"/>
            <a:t>ECHO</a:t>
          </a:r>
        </a:p>
        <a:p>
          <a:pPr marL="0" lvl="0" indent="0" algn="ctr" defTabSz="355600">
            <a:lnSpc>
              <a:spcPct val="90000"/>
            </a:lnSpc>
            <a:spcBef>
              <a:spcPct val="0"/>
            </a:spcBef>
            <a:spcAft>
              <a:spcPct val="35000"/>
            </a:spcAft>
            <a:buNone/>
          </a:pPr>
          <a:endParaRPr lang="en-GB" sz="800" kern="1200" dirty="0"/>
        </a:p>
        <a:p>
          <a:pPr marL="0" lvl="0" indent="0" algn="ctr" defTabSz="355600">
            <a:lnSpc>
              <a:spcPct val="90000"/>
            </a:lnSpc>
            <a:spcBef>
              <a:spcPct val="0"/>
            </a:spcBef>
            <a:spcAft>
              <a:spcPct val="35000"/>
            </a:spcAft>
            <a:buNone/>
          </a:pPr>
          <a:r>
            <a:rPr lang="en-GB" sz="800" kern="1200" dirty="0"/>
            <a:t>Echocardiography remains the  optimal choice for diagnosing HF</a:t>
          </a:r>
        </a:p>
        <a:p>
          <a:pPr marL="0" lvl="0" indent="0" algn="ctr" defTabSz="355600">
            <a:lnSpc>
              <a:spcPct val="90000"/>
            </a:lnSpc>
            <a:spcBef>
              <a:spcPct val="0"/>
            </a:spcBef>
            <a:spcAft>
              <a:spcPct val="35000"/>
            </a:spcAft>
            <a:buNone/>
          </a:pPr>
          <a:r>
            <a:rPr lang="en-GB" sz="800" kern="1200" dirty="0"/>
            <a:t>Enables understanding of the LV function to determine what type of heart failure it is</a:t>
          </a:r>
        </a:p>
        <a:p>
          <a:pPr marL="0" lvl="0" indent="0" algn="ctr" defTabSz="355600">
            <a:lnSpc>
              <a:spcPct val="90000"/>
            </a:lnSpc>
            <a:spcBef>
              <a:spcPct val="0"/>
            </a:spcBef>
            <a:spcAft>
              <a:spcPct val="35000"/>
            </a:spcAft>
            <a:buNone/>
          </a:pPr>
          <a:r>
            <a:rPr lang="en-GB" sz="800" kern="1200" dirty="0"/>
            <a:t>Assists in finding causes of heart failure </a:t>
          </a:r>
        </a:p>
        <a:p>
          <a:pPr marL="0" lvl="0" indent="0" algn="ctr" defTabSz="355600">
            <a:lnSpc>
              <a:spcPct val="90000"/>
            </a:lnSpc>
            <a:spcBef>
              <a:spcPct val="0"/>
            </a:spcBef>
            <a:spcAft>
              <a:spcPct val="35000"/>
            </a:spcAft>
            <a:buNone/>
          </a:pPr>
          <a:r>
            <a:rPr lang="en-GB" sz="800" kern="1200" dirty="0"/>
            <a:t>Establishes fluid status of patient to have a great understanding of the </a:t>
          </a:r>
          <a:r>
            <a:rPr lang="en-GB" sz="800" kern="1200" dirty="0" err="1"/>
            <a:t>haemodynamics</a:t>
          </a:r>
          <a:endParaRPr lang="en-GB" sz="800" kern="1200" dirty="0"/>
        </a:p>
        <a:p>
          <a:pPr marL="0" lvl="0" indent="0" algn="ctr" defTabSz="355600">
            <a:lnSpc>
              <a:spcPct val="90000"/>
            </a:lnSpc>
            <a:spcBef>
              <a:spcPct val="0"/>
            </a:spcBef>
            <a:spcAft>
              <a:spcPct val="35000"/>
            </a:spcAft>
            <a:buNone/>
          </a:pPr>
          <a:endParaRPr lang="en-GB" sz="800" kern="1200" dirty="0"/>
        </a:p>
        <a:p>
          <a:pPr marL="0" lvl="0" indent="0" algn="ctr" defTabSz="355600">
            <a:lnSpc>
              <a:spcPct val="90000"/>
            </a:lnSpc>
            <a:spcBef>
              <a:spcPct val="0"/>
            </a:spcBef>
            <a:spcAft>
              <a:spcPct val="35000"/>
            </a:spcAft>
            <a:buNone/>
          </a:pPr>
          <a:endParaRPr lang="en-GB" sz="800" kern="1200" dirty="0"/>
        </a:p>
        <a:p>
          <a:pPr marL="0" lvl="0" indent="0" algn="ctr" defTabSz="355600">
            <a:lnSpc>
              <a:spcPct val="90000"/>
            </a:lnSpc>
            <a:spcBef>
              <a:spcPct val="0"/>
            </a:spcBef>
            <a:spcAft>
              <a:spcPct val="35000"/>
            </a:spcAft>
            <a:buNone/>
          </a:pPr>
          <a:endParaRPr lang="en-GB" sz="800" kern="1200" dirty="0"/>
        </a:p>
        <a:p>
          <a:pPr marL="0" lvl="0" indent="0" algn="ctr" defTabSz="355600">
            <a:lnSpc>
              <a:spcPct val="90000"/>
            </a:lnSpc>
            <a:spcBef>
              <a:spcPct val="0"/>
            </a:spcBef>
            <a:spcAft>
              <a:spcPct val="35000"/>
            </a:spcAft>
            <a:buNone/>
          </a:pPr>
          <a:endParaRPr lang="en-GB" sz="800" kern="1200" dirty="0"/>
        </a:p>
      </dsp:txBody>
      <dsp:txXfrm rot="10800000">
        <a:off x="6282480" y="2193453"/>
        <a:ext cx="1699483" cy="262519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01EA8E-6F16-4AC6-8C35-713F9AC849A4}">
      <dsp:nvSpPr>
        <dsp:cNvPr id="0" name=""/>
        <dsp:cNvSpPr/>
      </dsp:nvSpPr>
      <dsp:spPr>
        <a:xfrm>
          <a:off x="0" y="53364"/>
          <a:ext cx="7696200" cy="6336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GB" sz="2800" b="1" kern="1200" dirty="0"/>
            <a:t>Protect</a:t>
          </a:r>
        </a:p>
      </dsp:txBody>
      <dsp:txXfrm>
        <a:off x="0" y="53364"/>
        <a:ext cx="7696200" cy="633600"/>
      </dsp:txXfrm>
    </dsp:sp>
    <dsp:sp modelId="{4A8B38F6-ED08-4B71-BFF3-8432038A0039}">
      <dsp:nvSpPr>
        <dsp:cNvPr id="0" name=""/>
        <dsp:cNvSpPr/>
      </dsp:nvSpPr>
      <dsp:spPr>
        <a:xfrm>
          <a:off x="0" y="686964"/>
          <a:ext cx="7696200" cy="362340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ctr" defTabSz="977900">
            <a:lnSpc>
              <a:spcPct val="90000"/>
            </a:lnSpc>
            <a:spcBef>
              <a:spcPct val="0"/>
            </a:spcBef>
            <a:spcAft>
              <a:spcPct val="15000"/>
            </a:spcAft>
            <a:buNone/>
          </a:pPr>
          <a:r>
            <a:rPr lang="en-GB" sz="2200" b="1" kern="1200" dirty="0"/>
            <a:t>Improved health outcomes and patient experience</a:t>
          </a:r>
        </a:p>
        <a:p>
          <a:pPr marL="228600" lvl="1" indent="-228600" algn="ctr" defTabSz="977900">
            <a:lnSpc>
              <a:spcPct val="90000"/>
            </a:lnSpc>
            <a:spcBef>
              <a:spcPct val="0"/>
            </a:spcBef>
            <a:spcAft>
              <a:spcPct val="15000"/>
            </a:spcAft>
            <a:buNone/>
          </a:pPr>
          <a:endParaRPr lang="en-GB" sz="2200" kern="1200" dirty="0"/>
        </a:p>
        <a:p>
          <a:pPr marL="228600" lvl="1" indent="-228600" algn="ctr" defTabSz="977900">
            <a:lnSpc>
              <a:spcPct val="90000"/>
            </a:lnSpc>
            <a:spcBef>
              <a:spcPct val="0"/>
            </a:spcBef>
            <a:spcAft>
              <a:spcPct val="15000"/>
            </a:spcAft>
            <a:buNone/>
          </a:pPr>
          <a:endParaRPr lang="en-GB" sz="2200" kern="1200" dirty="0"/>
        </a:p>
        <a:p>
          <a:pPr marL="228600" lvl="1" indent="-228600" algn="ctr" defTabSz="977900">
            <a:lnSpc>
              <a:spcPct val="90000"/>
            </a:lnSpc>
            <a:spcBef>
              <a:spcPct val="0"/>
            </a:spcBef>
            <a:spcAft>
              <a:spcPct val="15000"/>
            </a:spcAft>
            <a:buNone/>
          </a:pPr>
          <a:r>
            <a:rPr lang="en-GB" sz="2200" kern="1200" dirty="0"/>
            <a:t>Pharmacological intervention and pathways </a:t>
          </a:r>
        </a:p>
        <a:p>
          <a:pPr marL="228600" lvl="1" indent="-228600" algn="ctr" defTabSz="977900">
            <a:lnSpc>
              <a:spcPct val="90000"/>
            </a:lnSpc>
            <a:spcBef>
              <a:spcPct val="0"/>
            </a:spcBef>
            <a:spcAft>
              <a:spcPct val="15000"/>
            </a:spcAft>
            <a:buNone/>
          </a:pPr>
          <a:endParaRPr lang="en-GB" sz="2200" kern="1200" dirty="0"/>
        </a:p>
        <a:p>
          <a:pPr marL="228600" lvl="1" indent="-228600" algn="ctr" defTabSz="977900">
            <a:lnSpc>
              <a:spcPct val="90000"/>
            </a:lnSpc>
            <a:spcBef>
              <a:spcPct val="0"/>
            </a:spcBef>
            <a:spcAft>
              <a:spcPct val="15000"/>
            </a:spcAft>
            <a:buNone/>
          </a:pPr>
          <a:r>
            <a:rPr lang="en-GB" sz="2200" kern="1200" dirty="0"/>
            <a:t>Improved/increased access to evidence-based therapies aligned with local clinical pathways</a:t>
          </a:r>
        </a:p>
        <a:p>
          <a:pPr marL="228600" lvl="1" indent="-228600" algn="l" defTabSz="977900">
            <a:lnSpc>
              <a:spcPct val="90000"/>
            </a:lnSpc>
            <a:spcBef>
              <a:spcPct val="0"/>
            </a:spcBef>
            <a:spcAft>
              <a:spcPct val="15000"/>
            </a:spcAft>
            <a:buNone/>
          </a:pPr>
          <a:r>
            <a:rPr lang="en-GB" sz="2200" kern="1200" dirty="0"/>
            <a:t>              </a:t>
          </a:r>
        </a:p>
        <a:p>
          <a:pPr marL="228600" lvl="1" indent="-228600" algn="l" defTabSz="977900">
            <a:lnSpc>
              <a:spcPct val="90000"/>
            </a:lnSpc>
            <a:spcBef>
              <a:spcPct val="0"/>
            </a:spcBef>
            <a:spcAft>
              <a:spcPct val="15000"/>
            </a:spcAft>
            <a:buChar char="•"/>
          </a:pPr>
          <a:endParaRPr lang="en-GB" sz="2200" kern="1200" dirty="0"/>
        </a:p>
        <a:p>
          <a:pPr marL="228600" lvl="1" indent="-228600" algn="l" defTabSz="977900">
            <a:lnSpc>
              <a:spcPct val="90000"/>
            </a:lnSpc>
            <a:spcBef>
              <a:spcPct val="0"/>
            </a:spcBef>
            <a:spcAft>
              <a:spcPct val="15000"/>
            </a:spcAft>
            <a:buChar char="•"/>
          </a:pPr>
          <a:endParaRPr lang="en-GB" sz="2200" kern="1200" dirty="0"/>
        </a:p>
      </dsp:txBody>
      <dsp:txXfrm>
        <a:off x="0" y="686964"/>
        <a:ext cx="7696200" cy="36234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811B90-AD5F-482C-84EA-82EA43096551}">
      <dsp:nvSpPr>
        <dsp:cNvPr id="0" name=""/>
        <dsp:cNvSpPr/>
      </dsp:nvSpPr>
      <dsp:spPr>
        <a:xfrm>
          <a:off x="3915" y="0"/>
          <a:ext cx="3766541" cy="3814352"/>
        </a:xfrm>
        <a:prstGeom prst="roundRect">
          <a:avLst>
            <a:gd name="adj" fmla="val 10000"/>
          </a:avLst>
        </a:prstGeom>
        <a:solidFill>
          <a:schemeClr val="dk1"/>
        </a:solidFill>
        <a:ln w="12700" cap="flat" cmpd="sng" algn="ctr">
          <a:solidFill>
            <a:schemeClr val="dk1">
              <a:shade val="15000"/>
            </a:schemeClr>
          </a:solidFill>
          <a:prstDash val="solid"/>
          <a:miter lim="800000"/>
        </a:ln>
        <a:effectLst/>
      </dsp:spPr>
      <dsp:style>
        <a:lnRef idx="2">
          <a:schemeClr val="dk1">
            <a:shade val="15000"/>
          </a:schemeClr>
        </a:lnRef>
        <a:fillRef idx="1">
          <a:schemeClr val="dk1"/>
        </a:fillRef>
        <a:effectRef idx="0">
          <a:schemeClr val="dk1"/>
        </a:effectRef>
        <a:fontRef idx="minor">
          <a:schemeClr val="lt1"/>
        </a:fontRef>
      </dsp:style>
      <dsp:txBody>
        <a:bodyPr spcFirstLastPara="0" vert="horz" wrap="square" lIns="209550" tIns="209550" rIns="209550" bIns="209550" numCol="1" spcCol="1270" anchor="ctr" anchorCtr="0">
          <a:noAutofit/>
        </a:bodyPr>
        <a:lstStyle/>
        <a:p>
          <a:pPr marL="0" lvl="0" indent="0" algn="ctr" defTabSz="2444750">
            <a:lnSpc>
              <a:spcPct val="90000"/>
            </a:lnSpc>
            <a:spcBef>
              <a:spcPct val="0"/>
            </a:spcBef>
            <a:spcAft>
              <a:spcPct val="35000"/>
            </a:spcAft>
            <a:buNone/>
          </a:pPr>
          <a:endParaRPr lang="en-GB" sz="5500" kern="1200" dirty="0"/>
        </a:p>
      </dsp:txBody>
      <dsp:txXfrm>
        <a:off x="3915" y="0"/>
        <a:ext cx="3766541" cy="1144305"/>
      </dsp:txXfrm>
    </dsp:sp>
    <dsp:sp modelId="{6E39272B-6089-44C8-A022-44136259E9FA}">
      <dsp:nvSpPr>
        <dsp:cNvPr id="0" name=""/>
        <dsp:cNvSpPr/>
      </dsp:nvSpPr>
      <dsp:spPr>
        <a:xfrm>
          <a:off x="312229" y="330923"/>
          <a:ext cx="3148226" cy="86935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b="0" i="0" kern="1200" dirty="0"/>
            <a:t>Before prescribing measure the person's renal function and electrolyte levels.</a:t>
          </a:r>
          <a:endParaRPr lang="en-GB" sz="1200" kern="1200" dirty="0"/>
        </a:p>
      </dsp:txBody>
      <dsp:txXfrm>
        <a:off x="337692" y="356386"/>
        <a:ext cx="3097300" cy="818432"/>
      </dsp:txXfrm>
    </dsp:sp>
    <dsp:sp modelId="{6B8F9E8F-D69E-4BD9-92E2-AB71CEDEBBDD}">
      <dsp:nvSpPr>
        <dsp:cNvPr id="0" name=""/>
        <dsp:cNvSpPr/>
      </dsp:nvSpPr>
      <dsp:spPr>
        <a:xfrm>
          <a:off x="298127" y="1866539"/>
          <a:ext cx="3013233" cy="156973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t" anchorCtr="0">
          <a:noAutofit/>
        </a:bodyPr>
        <a:lstStyle/>
        <a:p>
          <a:pPr marL="0" lvl="0" indent="0" algn="l" defTabSz="533400">
            <a:lnSpc>
              <a:spcPct val="90000"/>
            </a:lnSpc>
            <a:spcBef>
              <a:spcPct val="0"/>
            </a:spcBef>
            <a:spcAft>
              <a:spcPct val="35000"/>
            </a:spcAft>
            <a:buNone/>
          </a:pPr>
          <a:r>
            <a:rPr lang="en-GB" sz="1200" kern="1200" dirty="0"/>
            <a:t>Measure their renal function and electrolyte levels:</a:t>
          </a:r>
        </a:p>
        <a:p>
          <a:pPr marL="114300" lvl="1" indent="-114300" algn="l" defTabSz="533400">
            <a:lnSpc>
              <a:spcPct val="90000"/>
            </a:lnSpc>
            <a:spcBef>
              <a:spcPct val="0"/>
            </a:spcBef>
            <a:spcAft>
              <a:spcPct val="15000"/>
            </a:spcAft>
            <a:buNone/>
          </a:pPr>
          <a:r>
            <a:rPr lang="en-GB" sz="1200" kern="1200" dirty="0"/>
            <a:t>- 1 to 2 weeks after starting treatment</a:t>
          </a:r>
        </a:p>
        <a:p>
          <a:pPr marL="114300" lvl="1" indent="-114300" algn="l" defTabSz="533400">
            <a:lnSpc>
              <a:spcPct val="90000"/>
            </a:lnSpc>
            <a:spcBef>
              <a:spcPct val="0"/>
            </a:spcBef>
            <a:spcAft>
              <a:spcPct val="15000"/>
            </a:spcAft>
            <a:buNone/>
          </a:pPr>
          <a:r>
            <a:rPr lang="en-GB" sz="1200" kern="1200" dirty="0"/>
            <a:t>- 1 to 2 weeks after each dose increment</a:t>
          </a:r>
        </a:p>
        <a:p>
          <a:pPr marL="114300" lvl="1" indent="-114300" algn="l" defTabSz="533400">
            <a:lnSpc>
              <a:spcPct val="90000"/>
            </a:lnSpc>
            <a:spcBef>
              <a:spcPct val="0"/>
            </a:spcBef>
            <a:spcAft>
              <a:spcPct val="15000"/>
            </a:spcAft>
            <a:buNone/>
          </a:pPr>
          <a:r>
            <a:rPr lang="en-GB" sz="1200" kern="1200" dirty="0"/>
            <a:t>- Every 3 to 6 months once the maximum tolerated dose has been established</a:t>
          </a:r>
        </a:p>
        <a:p>
          <a:pPr marL="114300" lvl="1" indent="-114300" algn="l" defTabSz="533400">
            <a:lnSpc>
              <a:spcPct val="90000"/>
            </a:lnSpc>
            <a:spcBef>
              <a:spcPct val="0"/>
            </a:spcBef>
            <a:spcAft>
              <a:spcPct val="15000"/>
            </a:spcAft>
            <a:buNone/>
          </a:pPr>
          <a:r>
            <a:rPr lang="en-GB" sz="1200" kern="1200" dirty="0"/>
            <a:t> -Any time renal function may be compromised</a:t>
          </a:r>
        </a:p>
      </dsp:txBody>
      <dsp:txXfrm>
        <a:off x="344103" y="1912515"/>
        <a:ext cx="2921281" cy="1477785"/>
      </dsp:txXfrm>
    </dsp:sp>
    <dsp:sp modelId="{8FD7896E-3BF2-4E89-ACE4-983EE55F98F7}">
      <dsp:nvSpPr>
        <dsp:cNvPr id="0" name=""/>
        <dsp:cNvSpPr/>
      </dsp:nvSpPr>
      <dsp:spPr>
        <a:xfrm>
          <a:off x="4052947" y="0"/>
          <a:ext cx="3766541" cy="3814352"/>
        </a:xfrm>
        <a:prstGeom prst="roundRect">
          <a:avLst>
            <a:gd name="adj" fmla="val 10000"/>
          </a:avLst>
        </a:prstGeom>
        <a:solidFill>
          <a:schemeClr val="dk1"/>
        </a:solidFill>
        <a:ln w="12700" cap="flat" cmpd="sng" algn="ctr">
          <a:solidFill>
            <a:schemeClr val="dk1">
              <a:shade val="15000"/>
            </a:schemeClr>
          </a:solidFill>
          <a:prstDash val="solid"/>
          <a:miter lim="800000"/>
        </a:ln>
        <a:effectLst/>
      </dsp:spPr>
      <dsp:style>
        <a:lnRef idx="2">
          <a:schemeClr val="dk1">
            <a:shade val="15000"/>
          </a:schemeClr>
        </a:lnRef>
        <a:fillRef idx="1">
          <a:schemeClr val="dk1"/>
        </a:fillRef>
        <a:effectRef idx="0">
          <a:schemeClr val="dk1"/>
        </a:effectRef>
        <a:fontRef idx="minor">
          <a:schemeClr val="lt1"/>
        </a:fontRef>
      </dsp:style>
      <dsp:txBody>
        <a:bodyPr spcFirstLastPara="0" vert="horz" wrap="square" lIns="209550" tIns="209550" rIns="209550" bIns="209550" numCol="1" spcCol="1270" anchor="ctr" anchorCtr="0">
          <a:noAutofit/>
        </a:bodyPr>
        <a:lstStyle/>
        <a:p>
          <a:pPr marL="0" lvl="0" indent="0" algn="ctr" defTabSz="2444750">
            <a:lnSpc>
              <a:spcPct val="90000"/>
            </a:lnSpc>
            <a:spcBef>
              <a:spcPct val="0"/>
            </a:spcBef>
            <a:spcAft>
              <a:spcPct val="35000"/>
            </a:spcAft>
            <a:buNone/>
          </a:pPr>
          <a:endParaRPr lang="en-GB" sz="5500" kern="1200" dirty="0"/>
        </a:p>
      </dsp:txBody>
      <dsp:txXfrm>
        <a:off x="4052947" y="0"/>
        <a:ext cx="3766541" cy="1144305"/>
      </dsp:txXfrm>
    </dsp:sp>
    <dsp:sp modelId="{60DF9DD5-AF28-494E-A715-39CD7652FD5D}">
      <dsp:nvSpPr>
        <dsp:cNvPr id="0" name=""/>
        <dsp:cNvSpPr/>
      </dsp:nvSpPr>
      <dsp:spPr>
        <a:xfrm>
          <a:off x="4461376" y="73685"/>
          <a:ext cx="2964449" cy="129445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b="0" i="0" kern="1200" dirty="0"/>
            <a:t>If the person's serum creatinine level increases by more than 50% or their </a:t>
          </a:r>
          <a:r>
            <a:rPr lang="en-GB" sz="1200" b="1" i="0" kern="1200" dirty="0"/>
            <a:t>potassium concentration increases to more than 5.5 mmol per litre, follow local guidelines</a:t>
          </a:r>
          <a:endParaRPr lang="en-GB" sz="1200" b="1" kern="1200" dirty="0"/>
        </a:p>
      </dsp:txBody>
      <dsp:txXfrm>
        <a:off x="4499289" y="111598"/>
        <a:ext cx="2888623" cy="1218630"/>
      </dsp:txXfrm>
    </dsp:sp>
    <dsp:sp modelId="{937E67F9-FB8E-45FD-A5E0-F0046C727A1D}">
      <dsp:nvSpPr>
        <dsp:cNvPr id="0" name=""/>
        <dsp:cNvSpPr/>
      </dsp:nvSpPr>
      <dsp:spPr>
        <a:xfrm>
          <a:off x="4488601" y="1464505"/>
          <a:ext cx="3013233" cy="102659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b="0" i="0" kern="1200" dirty="0"/>
            <a:t>Measure the person's blood pressure or ask the person to measure their own blood pressure, before and after each dose increment. </a:t>
          </a:r>
          <a:endParaRPr lang="en-GB" sz="1200" kern="1200" dirty="0"/>
        </a:p>
      </dsp:txBody>
      <dsp:txXfrm>
        <a:off x="4518669" y="1494573"/>
        <a:ext cx="2953097" cy="96646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811B90-AD5F-482C-84EA-82EA43096551}">
      <dsp:nvSpPr>
        <dsp:cNvPr id="0" name=""/>
        <dsp:cNvSpPr/>
      </dsp:nvSpPr>
      <dsp:spPr>
        <a:xfrm>
          <a:off x="4325" y="0"/>
          <a:ext cx="4160918" cy="3814352"/>
        </a:xfrm>
        <a:prstGeom prst="roundRect">
          <a:avLst>
            <a:gd name="adj" fmla="val 10000"/>
          </a:avLst>
        </a:prstGeom>
        <a:solidFill>
          <a:schemeClr val="dk1"/>
        </a:solidFill>
        <a:ln w="12700" cap="flat" cmpd="sng" algn="ctr">
          <a:solidFill>
            <a:schemeClr val="dk1">
              <a:shade val="15000"/>
            </a:schemeClr>
          </a:solidFill>
          <a:prstDash val="solid"/>
          <a:miter lim="800000"/>
        </a:ln>
        <a:effectLst/>
      </dsp:spPr>
      <dsp:style>
        <a:lnRef idx="2">
          <a:schemeClr val="dk1">
            <a:shade val="15000"/>
          </a:schemeClr>
        </a:lnRef>
        <a:fillRef idx="1">
          <a:schemeClr val="dk1"/>
        </a:fillRef>
        <a:effectRef idx="0">
          <a:schemeClr val="dk1"/>
        </a:effectRef>
        <a:fontRef idx="minor">
          <a:schemeClr val="lt1"/>
        </a:fontRef>
      </dsp:style>
      <dsp:txBody>
        <a:bodyPr spcFirstLastPara="0" vert="horz" wrap="square" lIns="209550" tIns="209550" rIns="209550" bIns="209550" numCol="1" spcCol="1270" anchor="ctr" anchorCtr="0">
          <a:noAutofit/>
        </a:bodyPr>
        <a:lstStyle/>
        <a:p>
          <a:pPr marL="0" lvl="0" indent="0" algn="ctr" defTabSz="2444750">
            <a:lnSpc>
              <a:spcPct val="90000"/>
            </a:lnSpc>
            <a:spcBef>
              <a:spcPct val="0"/>
            </a:spcBef>
            <a:spcAft>
              <a:spcPct val="35000"/>
            </a:spcAft>
            <a:buNone/>
          </a:pPr>
          <a:endParaRPr lang="en-GB" sz="5500" kern="1200" dirty="0"/>
        </a:p>
      </dsp:txBody>
      <dsp:txXfrm>
        <a:off x="4325" y="0"/>
        <a:ext cx="4160918" cy="1144305"/>
      </dsp:txXfrm>
    </dsp:sp>
    <dsp:sp modelId="{72522075-B09C-4DED-8BCB-9E72182E04BD}">
      <dsp:nvSpPr>
        <dsp:cNvPr id="0" name=""/>
        <dsp:cNvSpPr/>
      </dsp:nvSpPr>
      <dsp:spPr>
        <a:xfrm>
          <a:off x="314530" y="396061"/>
          <a:ext cx="3328734" cy="93608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b="0" i="0" kern="1200" dirty="0">
              <a:solidFill>
                <a:schemeClr val="bg1"/>
              </a:solidFill>
              <a:effectLst/>
              <a:latin typeface="+mn-lt"/>
            </a:rPr>
            <a:t>Assess for heart rhythm, heart rate and conduction abnormalities using a 12-lead ECG before deciding whether to prescribe a beta-blocker.</a:t>
          </a:r>
          <a:endParaRPr lang="en-GB" sz="1200" kern="1200" dirty="0">
            <a:solidFill>
              <a:schemeClr val="bg1"/>
            </a:solidFill>
            <a:latin typeface="+mn-lt"/>
          </a:endParaRPr>
        </a:p>
      </dsp:txBody>
      <dsp:txXfrm>
        <a:off x="341947" y="423478"/>
        <a:ext cx="3273900" cy="881255"/>
      </dsp:txXfrm>
    </dsp:sp>
    <dsp:sp modelId="{F19A8933-9148-4064-BF0B-39F5F1843101}">
      <dsp:nvSpPr>
        <dsp:cNvPr id="0" name=""/>
        <dsp:cNvSpPr/>
      </dsp:nvSpPr>
      <dsp:spPr>
        <a:xfrm>
          <a:off x="330807" y="1825561"/>
          <a:ext cx="3328734" cy="149176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b="0" i="0" kern="1200" dirty="0"/>
            <a:t>Do not offer a beta-blocker to people with second-degree or third-degree heart block who do not have a pacemaker or to people with bradycardia (that is, a heart rate of less than 50 beats per minute).</a:t>
          </a:r>
          <a:endParaRPr lang="en-GB" sz="1200" kern="1200" dirty="0"/>
        </a:p>
      </dsp:txBody>
      <dsp:txXfrm>
        <a:off x="374499" y="1869253"/>
        <a:ext cx="3241350" cy="1404381"/>
      </dsp:txXfrm>
    </dsp:sp>
    <dsp:sp modelId="{8FD7896E-3BF2-4E89-ACE4-983EE55F98F7}">
      <dsp:nvSpPr>
        <dsp:cNvPr id="0" name=""/>
        <dsp:cNvSpPr/>
      </dsp:nvSpPr>
      <dsp:spPr>
        <a:xfrm>
          <a:off x="4477312" y="0"/>
          <a:ext cx="4160918" cy="3814352"/>
        </a:xfrm>
        <a:prstGeom prst="roundRect">
          <a:avLst>
            <a:gd name="adj" fmla="val 10000"/>
          </a:avLst>
        </a:prstGeom>
        <a:solidFill>
          <a:schemeClr val="dk1"/>
        </a:solidFill>
        <a:ln w="12700" cap="flat" cmpd="sng" algn="ctr">
          <a:solidFill>
            <a:schemeClr val="dk1">
              <a:shade val="15000"/>
            </a:schemeClr>
          </a:solidFill>
          <a:prstDash val="solid"/>
          <a:miter lim="800000"/>
        </a:ln>
        <a:effectLst/>
      </dsp:spPr>
      <dsp:style>
        <a:lnRef idx="2">
          <a:schemeClr val="dk1">
            <a:shade val="15000"/>
          </a:schemeClr>
        </a:lnRef>
        <a:fillRef idx="1">
          <a:schemeClr val="dk1"/>
        </a:fillRef>
        <a:effectRef idx="0">
          <a:schemeClr val="dk1"/>
        </a:effectRef>
        <a:fontRef idx="minor">
          <a:schemeClr val="lt1"/>
        </a:fontRef>
      </dsp:style>
      <dsp:txBody>
        <a:bodyPr spcFirstLastPara="0" vert="horz" wrap="square" lIns="209550" tIns="209550" rIns="209550" bIns="209550" numCol="1" spcCol="1270" anchor="ctr" anchorCtr="0">
          <a:noAutofit/>
        </a:bodyPr>
        <a:lstStyle/>
        <a:p>
          <a:pPr marL="0" lvl="0" indent="0" algn="ctr" defTabSz="2444750">
            <a:lnSpc>
              <a:spcPct val="90000"/>
            </a:lnSpc>
            <a:spcBef>
              <a:spcPct val="0"/>
            </a:spcBef>
            <a:spcAft>
              <a:spcPct val="35000"/>
            </a:spcAft>
            <a:buNone/>
          </a:pPr>
          <a:endParaRPr lang="en-GB" sz="5500" kern="1200" dirty="0"/>
        </a:p>
      </dsp:txBody>
      <dsp:txXfrm>
        <a:off x="4477312" y="0"/>
        <a:ext cx="4160918" cy="1144305"/>
      </dsp:txXfrm>
    </dsp:sp>
    <dsp:sp modelId="{297CB288-C25C-44D4-8351-D7E1E9D7B918}">
      <dsp:nvSpPr>
        <dsp:cNvPr id="0" name=""/>
        <dsp:cNvSpPr/>
      </dsp:nvSpPr>
      <dsp:spPr>
        <a:xfrm>
          <a:off x="4600974" y="452451"/>
          <a:ext cx="3960461" cy="74077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b="0" i="0" kern="1200" dirty="0"/>
            <a:t>For people with symptoms and bradycardia, consider repeating a 12-lead ECG after each dose increment</a:t>
          </a:r>
          <a:endParaRPr lang="en-GB" sz="1200" kern="1200" dirty="0"/>
        </a:p>
      </dsp:txBody>
      <dsp:txXfrm>
        <a:off x="4622670" y="474147"/>
        <a:ext cx="3917069" cy="697378"/>
      </dsp:txXfrm>
    </dsp:sp>
    <dsp:sp modelId="{209D18FA-D885-4149-8049-980215706FE0}">
      <dsp:nvSpPr>
        <dsp:cNvPr id="0" name=""/>
        <dsp:cNvSpPr/>
      </dsp:nvSpPr>
      <dsp:spPr>
        <a:xfrm>
          <a:off x="4602655" y="1451320"/>
          <a:ext cx="3975341" cy="37952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b="0" i="0" kern="1200" dirty="0"/>
            <a:t>Assess heart rate and clinical status after each dose increment.</a:t>
          </a:r>
          <a:endParaRPr lang="en-GB" sz="1200" kern="1200" dirty="0"/>
        </a:p>
      </dsp:txBody>
      <dsp:txXfrm>
        <a:off x="4613771" y="1462436"/>
        <a:ext cx="3953109" cy="357294"/>
      </dsp:txXfrm>
    </dsp:sp>
    <dsp:sp modelId="{F3EA14AA-09C2-45E1-8ADA-0E16D6187621}">
      <dsp:nvSpPr>
        <dsp:cNvPr id="0" name=""/>
        <dsp:cNvSpPr/>
      </dsp:nvSpPr>
      <dsp:spPr>
        <a:xfrm>
          <a:off x="4790030" y="2079445"/>
          <a:ext cx="3477362" cy="124144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b="0" i="0" kern="1200" dirty="0"/>
            <a:t>Do not withhold treatment with a beta-blocker solely because of age or the presence of peripheral vascular disease, erectile dysfunction, diabetes, interstitial pulmonary disease or chronic obstructive pulmonary disease. </a:t>
          </a:r>
          <a:endParaRPr lang="en-GB" sz="1200" kern="1200" dirty="0"/>
        </a:p>
      </dsp:txBody>
      <dsp:txXfrm>
        <a:off x="4826391" y="2115806"/>
        <a:ext cx="3404640" cy="116871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811B90-AD5F-482C-84EA-82EA43096551}">
      <dsp:nvSpPr>
        <dsp:cNvPr id="0" name=""/>
        <dsp:cNvSpPr/>
      </dsp:nvSpPr>
      <dsp:spPr>
        <a:xfrm>
          <a:off x="4325" y="0"/>
          <a:ext cx="4160918" cy="3814352"/>
        </a:xfrm>
        <a:prstGeom prst="roundRect">
          <a:avLst>
            <a:gd name="adj" fmla="val 10000"/>
          </a:avLst>
        </a:prstGeom>
        <a:solidFill>
          <a:schemeClr val="dk1"/>
        </a:solidFill>
        <a:ln w="12700" cap="flat" cmpd="sng" algn="ctr">
          <a:solidFill>
            <a:schemeClr val="dk1">
              <a:shade val="15000"/>
            </a:schemeClr>
          </a:solidFill>
          <a:prstDash val="solid"/>
          <a:miter lim="800000"/>
        </a:ln>
        <a:effectLst/>
      </dsp:spPr>
      <dsp:style>
        <a:lnRef idx="2">
          <a:schemeClr val="dk1">
            <a:shade val="15000"/>
          </a:schemeClr>
        </a:lnRef>
        <a:fillRef idx="1">
          <a:schemeClr val="dk1"/>
        </a:fillRef>
        <a:effectRef idx="0">
          <a:schemeClr val="dk1"/>
        </a:effectRef>
        <a:fontRef idx="minor">
          <a:schemeClr val="lt1"/>
        </a:fontRef>
      </dsp:style>
      <dsp:txBody>
        <a:bodyPr spcFirstLastPara="0" vert="horz" wrap="square" lIns="209550" tIns="209550" rIns="209550" bIns="209550" numCol="1" spcCol="1270" anchor="ctr" anchorCtr="0">
          <a:noAutofit/>
        </a:bodyPr>
        <a:lstStyle/>
        <a:p>
          <a:pPr marL="0" lvl="0" indent="0" algn="ctr" defTabSz="2444750">
            <a:lnSpc>
              <a:spcPct val="90000"/>
            </a:lnSpc>
            <a:spcBef>
              <a:spcPct val="0"/>
            </a:spcBef>
            <a:spcAft>
              <a:spcPct val="35000"/>
            </a:spcAft>
            <a:buNone/>
          </a:pPr>
          <a:endParaRPr lang="en-GB" sz="5500" kern="1200" dirty="0"/>
        </a:p>
      </dsp:txBody>
      <dsp:txXfrm>
        <a:off x="4325" y="0"/>
        <a:ext cx="4160918" cy="1144305"/>
      </dsp:txXfrm>
    </dsp:sp>
    <dsp:sp modelId="{72522075-B09C-4DED-8BCB-9E72182E04BD}">
      <dsp:nvSpPr>
        <dsp:cNvPr id="0" name=""/>
        <dsp:cNvSpPr/>
      </dsp:nvSpPr>
      <dsp:spPr>
        <a:xfrm>
          <a:off x="280211" y="213902"/>
          <a:ext cx="3527859" cy="114332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kern="1200" dirty="0">
              <a:solidFill>
                <a:schemeClr val="bg1"/>
              </a:solidFill>
              <a:latin typeface="+mn-lt"/>
            </a:rPr>
            <a:t>In people with heart failure with reduced ejection fraction, assess iron status and check for anaemia with all of the following blood tests; </a:t>
          </a:r>
        </a:p>
        <a:p>
          <a:pPr marL="0" lvl="0" indent="0" algn="ctr" defTabSz="533400">
            <a:lnSpc>
              <a:spcPct val="90000"/>
            </a:lnSpc>
            <a:spcBef>
              <a:spcPct val="0"/>
            </a:spcBef>
            <a:spcAft>
              <a:spcPct val="35000"/>
            </a:spcAft>
            <a:buNone/>
          </a:pPr>
          <a:r>
            <a:rPr lang="en-GB" sz="1200" kern="1200" dirty="0">
              <a:solidFill>
                <a:schemeClr val="bg1"/>
              </a:solidFill>
              <a:latin typeface="+mn-lt"/>
            </a:rPr>
            <a:t>- </a:t>
          </a:r>
          <a:r>
            <a:rPr lang="en-GB" sz="1200" b="0" i="0" kern="1200" dirty="0"/>
            <a:t>transferrin saturation (TSAT)</a:t>
          </a:r>
        </a:p>
        <a:p>
          <a:pPr marL="0" lvl="0" indent="0" algn="ctr" defTabSz="533400">
            <a:lnSpc>
              <a:spcPct val="90000"/>
            </a:lnSpc>
            <a:spcBef>
              <a:spcPct val="0"/>
            </a:spcBef>
            <a:spcAft>
              <a:spcPct val="35000"/>
            </a:spcAft>
            <a:buNone/>
          </a:pPr>
          <a:r>
            <a:rPr lang="en-GB" sz="1200" b="0" i="0" kern="1200" dirty="0">
              <a:solidFill>
                <a:schemeClr val="bg1"/>
              </a:solidFill>
              <a:latin typeface="+mn-lt"/>
            </a:rPr>
            <a:t>- </a:t>
          </a:r>
          <a:r>
            <a:rPr lang="en-GB" sz="1200" b="0" i="0" kern="1200" dirty="0"/>
            <a:t>serum ferritin</a:t>
          </a:r>
        </a:p>
        <a:p>
          <a:pPr marL="0" lvl="0" indent="0" algn="ctr" defTabSz="533400">
            <a:lnSpc>
              <a:spcPct val="90000"/>
            </a:lnSpc>
            <a:spcBef>
              <a:spcPct val="0"/>
            </a:spcBef>
            <a:spcAft>
              <a:spcPct val="35000"/>
            </a:spcAft>
            <a:buNone/>
          </a:pPr>
          <a:r>
            <a:rPr lang="en-GB" sz="1200" b="0" i="0" kern="1200" dirty="0">
              <a:solidFill>
                <a:schemeClr val="bg1"/>
              </a:solidFill>
              <a:latin typeface="+mn-lt"/>
            </a:rPr>
            <a:t>-</a:t>
          </a:r>
          <a:r>
            <a:rPr lang="en-GB" sz="1200" b="0" i="0" kern="1200" dirty="0"/>
            <a:t>haemoglobin.</a:t>
          </a:r>
          <a:endParaRPr lang="en-GB" sz="1200" kern="1200" dirty="0">
            <a:solidFill>
              <a:schemeClr val="bg1"/>
            </a:solidFill>
            <a:latin typeface="+mn-lt"/>
          </a:endParaRPr>
        </a:p>
      </dsp:txBody>
      <dsp:txXfrm>
        <a:off x="313698" y="247389"/>
        <a:ext cx="3460885" cy="1076353"/>
      </dsp:txXfrm>
    </dsp:sp>
    <dsp:sp modelId="{B2A57B0B-020A-4D15-A77E-1500BD29F320}">
      <dsp:nvSpPr>
        <dsp:cNvPr id="0" name=""/>
        <dsp:cNvSpPr/>
      </dsp:nvSpPr>
      <dsp:spPr>
        <a:xfrm>
          <a:off x="198440" y="1717123"/>
          <a:ext cx="3732010" cy="130536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b="0" i="0" kern="1200" dirty="0"/>
            <a:t>Consider iron sucrose, ferric </a:t>
          </a:r>
          <a:r>
            <a:rPr lang="en-GB" sz="1200" b="0" i="0" kern="1200" dirty="0" err="1"/>
            <a:t>carboxymaltose</a:t>
          </a:r>
          <a:r>
            <a:rPr lang="en-GB" sz="1200" b="0" i="0" kern="1200" dirty="0"/>
            <a:t> or ferric </a:t>
          </a:r>
          <a:r>
            <a:rPr lang="en-GB" sz="1200" b="0" i="0" kern="1200" dirty="0" err="1"/>
            <a:t>derisomaltose</a:t>
          </a:r>
          <a:r>
            <a:rPr lang="en-GB" sz="1200" b="0" i="0" kern="1200" dirty="0"/>
            <a:t> for people with heart failure with reduced ejection fraction and haemoglobin of less than 150 g per litre if they have iron deficiency defined as:</a:t>
          </a:r>
        </a:p>
        <a:p>
          <a:pPr marL="0" lvl="0" indent="0" algn="ctr" defTabSz="533400">
            <a:lnSpc>
              <a:spcPct val="90000"/>
            </a:lnSpc>
            <a:spcBef>
              <a:spcPct val="0"/>
            </a:spcBef>
            <a:spcAft>
              <a:spcPct val="35000"/>
            </a:spcAft>
            <a:buNone/>
          </a:pPr>
          <a:r>
            <a:rPr lang="en-GB" sz="1200" b="0" i="0" kern="1200" dirty="0"/>
            <a:t>- TSAT of less than 20% or and ferritin100- 299ng/ml</a:t>
          </a:r>
        </a:p>
        <a:p>
          <a:pPr marL="0" lvl="0" indent="0" algn="ctr" defTabSz="533400">
            <a:lnSpc>
              <a:spcPct val="90000"/>
            </a:lnSpc>
            <a:spcBef>
              <a:spcPct val="0"/>
            </a:spcBef>
            <a:spcAft>
              <a:spcPct val="35000"/>
            </a:spcAft>
            <a:buNone/>
          </a:pPr>
          <a:r>
            <a:rPr lang="en-GB" sz="1200" b="0" i="0" kern="1200" dirty="0"/>
            <a:t>- serum ferritin of less than 100 nanogram per ml</a:t>
          </a:r>
          <a:endParaRPr lang="en-GB" sz="1200" kern="1200" dirty="0"/>
        </a:p>
      </dsp:txBody>
      <dsp:txXfrm>
        <a:off x="236673" y="1755356"/>
        <a:ext cx="3655544" cy="1228895"/>
      </dsp:txXfrm>
    </dsp:sp>
    <dsp:sp modelId="{8FD7896E-3BF2-4E89-ACE4-983EE55F98F7}">
      <dsp:nvSpPr>
        <dsp:cNvPr id="0" name=""/>
        <dsp:cNvSpPr/>
      </dsp:nvSpPr>
      <dsp:spPr>
        <a:xfrm>
          <a:off x="4477312" y="0"/>
          <a:ext cx="4160918" cy="3814352"/>
        </a:xfrm>
        <a:prstGeom prst="roundRect">
          <a:avLst>
            <a:gd name="adj" fmla="val 10000"/>
          </a:avLst>
        </a:prstGeom>
        <a:solidFill>
          <a:schemeClr val="dk1"/>
        </a:solidFill>
        <a:ln w="12700" cap="flat" cmpd="sng" algn="ctr">
          <a:solidFill>
            <a:schemeClr val="dk1">
              <a:shade val="15000"/>
            </a:schemeClr>
          </a:solidFill>
          <a:prstDash val="solid"/>
          <a:miter lim="800000"/>
        </a:ln>
        <a:effectLst/>
      </dsp:spPr>
      <dsp:style>
        <a:lnRef idx="2">
          <a:schemeClr val="dk1">
            <a:shade val="15000"/>
          </a:schemeClr>
        </a:lnRef>
        <a:fillRef idx="1">
          <a:schemeClr val="dk1"/>
        </a:fillRef>
        <a:effectRef idx="0">
          <a:schemeClr val="dk1"/>
        </a:effectRef>
        <a:fontRef idx="minor">
          <a:schemeClr val="lt1"/>
        </a:fontRef>
      </dsp:style>
      <dsp:txBody>
        <a:bodyPr spcFirstLastPara="0" vert="horz" wrap="square" lIns="209550" tIns="209550" rIns="209550" bIns="209550" numCol="1" spcCol="1270" anchor="ctr" anchorCtr="0">
          <a:noAutofit/>
        </a:bodyPr>
        <a:lstStyle/>
        <a:p>
          <a:pPr marL="0" lvl="0" indent="0" algn="ctr" defTabSz="2444750">
            <a:lnSpc>
              <a:spcPct val="90000"/>
            </a:lnSpc>
            <a:spcBef>
              <a:spcPct val="0"/>
            </a:spcBef>
            <a:spcAft>
              <a:spcPct val="35000"/>
            </a:spcAft>
            <a:buNone/>
          </a:pPr>
          <a:endParaRPr lang="en-GB" sz="5500" kern="1200" dirty="0"/>
        </a:p>
      </dsp:txBody>
      <dsp:txXfrm>
        <a:off x="4477312" y="0"/>
        <a:ext cx="4160918" cy="1144305"/>
      </dsp:txXfrm>
    </dsp:sp>
    <dsp:sp modelId="{C680F2E2-1030-44B1-9673-BC2B3988A860}">
      <dsp:nvSpPr>
        <dsp:cNvPr id="0" name=""/>
        <dsp:cNvSpPr/>
      </dsp:nvSpPr>
      <dsp:spPr>
        <a:xfrm>
          <a:off x="4937643" y="495366"/>
          <a:ext cx="3328734" cy="247932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b="0" i="0" kern="1200" dirty="0"/>
            <a:t>If iron deficiency anaemia is identified, do not assume that it is related to the person's heart failure and think about investigating for alternative causes. </a:t>
          </a:r>
          <a:endParaRPr lang="en-GB" sz="1200" kern="1200" dirty="0"/>
        </a:p>
      </dsp:txBody>
      <dsp:txXfrm>
        <a:off x="5010260" y="567983"/>
        <a:ext cx="3183500" cy="233409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D8806A-E2FC-41B9-AA98-B6F7083689D1}">
      <dsp:nvSpPr>
        <dsp:cNvPr id="0" name=""/>
        <dsp:cNvSpPr/>
      </dsp:nvSpPr>
      <dsp:spPr>
        <a:xfrm>
          <a:off x="4158" y="365705"/>
          <a:ext cx="1594035" cy="2304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32512" rIns="56896" bIns="32512" numCol="1" spcCol="1270" anchor="ctr" anchorCtr="0">
          <a:noAutofit/>
        </a:bodyPr>
        <a:lstStyle/>
        <a:p>
          <a:pPr marL="0" lvl="0" indent="0" algn="ctr" defTabSz="355600">
            <a:lnSpc>
              <a:spcPct val="90000"/>
            </a:lnSpc>
            <a:spcBef>
              <a:spcPct val="0"/>
            </a:spcBef>
            <a:spcAft>
              <a:spcPct val="35000"/>
            </a:spcAft>
            <a:buNone/>
          </a:pPr>
          <a:r>
            <a:rPr lang="en-GB" sz="800" kern="1200" dirty="0"/>
            <a:t>ACE/ARB</a:t>
          </a:r>
        </a:p>
      </dsp:txBody>
      <dsp:txXfrm>
        <a:off x="4158" y="365705"/>
        <a:ext cx="1594035" cy="230400"/>
      </dsp:txXfrm>
    </dsp:sp>
    <dsp:sp modelId="{32FA9E2F-8D91-409D-83B4-55043B4DA6E1}">
      <dsp:nvSpPr>
        <dsp:cNvPr id="0" name=""/>
        <dsp:cNvSpPr/>
      </dsp:nvSpPr>
      <dsp:spPr>
        <a:xfrm>
          <a:off x="107308" y="596105"/>
          <a:ext cx="1387735" cy="2762156"/>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672" tIns="42672" rIns="56896" bIns="64008" numCol="1" spcCol="1270" anchor="t" anchorCtr="0">
          <a:noAutofit/>
        </a:bodyPr>
        <a:lstStyle/>
        <a:p>
          <a:pPr marL="57150" lvl="1" indent="-57150" algn="l" defTabSz="355600">
            <a:lnSpc>
              <a:spcPct val="90000"/>
            </a:lnSpc>
            <a:spcBef>
              <a:spcPct val="0"/>
            </a:spcBef>
            <a:spcAft>
              <a:spcPct val="15000"/>
            </a:spcAft>
            <a:buClrTx/>
            <a:buSzTx/>
            <a:buFont typeface="Arial" panose="020B0604020202020204" pitchFamily="34" charset="0"/>
            <a:buChar char="•"/>
          </a:pPr>
          <a:r>
            <a:rPr lang="en-US" sz="800" kern="1200" dirty="0">
              <a:solidFill>
                <a:schemeClr val="tx2"/>
              </a:solidFill>
              <a:latin typeface="+mn-lt"/>
            </a:rPr>
            <a:t>Initiate ACE/ARB </a:t>
          </a:r>
          <a:r>
            <a:rPr lang="en-US" sz="800" kern="1200" dirty="0" err="1">
              <a:solidFill>
                <a:schemeClr val="tx2"/>
              </a:solidFill>
              <a:latin typeface="+mn-lt"/>
            </a:rPr>
            <a:t>e.g</a:t>
          </a:r>
          <a:r>
            <a:rPr lang="en-US" sz="800" kern="1200" dirty="0">
              <a:solidFill>
                <a:schemeClr val="tx2"/>
              </a:solidFill>
              <a:latin typeface="+mn-lt"/>
            </a:rPr>
            <a:t>- </a:t>
          </a:r>
          <a:r>
            <a:rPr lang="en-US" sz="800" b="1" kern="1200" dirty="0">
              <a:solidFill>
                <a:schemeClr val="tx2"/>
              </a:solidFill>
              <a:latin typeface="+mn-lt"/>
            </a:rPr>
            <a:t>Ramipril</a:t>
          </a:r>
          <a:r>
            <a:rPr lang="en-US" sz="800" kern="1200" dirty="0">
              <a:solidFill>
                <a:schemeClr val="tx2"/>
              </a:solidFill>
              <a:latin typeface="+mn-lt"/>
            </a:rPr>
            <a:t> 1.25mg-2.5mg od/</a:t>
          </a:r>
          <a:r>
            <a:rPr lang="en-US" sz="800" b="1" kern="1200" dirty="0">
              <a:solidFill>
                <a:schemeClr val="tx2"/>
              </a:solidFill>
              <a:latin typeface="+mn-lt"/>
            </a:rPr>
            <a:t>Losartan</a:t>
          </a:r>
          <a:r>
            <a:rPr lang="en-US" sz="800" kern="1200" dirty="0">
              <a:solidFill>
                <a:schemeClr val="tx2"/>
              </a:solidFill>
              <a:latin typeface="+mn-lt"/>
            </a:rPr>
            <a:t>12.5mg-25mg od</a:t>
          </a:r>
          <a:endParaRPr lang="en-GB" sz="800" kern="1200" dirty="0">
            <a:solidFill>
              <a:schemeClr val="tx2"/>
            </a:solidFill>
            <a:latin typeface="+mn-lt"/>
          </a:endParaRPr>
        </a:p>
        <a:p>
          <a:pPr marL="57150" lvl="1" indent="-57150" algn="l" defTabSz="355600">
            <a:lnSpc>
              <a:spcPct val="90000"/>
            </a:lnSpc>
            <a:spcBef>
              <a:spcPct val="0"/>
            </a:spcBef>
            <a:spcAft>
              <a:spcPct val="15000"/>
            </a:spcAft>
            <a:buFont typeface="Arial" panose="020B0604020202020204" pitchFamily="34" charset="0"/>
            <a:buChar char="•"/>
          </a:pPr>
          <a:r>
            <a:rPr lang="en-GB" sz="800" b="0" i="0" u="none" kern="1200" dirty="0">
              <a:solidFill>
                <a:schemeClr val="tx2"/>
              </a:solidFill>
            </a:rPr>
            <a:t>Aim for target dose or, highest tolerated dose and maintain indefinitely unless adverse effects occur </a:t>
          </a:r>
          <a:r>
            <a:rPr lang="en-US" sz="800" b="0" i="0" kern="1200" dirty="0">
              <a:solidFill>
                <a:schemeClr val="tx2"/>
              </a:solidFill>
            </a:rPr>
            <a:t>​</a:t>
          </a:r>
        </a:p>
        <a:p>
          <a:pPr marL="57150" lvl="1" indent="-57150" algn="l" defTabSz="355600">
            <a:lnSpc>
              <a:spcPct val="90000"/>
            </a:lnSpc>
            <a:spcBef>
              <a:spcPct val="0"/>
            </a:spcBef>
            <a:spcAft>
              <a:spcPct val="15000"/>
            </a:spcAft>
            <a:buFont typeface="Arial" panose="020B0604020202020204" pitchFamily="34" charset="0"/>
            <a:buChar char="•"/>
          </a:pPr>
          <a:r>
            <a:rPr lang="en-US" sz="800" b="0" i="0" kern="1200" dirty="0">
              <a:solidFill>
                <a:schemeClr val="tx2"/>
              </a:solidFill>
            </a:rPr>
            <a:t>Aim for 2 weekly titrations until target dose or highest tolerated dose achieved</a:t>
          </a:r>
        </a:p>
        <a:p>
          <a:pPr marL="57150" lvl="1" indent="-57150" algn="l" defTabSz="355600">
            <a:lnSpc>
              <a:spcPct val="90000"/>
            </a:lnSpc>
            <a:spcBef>
              <a:spcPct val="0"/>
            </a:spcBef>
            <a:spcAft>
              <a:spcPct val="15000"/>
            </a:spcAft>
            <a:buFont typeface="Arial" panose="020B0604020202020204" pitchFamily="34" charset="0"/>
            <a:buChar char="•"/>
          </a:pPr>
          <a:r>
            <a:rPr lang="en-GB" sz="800" b="0" i="0" u="none" kern="1200" dirty="0">
              <a:solidFill>
                <a:schemeClr val="tx2"/>
              </a:solidFill>
            </a:rPr>
            <a:t>Monitor renal function and blood pressure after each dose titration and then once stable measure monthly for 3 months then every 6 months </a:t>
          </a:r>
          <a:endParaRPr lang="en-US" sz="800" b="0" i="0" kern="1200" dirty="0">
            <a:solidFill>
              <a:schemeClr val="tx2"/>
            </a:solidFill>
          </a:endParaRPr>
        </a:p>
      </dsp:txBody>
      <dsp:txXfrm>
        <a:off x="107308" y="596105"/>
        <a:ext cx="1387735" cy="2762156"/>
      </dsp:txXfrm>
    </dsp:sp>
    <dsp:sp modelId="{8139DB4C-DA6F-4179-AA18-61141FBC3EE2}">
      <dsp:nvSpPr>
        <dsp:cNvPr id="0" name=""/>
        <dsp:cNvSpPr/>
      </dsp:nvSpPr>
      <dsp:spPr>
        <a:xfrm>
          <a:off x="1821358" y="365705"/>
          <a:ext cx="1594035" cy="2304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32512" rIns="56896" bIns="32512" numCol="1" spcCol="1270" anchor="ctr" anchorCtr="0">
          <a:noAutofit/>
        </a:bodyPr>
        <a:lstStyle/>
        <a:p>
          <a:pPr marL="0" lvl="0" indent="0" algn="ctr" defTabSz="355600">
            <a:lnSpc>
              <a:spcPct val="90000"/>
            </a:lnSpc>
            <a:spcBef>
              <a:spcPct val="0"/>
            </a:spcBef>
            <a:spcAft>
              <a:spcPct val="35000"/>
            </a:spcAft>
            <a:buNone/>
          </a:pPr>
          <a:r>
            <a:rPr lang="en-GB" sz="800" kern="1200" dirty="0"/>
            <a:t>ARNI</a:t>
          </a:r>
        </a:p>
      </dsp:txBody>
      <dsp:txXfrm>
        <a:off x="1821358" y="365705"/>
        <a:ext cx="1594035" cy="230400"/>
      </dsp:txXfrm>
    </dsp:sp>
    <dsp:sp modelId="{A9DFFB92-1A61-4EC9-802D-E8800F33216E}">
      <dsp:nvSpPr>
        <dsp:cNvPr id="0" name=""/>
        <dsp:cNvSpPr/>
      </dsp:nvSpPr>
      <dsp:spPr>
        <a:xfrm>
          <a:off x="1821358" y="596105"/>
          <a:ext cx="1594035" cy="2762156"/>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672" tIns="42672" rIns="56896" bIns="64008" numCol="1" spcCol="1270" anchor="t" anchorCtr="0">
          <a:noAutofit/>
        </a:bodyPr>
        <a:lstStyle/>
        <a:p>
          <a:pPr marL="57150" lvl="1" indent="-57150" algn="l" defTabSz="355600">
            <a:lnSpc>
              <a:spcPct val="90000"/>
            </a:lnSpc>
            <a:spcBef>
              <a:spcPct val="0"/>
            </a:spcBef>
            <a:spcAft>
              <a:spcPct val="15000"/>
            </a:spcAft>
            <a:buChar char="•"/>
          </a:pPr>
          <a:r>
            <a:rPr lang="en-US" sz="800" kern="1200" dirty="0">
              <a:solidFill>
                <a:schemeClr val="tx2"/>
              </a:solidFill>
            </a:rPr>
            <a:t>If transferring to </a:t>
          </a:r>
          <a:r>
            <a:rPr lang="en-US" sz="800" b="1" kern="1200" dirty="0">
              <a:solidFill>
                <a:schemeClr val="tx2"/>
              </a:solidFill>
            </a:rPr>
            <a:t>Entresto</a:t>
          </a:r>
          <a:r>
            <a:rPr lang="en-US" sz="800" kern="1200" dirty="0">
              <a:solidFill>
                <a:schemeClr val="tx2"/>
              </a:solidFill>
            </a:rPr>
            <a:t> from ACEI, following specialist advice, then a 36hr washout period is required</a:t>
          </a:r>
          <a:endParaRPr lang="en-GB" sz="800" kern="1200" dirty="0">
            <a:solidFill>
              <a:schemeClr val="tx2"/>
            </a:solidFill>
          </a:endParaRPr>
        </a:p>
        <a:p>
          <a:pPr marL="57150" lvl="1" indent="-57150" algn="l" defTabSz="355600">
            <a:lnSpc>
              <a:spcPct val="90000"/>
            </a:lnSpc>
            <a:spcBef>
              <a:spcPct val="0"/>
            </a:spcBef>
            <a:spcAft>
              <a:spcPct val="15000"/>
            </a:spcAft>
            <a:buChar char="•"/>
          </a:pPr>
          <a:r>
            <a:rPr lang="en-GB" sz="800" kern="1200" dirty="0">
              <a:solidFill>
                <a:schemeClr val="tx2"/>
              </a:solidFill>
            </a:rPr>
            <a:t> Initiate Entresto – 24/26mg bd ( if eGFR &lt;60/ low BP)</a:t>
          </a:r>
        </a:p>
        <a:p>
          <a:pPr marL="57150" lvl="1" indent="-57150" algn="l" defTabSz="355600">
            <a:lnSpc>
              <a:spcPct val="90000"/>
            </a:lnSpc>
            <a:spcBef>
              <a:spcPct val="0"/>
            </a:spcBef>
            <a:spcAft>
              <a:spcPct val="15000"/>
            </a:spcAft>
            <a:buChar char="•"/>
          </a:pPr>
          <a:endParaRPr lang="en-GB" sz="800" kern="1200" dirty="0">
            <a:solidFill>
              <a:schemeClr val="tx2"/>
            </a:solidFill>
          </a:endParaRPr>
        </a:p>
        <a:p>
          <a:pPr marL="57150" lvl="1" indent="-57150" algn="l" defTabSz="355600">
            <a:lnSpc>
              <a:spcPct val="90000"/>
            </a:lnSpc>
            <a:spcBef>
              <a:spcPct val="0"/>
            </a:spcBef>
            <a:spcAft>
              <a:spcPct val="15000"/>
            </a:spcAft>
            <a:buChar char="•"/>
          </a:pPr>
          <a:r>
            <a:rPr lang="en-GB" sz="800" kern="1200" dirty="0">
              <a:solidFill>
                <a:schemeClr val="tx2"/>
              </a:solidFill>
            </a:rPr>
            <a:t>49/51mg bd if eGFR&gt; 60 and BP allows/ was on high dose of </a:t>
          </a:r>
          <a:r>
            <a:rPr lang="en-GB" sz="800" kern="1200" dirty="0" err="1">
              <a:solidFill>
                <a:schemeClr val="tx2"/>
              </a:solidFill>
            </a:rPr>
            <a:t>ACEi</a:t>
          </a:r>
          <a:r>
            <a:rPr lang="en-GB" sz="800" kern="1200" dirty="0">
              <a:solidFill>
                <a:schemeClr val="tx2"/>
              </a:solidFill>
            </a:rPr>
            <a:t> or ARB</a:t>
          </a:r>
        </a:p>
        <a:p>
          <a:pPr marL="57150" lvl="1" indent="-57150" algn="l" defTabSz="355600">
            <a:lnSpc>
              <a:spcPct val="90000"/>
            </a:lnSpc>
            <a:spcBef>
              <a:spcPct val="0"/>
            </a:spcBef>
            <a:spcAft>
              <a:spcPct val="15000"/>
            </a:spcAft>
            <a:buFont typeface="Arial" panose="020B0604020202020204" pitchFamily="34" charset="0"/>
            <a:buChar char="•"/>
          </a:pPr>
          <a:r>
            <a:rPr lang="en-GB" sz="800" b="0" i="0" u="none" kern="1200" dirty="0">
              <a:solidFill>
                <a:schemeClr val="tx2"/>
              </a:solidFill>
            </a:rPr>
            <a:t>Aim for target dose or, highest tolerated dose and maintain indefinitely unless adverse effects occur </a:t>
          </a:r>
          <a:r>
            <a:rPr lang="en-US" sz="800" b="0" i="0" kern="1200" dirty="0">
              <a:solidFill>
                <a:schemeClr val="tx2"/>
              </a:solidFill>
            </a:rPr>
            <a:t>​</a:t>
          </a:r>
        </a:p>
        <a:p>
          <a:pPr marL="57150" lvl="1" indent="-57150" algn="l" defTabSz="355600">
            <a:lnSpc>
              <a:spcPct val="90000"/>
            </a:lnSpc>
            <a:spcBef>
              <a:spcPct val="0"/>
            </a:spcBef>
            <a:spcAft>
              <a:spcPct val="15000"/>
            </a:spcAft>
            <a:buFont typeface="Arial" panose="020B0604020202020204" pitchFamily="34" charset="0"/>
            <a:buChar char="•"/>
          </a:pPr>
          <a:r>
            <a:rPr lang="en-US" sz="800" b="0" i="0" kern="1200" dirty="0">
              <a:solidFill>
                <a:schemeClr val="tx2"/>
              </a:solidFill>
            </a:rPr>
            <a:t>Aim for 2 weekly titrations until target dose or highest tolerated dose achieved</a:t>
          </a:r>
        </a:p>
        <a:p>
          <a:pPr marL="57150" lvl="1" indent="-57150" algn="l" defTabSz="355600">
            <a:lnSpc>
              <a:spcPct val="90000"/>
            </a:lnSpc>
            <a:spcBef>
              <a:spcPct val="0"/>
            </a:spcBef>
            <a:spcAft>
              <a:spcPct val="15000"/>
            </a:spcAft>
            <a:buFont typeface="Arial" panose="020B0604020202020204" pitchFamily="34" charset="0"/>
            <a:buChar char="•"/>
          </a:pPr>
          <a:r>
            <a:rPr lang="en-GB" sz="800" b="0" i="0" u="none" kern="1200" dirty="0">
              <a:solidFill>
                <a:schemeClr val="tx2"/>
              </a:solidFill>
            </a:rPr>
            <a:t>Monitor renal function and blood pressure after each dose titration and then once stable measure monthly for 3 months then every 6 months </a:t>
          </a:r>
          <a:endParaRPr lang="en-US" sz="800" b="0" i="0" kern="1200" dirty="0">
            <a:solidFill>
              <a:schemeClr val="tx2"/>
            </a:solidFill>
          </a:endParaRPr>
        </a:p>
      </dsp:txBody>
      <dsp:txXfrm>
        <a:off x="1821358" y="596105"/>
        <a:ext cx="1594035" cy="2762156"/>
      </dsp:txXfrm>
    </dsp:sp>
    <dsp:sp modelId="{D86F7032-66E2-41E1-A837-36D6BC603451}">
      <dsp:nvSpPr>
        <dsp:cNvPr id="0" name=""/>
        <dsp:cNvSpPr/>
      </dsp:nvSpPr>
      <dsp:spPr>
        <a:xfrm>
          <a:off x="3638559" y="365705"/>
          <a:ext cx="1594035" cy="2304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32512" rIns="56896" bIns="32512" numCol="1" spcCol="1270" anchor="ctr" anchorCtr="0">
          <a:noAutofit/>
        </a:bodyPr>
        <a:lstStyle/>
        <a:p>
          <a:pPr marL="0" lvl="0" indent="0" algn="ctr" defTabSz="355600">
            <a:lnSpc>
              <a:spcPct val="90000"/>
            </a:lnSpc>
            <a:spcBef>
              <a:spcPct val="0"/>
            </a:spcBef>
            <a:spcAft>
              <a:spcPct val="35000"/>
            </a:spcAft>
            <a:buNone/>
          </a:pPr>
          <a:r>
            <a:rPr lang="en-GB" sz="800" kern="1200" dirty="0"/>
            <a:t>Beta Blocker</a:t>
          </a:r>
        </a:p>
      </dsp:txBody>
      <dsp:txXfrm>
        <a:off x="3638559" y="365705"/>
        <a:ext cx="1594035" cy="230400"/>
      </dsp:txXfrm>
    </dsp:sp>
    <dsp:sp modelId="{C924548C-A271-4B39-9D97-0D557C868DBB}">
      <dsp:nvSpPr>
        <dsp:cNvPr id="0" name=""/>
        <dsp:cNvSpPr/>
      </dsp:nvSpPr>
      <dsp:spPr>
        <a:xfrm>
          <a:off x="3638559" y="596105"/>
          <a:ext cx="1594035" cy="2762156"/>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672" tIns="42672" rIns="56896" bIns="64008" numCol="1" spcCol="1270" anchor="t" anchorCtr="0">
          <a:noAutofit/>
        </a:bodyPr>
        <a:lstStyle/>
        <a:p>
          <a:pPr marL="57150" lvl="1" indent="-57150" algn="l" defTabSz="355600">
            <a:lnSpc>
              <a:spcPct val="90000"/>
            </a:lnSpc>
            <a:spcBef>
              <a:spcPct val="0"/>
            </a:spcBef>
            <a:spcAft>
              <a:spcPct val="15000"/>
            </a:spcAft>
            <a:buFont typeface="Arial" panose="020B0604020202020204" pitchFamily="34" charset="0"/>
            <a:buChar char="•"/>
          </a:pPr>
          <a:r>
            <a:rPr lang="en-GB" sz="800" kern="1200" dirty="0"/>
            <a:t>Initiate beta blocker </a:t>
          </a:r>
          <a:r>
            <a:rPr lang="en-GB" sz="800" kern="1200" dirty="0" err="1"/>
            <a:t>eg</a:t>
          </a:r>
          <a:r>
            <a:rPr lang="en-GB" sz="800" kern="1200" dirty="0"/>
            <a:t> </a:t>
          </a:r>
          <a:r>
            <a:rPr lang="en-GB" sz="800" b="1" kern="1200" dirty="0"/>
            <a:t>Bisoprolol 1.25mg or 2.5mg od/ Nebivolol 1.25 or 2.5mg od/ Carvedilol 3.125mg bd</a:t>
          </a:r>
        </a:p>
        <a:p>
          <a:pPr marL="57150" lvl="1" indent="-57150" algn="l" defTabSz="355600">
            <a:lnSpc>
              <a:spcPct val="90000"/>
            </a:lnSpc>
            <a:spcBef>
              <a:spcPct val="0"/>
            </a:spcBef>
            <a:spcAft>
              <a:spcPct val="15000"/>
            </a:spcAft>
            <a:buFont typeface="Arial" panose="020B0604020202020204" pitchFamily="34" charset="0"/>
            <a:buChar char="•"/>
          </a:pPr>
          <a:endParaRPr lang="en-GB" sz="800" kern="1200" dirty="0"/>
        </a:p>
        <a:p>
          <a:pPr marL="57150" lvl="1" indent="-57150" algn="l" defTabSz="355600">
            <a:lnSpc>
              <a:spcPct val="90000"/>
            </a:lnSpc>
            <a:spcBef>
              <a:spcPct val="0"/>
            </a:spcBef>
            <a:spcAft>
              <a:spcPct val="15000"/>
            </a:spcAft>
            <a:buFont typeface="Arial" panose="020B0604020202020204" pitchFamily="34" charset="0"/>
            <a:buChar char="•"/>
          </a:pPr>
          <a:r>
            <a:rPr lang="en-GB" sz="800" kern="1200" dirty="0"/>
            <a:t>Aim for target does or highest tolerated dose and maintain. </a:t>
          </a:r>
        </a:p>
        <a:p>
          <a:pPr marL="57150" lvl="1" indent="-57150" algn="l" defTabSz="355600">
            <a:lnSpc>
              <a:spcPct val="90000"/>
            </a:lnSpc>
            <a:spcBef>
              <a:spcPct val="0"/>
            </a:spcBef>
            <a:spcAft>
              <a:spcPct val="15000"/>
            </a:spcAft>
            <a:buFont typeface="Arial" panose="020B0604020202020204" pitchFamily="34" charset="0"/>
            <a:buChar char="•"/>
          </a:pPr>
          <a:r>
            <a:rPr lang="en-GB" sz="800" b="0" i="0" u="none" kern="1200" dirty="0"/>
            <a:t>Monitor heart rate, blood pressure, and clinical status (for symptoms and signs of heart failure) after each dose increase. </a:t>
          </a:r>
          <a:r>
            <a:rPr lang="en-US" sz="800" b="0" i="0" kern="1200" dirty="0"/>
            <a:t>​</a:t>
          </a:r>
          <a:endParaRPr lang="en-GB" sz="800" kern="1200" dirty="0"/>
        </a:p>
        <a:p>
          <a:pPr marL="57150" lvl="1" indent="-57150" algn="l" defTabSz="355600">
            <a:lnSpc>
              <a:spcPct val="90000"/>
            </a:lnSpc>
            <a:spcBef>
              <a:spcPct val="0"/>
            </a:spcBef>
            <a:spcAft>
              <a:spcPct val="15000"/>
            </a:spcAft>
            <a:buFont typeface="Arial" panose="020B0604020202020204" pitchFamily="34" charset="0"/>
            <a:buChar char="•"/>
          </a:pPr>
          <a:r>
            <a:rPr lang="en-GB" sz="800" b="0" i="0" u="none" kern="1200" dirty="0"/>
            <a:t>Do not increase the dose if the person has signs of worsening heart failure, symptomatic hypotension (such as dizziness), or excessive bradycardia (heart rate less than 50 beats per minute). </a:t>
          </a:r>
          <a:r>
            <a:rPr lang="en-US" sz="800" b="0" i="0" kern="1200" dirty="0"/>
            <a:t>​</a:t>
          </a:r>
        </a:p>
        <a:p>
          <a:pPr marL="57150" lvl="1" indent="-57150" algn="l" defTabSz="355600">
            <a:lnSpc>
              <a:spcPct val="90000"/>
            </a:lnSpc>
            <a:spcBef>
              <a:spcPct val="0"/>
            </a:spcBef>
            <a:spcAft>
              <a:spcPct val="15000"/>
            </a:spcAft>
            <a:buFont typeface="Arial" panose="020B0604020202020204" pitchFamily="34" charset="0"/>
            <a:buChar char="•"/>
          </a:pPr>
          <a:r>
            <a:rPr lang="en-GB" sz="800" b="0" i="0" u="none" kern="1200" dirty="0"/>
            <a:t>Aim for heart rate 60 beats per minute </a:t>
          </a:r>
          <a:r>
            <a:rPr lang="en-US" sz="800" b="0" i="0" kern="1200" dirty="0"/>
            <a:t>​</a:t>
          </a:r>
        </a:p>
        <a:p>
          <a:pPr marL="57150" lvl="1" indent="-57150" algn="l" defTabSz="355600">
            <a:lnSpc>
              <a:spcPct val="90000"/>
            </a:lnSpc>
            <a:spcBef>
              <a:spcPct val="0"/>
            </a:spcBef>
            <a:spcAft>
              <a:spcPct val="15000"/>
            </a:spcAft>
            <a:buFont typeface="Arial" panose="020B0604020202020204" pitchFamily="34" charset="0"/>
            <a:buChar char="•"/>
          </a:pPr>
          <a:r>
            <a:rPr lang="en-GB" sz="800" b="0" i="0" u="none" kern="1200" dirty="0"/>
            <a:t>If the heart rate decreases to 50 beats per minute – consider halving dose.</a:t>
          </a:r>
          <a:endParaRPr lang="en-US" sz="800" b="0" i="0" kern="1200" dirty="0"/>
        </a:p>
      </dsp:txBody>
      <dsp:txXfrm>
        <a:off x="3638559" y="596105"/>
        <a:ext cx="1594035" cy="2762156"/>
      </dsp:txXfrm>
    </dsp:sp>
    <dsp:sp modelId="{5BEDBB8D-1FD2-4194-BD38-F69EBD9D2C8F}">
      <dsp:nvSpPr>
        <dsp:cNvPr id="0" name=""/>
        <dsp:cNvSpPr/>
      </dsp:nvSpPr>
      <dsp:spPr>
        <a:xfrm>
          <a:off x="5455759" y="365705"/>
          <a:ext cx="1594035" cy="2304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32512" rIns="56896" bIns="32512" numCol="1" spcCol="1270" anchor="ctr" anchorCtr="0">
          <a:noAutofit/>
        </a:bodyPr>
        <a:lstStyle/>
        <a:p>
          <a:pPr marL="0" lvl="0" indent="0" algn="ctr" defTabSz="355600">
            <a:lnSpc>
              <a:spcPct val="90000"/>
            </a:lnSpc>
            <a:spcBef>
              <a:spcPct val="0"/>
            </a:spcBef>
            <a:spcAft>
              <a:spcPct val="35000"/>
            </a:spcAft>
            <a:buNone/>
          </a:pPr>
          <a:r>
            <a:rPr lang="en-GB" sz="800" kern="1200" dirty="0"/>
            <a:t>MRA</a:t>
          </a:r>
        </a:p>
      </dsp:txBody>
      <dsp:txXfrm>
        <a:off x="5455759" y="365705"/>
        <a:ext cx="1594035" cy="230400"/>
      </dsp:txXfrm>
    </dsp:sp>
    <dsp:sp modelId="{A5E67A8A-A80D-4C2B-81C0-53FCAB28AFA9}">
      <dsp:nvSpPr>
        <dsp:cNvPr id="0" name=""/>
        <dsp:cNvSpPr/>
      </dsp:nvSpPr>
      <dsp:spPr>
        <a:xfrm>
          <a:off x="5455759" y="596105"/>
          <a:ext cx="1594035" cy="2762156"/>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006" tIns="48006" rIns="64008" bIns="72009" numCol="1" spcCol="1270" anchor="t" anchorCtr="0">
          <a:noAutofit/>
        </a:bodyPr>
        <a:lstStyle/>
        <a:p>
          <a:pPr marL="57150" lvl="1" indent="-57150" algn="l" defTabSz="400050">
            <a:lnSpc>
              <a:spcPct val="90000"/>
            </a:lnSpc>
            <a:spcBef>
              <a:spcPct val="0"/>
            </a:spcBef>
            <a:spcAft>
              <a:spcPct val="15000"/>
            </a:spcAft>
            <a:buClrTx/>
            <a:buSzTx/>
            <a:buFontTx/>
            <a:buNone/>
          </a:pPr>
          <a:r>
            <a:rPr kumimoji="0" lang="en-US" sz="900" b="0" i="0" u="none" strike="noStrike" kern="1200" cap="none" spc="0" normalizeH="0" baseline="0" noProof="0" dirty="0">
              <a:ln>
                <a:noFill/>
              </a:ln>
              <a:solidFill>
                <a:schemeClr val="tx2"/>
              </a:solidFill>
              <a:effectLst/>
              <a:uLnTx/>
              <a:uFillTx/>
              <a:latin typeface="+mn-lt"/>
              <a:ea typeface="+mn-ea"/>
              <a:cs typeface="+mn-cs"/>
            </a:rPr>
            <a:t>If </a:t>
          </a:r>
          <a:r>
            <a:rPr kumimoji="0" lang="en-GB" sz="900" b="0" i="0" u="none" strike="noStrike" kern="1200" cap="none" spc="0" normalizeH="0" baseline="0" noProof="0" dirty="0">
              <a:ln>
                <a:noFill/>
              </a:ln>
              <a:solidFill>
                <a:schemeClr val="tx2"/>
              </a:solidFill>
              <a:effectLst/>
              <a:uLnTx/>
              <a:uFillTx/>
              <a:latin typeface="+mn-lt"/>
              <a:ea typeface="+mn-ea"/>
              <a:cs typeface="+mn-cs"/>
            </a:rPr>
            <a:t>Cr &lt;200 </a:t>
          </a:r>
          <a:r>
            <a:rPr kumimoji="0" lang="en-US" sz="900" b="0" i="0" u="none" strike="noStrike" kern="1200" cap="none" spc="0" normalizeH="0" baseline="0" noProof="0" dirty="0">
              <a:ln>
                <a:noFill/>
              </a:ln>
              <a:solidFill>
                <a:schemeClr val="tx2"/>
              </a:solidFill>
              <a:effectLst/>
              <a:uLnTx/>
              <a:uFillTx/>
              <a:latin typeface="+mn-lt"/>
              <a:ea typeface="+mn-ea"/>
              <a:cs typeface="+mn-cs"/>
            </a:rPr>
            <a:t>µ</a:t>
          </a:r>
          <a:r>
            <a:rPr kumimoji="0" lang="en-GB" sz="900" b="0" i="0" u="none" strike="noStrike" kern="1200" cap="none" spc="0" normalizeH="0" baseline="0" noProof="0" dirty="0">
              <a:ln>
                <a:noFill/>
              </a:ln>
              <a:solidFill>
                <a:schemeClr val="tx2"/>
              </a:solidFill>
              <a:effectLst/>
              <a:uLnTx/>
              <a:uFillTx/>
              <a:latin typeface="+mn-lt"/>
              <a:ea typeface="+mn-ea"/>
              <a:cs typeface="+mn-cs"/>
            </a:rPr>
            <a:t>mol,  K&lt;5.0 mmol </a:t>
          </a:r>
          <a:r>
            <a:rPr kumimoji="0" lang="en-US" sz="900" b="0" i="0" u="none" strike="noStrike" kern="1200" cap="none" spc="0" normalizeH="0" baseline="0" noProof="0" dirty="0">
              <a:ln>
                <a:noFill/>
              </a:ln>
              <a:solidFill>
                <a:schemeClr val="tx2"/>
              </a:solidFill>
              <a:effectLst/>
              <a:uLnTx/>
              <a:uFillTx/>
              <a:latin typeface="+mn-lt"/>
              <a:ea typeface="+mn-ea"/>
              <a:cs typeface="+mn-cs"/>
            </a:rPr>
            <a:t>Initiate</a:t>
          </a:r>
          <a:endParaRPr lang="en-GB" sz="900" kern="1200" dirty="0">
            <a:solidFill>
              <a:schemeClr val="tx2"/>
            </a:solidFill>
            <a:latin typeface="+mn-lt"/>
          </a:endParaRPr>
        </a:p>
        <a:p>
          <a:pPr marL="57150" lvl="1" indent="-57150" algn="l" defTabSz="400050">
            <a:lnSpc>
              <a:spcPct val="90000"/>
            </a:lnSpc>
            <a:spcBef>
              <a:spcPct val="0"/>
            </a:spcBef>
            <a:spcAft>
              <a:spcPct val="15000"/>
            </a:spcAft>
            <a:buClrTx/>
            <a:buSzTx/>
            <a:buFontTx/>
            <a:buNone/>
          </a:pPr>
          <a:r>
            <a:rPr lang="en-GB" sz="900" kern="1200" dirty="0">
              <a:solidFill>
                <a:schemeClr val="tx2"/>
              </a:solidFill>
              <a:latin typeface="+mn-lt"/>
            </a:rPr>
            <a:t>Spironolactone/ Eplerenone at 25mg (12.5mg if frail)</a:t>
          </a:r>
        </a:p>
        <a:p>
          <a:pPr marL="57150" lvl="1" indent="-57150" algn="l" defTabSz="444500">
            <a:lnSpc>
              <a:spcPct val="90000"/>
            </a:lnSpc>
            <a:spcBef>
              <a:spcPct val="0"/>
            </a:spcBef>
            <a:spcAft>
              <a:spcPct val="15000"/>
            </a:spcAft>
            <a:buClrTx/>
            <a:buSzTx/>
            <a:buFontTx/>
            <a:buNone/>
          </a:pPr>
          <a:endParaRPr lang="en-GB" sz="1000" kern="1200" dirty="0">
            <a:solidFill>
              <a:schemeClr val="tx2"/>
            </a:solidFill>
            <a:latin typeface="+mn-lt"/>
          </a:endParaRPr>
        </a:p>
        <a:p>
          <a:pPr marL="57150" lvl="1" indent="-57150" algn="l" defTabSz="400050">
            <a:lnSpc>
              <a:spcPct val="90000"/>
            </a:lnSpc>
            <a:spcBef>
              <a:spcPct val="0"/>
            </a:spcBef>
            <a:spcAft>
              <a:spcPct val="15000"/>
            </a:spcAft>
            <a:buClrTx/>
            <a:buSzTx/>
            <a:buFont typeface="Arial" panose="020B0604020202020204" pitchFamily="34" charset="0"/>
            <a:buChar char="•"/>
          </a:pPr>
          <a:r>
            <a:rPr lang="en-GB" sz="900" b="0" i="0" u="none" kern="1200" dirty="0"/>
            <a:t>Can titrate up to 50mg od</a:t>
          </a:r>
          <a:r>
            <a:rPr lang="en-US" sz="900" b="0" i="0" kern="1200" dirty="0"/>
            <a:t>​</a:t>
          </a:r>
          <a:endParaRPr lang="en-GB" sz="1000" kern="1200" dirty="0">
            <a:solidFill>
              <a:schemeClr val="tx2"/>
            </a:solidFill>
            <a:latin typeface="+mn-lt"/>
          </a:endParaRPr>
        </a:p>
        <a:p>
          <a:pPr marL="57150" lvl="1" indent="-57150" algn="l" defTabSz="400050">
            <a:lnSpc>
              <a:spcPct val="90000"/>
            </a:lnSpc>
            <a:spcBef>
              <a:spcPct val="0"/>
            </a:spcBef>
            <a:spcAft>
              <a:spcPct val="15000"/>
            </a:spcAft>
            <a:buFont typeface="Arial" panose="020B0604020202020204" pitchFamily="34" charset="0"/>
            <a:buChar char="•"/>
          </a:pPr>
          <a:r>
            <a:rPr lang="en-GB" sz="900" b="0" i="0" u="none" kern="1200" dirty="0"/>
            <a:t> Aim for 2 weekly intervals until target dose or highest tolerated dose achieved</a:t>
          </a:r>
          <a:endParaRPr lang="en-US" sz="900" b="0" i="0" kern="1200" dirty="0"/>
        </a:p>
        <a:p>
          <a:pPr marL="57150" lvl="1" indent="-57150" algn="l" defTabSz="400050">
            <a:lnSpc>
              <a:spcPct val="90000"/>
            </a:lnSpc>
            <a:spcBef>
              <a:spcPct val="0"/>
            </a:spcBef>
            <a:spcAft>
              <a:spcPct val="15000"/>
            </a:spcAft>
            <a:buFont typeface="Arial" panose="020B0604020202020204" pitchFamily="34" charset="0"/>
            <a:buChar char="•"/>
          </a:pPr>
          <a:r>
            <a:rPr lang="en-GB" sz="900" b="0" i="0" u="none" kern="1200"/>
            <a:t>Aim for target dose or, highest tolerated dose and maintain indefinitely unless adverse effects occur </a:t>
          </a:r>
          <a:r>
            <a:rPr lang="en-US" sz="900" b="0" i="0" kern="1200"/>
            <a:t>​</a:t>
          </a:r>
        </a:p>
        <a:p>
          <a:pPr marL="57150" lvl="1" indent="-57150" algn="l" defTabSz="400050">
            <a:lnSpc>
              <a:spcPct val="90000"/>
            </a:lnSpc>
            <a:spcBef>
              <a:spcPct val="0"/>
            </a:spcBef>
            <a:spcAft>
              <a:spcPct val="15000"/>
            </a:spcAft>
            <a:buFont typeface="Arial" panose="020B0604020202020204" pitchFamily="34" charset="0"/>
            <a:buChar char="•"/>
          </a:pPr>
          <a:r>
            <a:rPr lang="en-GB" sz="900" b="0" i="0" u="none" kern="1200" dirty="0"/>
            <a:t>Monitor renal function and blood pressure after each dose titration &amp; then once stable measure monthly for 3 months then every 6 months </a:t>
          </a:r>
          <a:endParaRPr lang="en-US" sz="900" b="0" i="0" kern="1200" dirty="0"/>
        </a:p>
      </dsp:txBody>
      <dsp:txXfrm>
        <a:off x="5455759" y="596105"/>
        <a:ext cx="1594035" cy="2762156"/>
      </dsp:txXfrm>
    </dsp:sp>
    <dsp:sp modelId="{EAB01660-7F89-4FDB-BA6D-5E39BD3F380A}">
      <dsp:nvSpPr>
        <dsp:cNvPr id="0" name=""/>
        <dsp:cNvSpPr/>
      </dsp:nvSpPr>
      <dsp:spPr>
        <a:xfrm>
          <a:off x="7272960" y="365705"/>
          <a:ext cx="1594035" cy="2304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32512" rIns="56896" bIns="32512" numCol="1" spcCol="1270" anchor="ctr" anchorCtr="0">
          <a:noAutofit/>
        </a:bodyPr>
        <a:lstStyle/>
        <a:p>
          <a:pPr marL="0" lvl="0" indent="0" algn="ctr" defTabSz="355600">
            <a:lnSpc>
              <a:spcPct val="90000"/>
            </a:lnSpc>
            <a:spcBef>
              <a:spcPct val="0"/>
            </a:spcBef>
            <a:spcAft>
              <a:spcPct val="35000"/>
            </a:spcAft>
            <a:buNone/>
          </a:pPr>
          <a:r>
            <a:rPr lang="en-GB" sz="800" kern="1200" dirty="0"/>
            <a:t>SGLT2i</a:t>
          </a:r>
        </a:p>
      </dsp:txBody>
      <dsp:txXfrm>
        <a:off x="7272960" y="365705"/>
        <a:ext cx="1594035" cy="230400"/>
      </dsp:txXfrm>
    </dsp:sp>
    <dsp:sp modelId="{C29EFE10-9FAF-4E21-88A7-BFE68408B7B6}">
      <dsp:nvSpPr>
        <dsp:cNvPr id="0" name=""/>
        <dsp:cNvSpPr/>
      </dsp:nvSpPr>
      <dsp:spPr>
        <a:xfrm>
          <a:off x="7272960" y="596105"/>
          <a:ext cx="1594035" cy="2762156"/>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672" tIns="42672" rIns="56896" bIns="64008" numCol="1" spcCol="1270" anchor="t" anchorCtr="0">
          <a:noAutofit/>
        </a:bodyPr>
        <a:lstStyle/>
        <a:p>
          <a:pPr marL="57150" lvl="1" indent="0" algn="l" defTabSz="355600">
            <a:lnSpc>
              <a:spcPct val="90000"/>
            </a:lnSpc>
            <a:spcBef>
              <a:spcPct val="0"/>
            </a:spcBef>
            <a:spcAft>
              <a:spcPct val="15000"/>
            </a:spcAft>
            <a:buClrTx/>
            <a:buSzTx/>
            <a:buFontTx/>
            <a:buNone/>
          </a:pPr>
          <a:r>
            <a:rPr kumimoji="0" lang="en-US" sz="800" b="0" i="0" u="none" strike="noStrike" kern="1200" cap="none" spc="0" normalizeH="0" baseline="0" noProof="0" dirty="0">
              <a:ln>
                <a:noFill/>
              </a:ln>
              <a:solidFill>
                <a:schemeClr val="tx1"/>
              </a:solidFill>
              <a:effectLst/>
              <a:uLnTx/>
              <a:uFillTx/>
              <a:latin typeface="+mn-lt"/>
              <a:ea typeface="+mn-ea"/>
              <a:cs typeface="+mn-cs"/>
            </a:rPr>
            <a:t>If</a:t>
          </a:r>
          <a:r>
            <a:rPr kumimoji="0" lang="en-GB" sz="800" b="0" i="0" u="none" strike="noStrike" kern="1200" cap="none" spc="0" normalizeH="0" baseline="0" noProof="0" dirty="0">
              <a:ln>
                <a:noFill/>
              </a:ln>
              <a:solidFill>
                <a:schemeClr val="tx1"/>
              </a:solidFill>
              <a:effectLst/>
              <a:uLnTx/>
              <a:uFillTx/>
              <a:latin typeface="+mn-lt"/>
              <a:ea typeface="+mn-ea"/>
              <a:cs typeface="+mn-cs"/>
            </a:rPr>
            <a:t> not T1DM or previous DKA</a:t>
          </a:r>
          <a:endParaRPr lang="en-GB" sz="800" kern="1200" dirty="0">
            <a:latin typeface="+mn-lt"/>
          </a:endParaRPr>
        </a:p>
        <a:p>
          <a:pPr marL="57150" lvl="1" indent="0" algn="l" defTabSz="355600">
            <a:lnSpc>
              <a:spcPct val="90000"/>
            </a:lnSpc>
            <a:spcBef>
              <a:spcPct val="0"/>
            </a:spcBef>
            <a:spcAft>
              <a:spcPct val="15000"/>
            </a:spcAft>
            <a:buFont typeface="Arial" panose="020B0604020202020204" pitchFamily="34" charset="0"/>
            <a:buChar char="•"/>
          </a:pPr>
          <a:r>
            <a:rPr kumimoji="0" lang="en-US" sz="800" b="0" i="0" u="none" strike="noStrike" kern="1200" cap="none" spc="0" normalizeH="0" baseline="0" noProof="0" dirty="0">
              <a:ln>
                <a:noFill/>
              </a:ln>
              <a:solidFill>
                <a:schemeClr val="tx1"/>
              </a:solidFill>
              <a:effectLst/>
              <a:uLnTx/>
              <a:uFillTx/>
              <a:latin typeface="+mn-lt"/>
              <a:ea typeface="+mn-ea"/>
              <a:cs typeface="+mn-cs"/>
            </a:rPr>
            <a:t>Initiate </a:t>
          </a:r>
          <a:r>
            <a:rPr kumimoji="0" lang="en-US" sz="800" b="1" i="0" u="none" strike="noStrike" kern="1200" cap="none" spc="0" normalizeH="0" baseline="0" noProof="0" dirty="0">
              <a:ln>
                <a:noFill/>
              </a:ln>
              <a:solidFill>
                <a:schemeClr val="tx1"/>
              </a:solidFill>
              <a:effectLst/>
              <a:uLnTx/>
              <a:uFillTx/>
              <a:latin typeface="+mn-lt"/>
              <a:ea typeface="+mn-ea"/>
              <a:cs typeface="+mn-cs"/>
            </a:rPr>
            <a:t>Dapagliflozin </a:t>
          </a:r>
          <a:r>
            <a:rPr kumimoji="0" lang="en-US" sz="800" b="0" i="0" u="none" strike="noStrike" kern="1200" cap="none" spc="0" normalizeH="0" baseline="0" noProof="0" dirty="0">
              <a:ln>
                <a:noFill/>
              </a:ln>
              <a:solidFill>
                <a:schemeClr val="tx1"/>
              </a:solidFill>
              <a:effectLst/>
              <a:uLnTx/>
              <a:uFillTx/>
              <a:latin typeface="+mn-lt"/>
              <a:ea typeface="+mn-ea"/>
              <a:cs typeface="+mn-cs"/>
            </a:rPr>
            <a:t>10mg </a:t>
          </a:r>
          <a:r>
            <a:rPr lang="en-GB" sz="800" kern="1200" dirty="0">
              <a:solidFill>
                <a:schemeClr val="tx1"/>
              </a:solidFill>
              <a:latin typeface="+mn-lt"/>
            </a:rPr>
            <a:t>eGFR ≥15</a:t>
          </a:r>
          <a:r>
            <a:rPr kumimoji="0" lang="en-US" sz="800" b="0" i="0" u="none" strike="noStrike" kern="1200" cap="none" spc="0" normalizeH="0" baseline="0" noProof="0" dirty="0">
              <a:ln>
                <a:noFill/>
              </a:ln>
              <a:solidFill>
                <a:schemeClr val="tx1"/>
              </a:solidFill>
              <a:effectLst/>
              <a:uLnTx/>
              <a:uFillTx/>
              <a:latin typeface="+mn-lt"/>
              <a:ea typeface="+mn-ea"/>
              <a:cs typeface="+mn-cs"/>
            </a:rPr>
            <a:t>/ If eGFR &gt;20 </a:t>
          </a:r>
          <a:r>
            <a:rPr kumimoji="0" lang="en-US" sz="800" b="1" i="0" u="none" strike="noStrike" kern="1200" cap="none" spc="0" normalizeH="0" baseline="0" noProof="0" dirty="0">
              <a:ln>
                <a:noFill/>
              </a:ln>
              <a:solidFill>
                <a:schemeClr val="tx1"/>
              </a:solidFill>
              <a:effectLst/>
              <a:uLnTx/>
              <a:uFillTx/>
              <a:latin typeface="+mn-lt"/>
              <a:ea typeface="+mn-ea"/>
              <a:cs typeface="+mn-cs"/>
            </a:rPr>
            <a:t>Empagliflozin</a:t>
          </a:r>
          <a:r>
            <a:rPr kumimoji="0" lang="en-US" sz="800" b="0" i="0" u="none" strike="noStrike" kern="1200" cap="none" spc="0" normalizeH="0" baseline="0" noProof="0" dirty="0">
              <a:ln>
                <a:noFill/>
              </a:ln>
              <a:solidFill>
                <a:schemeClr val="tx1"/>
              </a:solidFill>
              <a:effectLst/>
              <a:uLnTx/>
              <a:uFillTx/>
              <a:latin typeface="+mn-lt"/>
              <a:ea typeface="+mn-ea"/>
              <a:cs typeface="+mn-cs"/>
            </a:rPr>
            <a:t> 10mg</a:t>
          </a:r>
          <a:endParaRPr kumimoji="0" lang="en-GB" sz="800" b="0" i="0" u="none" strike="noStrike" kern="1200" cap="none" spc="0" normalizeH="0" baseline="0" noProof="0" dirty="0">
            <a:ln>
              <a:noFill/>
            </a:ln>
            <a:solidFill>
              <a:schemeClr val="tx1"/>
            </a:solidFill>
            <a:effectLst/>
            <a:uLnTx/>
            <a:uFillTx/>
            <a:latin typeface="+mn-lt"/>
            <a:ea typeface="+mn-ea"/>
            <a:cs typeface="+mn-cs"/>
          </a:endParaRPr>
        </a:p>
        <a:p>
          <a:pPr marL="57150" lvl="1" indent="0" algn="l" defTabSz="355600">
            <a:lnSpc>
              <a:spcPct val="90000"/>
            </a:lnSpc>
            <a:spcBef>
              <a:spcPct val="0"/>
            </a:spcBef>
            <a:spcAft>
              <a:spcPct val="15000"/>
            </a:spcAft>
            <a:buFont typeface="Arial" panose="020B0604020202020204" pitchFamily="34" charset="0"/>
            <a:buChar char="•"/>
          </a:pPr>
          <a:endParaRPr kumimoji="0" lang="en-GB" sz="800" b="1"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800" b="1" i="0" u="none" strike="noStrike" kern="1200" cap="none" spc="0" normalizeH="0" baseline="0" noProof="0" dirty="0">
              <a:ln>
                <a:noFill/>
              </a:ln>
              <a:solidFill>
                <a:schemeClr val="tx1"/>
              </a:solidFill>
              <a:effectLst/>
              <a:uLnTx/>
              <a:uFillTx/>
              <a:latin typeface="+mn-lt"/>
              <a:ea typeface="+mn-ea"/>
              <a:cs typeface="+mn-cs"/>
            </a:rPr>
            <a:t>See local guidance for recommended SGLT2i</a:t>
          </a:r>
        </a:p>
        <a:p>
          <a:pPr marL="57150" lvl="1" indent="0" algn="l" defTabSz="355600">
            <a:lnSpc>
              <a:spcPct val="90000"/>
            </a:lnSpc>
            <a:spcBef>
              <a:spcPct val="0"/>
            </a:spcBef>
            <a:spcAft>
              <a:spcPct val="15000"/>
            </a:spcAft>
            <a:buFont typeface="Arial" panose="020B0604020202020204" pitchFamily="34" charset="0"/>
            <a:buChar char="•"/>
          </a:pPr>
          <a:endParaRPr lang="en-GB" sz="800" kern="1200" dirty="0"/>
        </a:p>
        <a:p>
          <a:pPr marL="57150" lvl="1" indent="0" algn="l" defTabSz="355600">
            <a:lnSpc>
              <a:spcPct val="90000"/>
            </a:lnSpc>
            <a:spcBef>
              <a:spcPct val="0"/>
            </a:spcBef>
            <a:spcAft>
              <a:spcPct val="15000"/>
            </a:spcAft>
            <a:buFont typeface="Arial" panose="020B0604020202020204" pitchFamily="34" charset="0"/>
            <a:buChar char="•"/>
          </a:pPr>
          <a:r>
            <a:rPr lang="en-GB" sz="800" b="0" i="0" u="none" kern="1200" dirty="0" err="1"/>
            <a:t>Dapa</a:t>
          </a:r>
          <a:r>
            <a:rPr lang="en-GB" sz="800" b="0" i="0" u="none" kern="1200" dirty="0"/>
            <a:t>/Empa: there is no titration recommended dose 10mg od</a:t>
          </a:r>
          <a:r>
            <a:rPr lang="en-GB" sz="800" b="0" i="0" kern="1200" dirty="0"/>
            <a:t>​unless severe liver impairment= 5mg od</a:t>
          </a:r>
          <a:endParaRPr lang="en-GB" sz="800" kern="1200" dirty="0"/>
        </a:p>
        <a:p>
          <a:pPr marL="57150" lvl="1" indent="0" algn="l" defTabSz="355600">
            <a:lnSpc>
              <a:spcPct val="90000"/>
            </a:lnSpc>
            <a:spcBef>
              <a:spcPct val="0"/>
            </a:spcBef>
            <a:spcAft>
              <a:spcPct val="15000"/>
            </a:spcAft>
            <a:buFont typeface="Arial" panose="020B0604020202020204" pitchFamily="34" charset="0"/>
            <a:buChar char="•"/>
          </a:pPr>
          <a:endParaRPr lang="en-GB" sz="800" b="0" i="0" kern="1200" dirty="0"/>
        </a:p>
        <a:p>
          <a:pPr marL="57150" lvl="1" indent="0" algn="l" defTabSz="355600">
            <a:lnSpc>
              <a:spcPct val="90000"/>
            </a:lnSpc>
            <a:spcBef>
              <a:spcPct val="0"/>
            </a:spcBef>
            <a:spcAft>
              <a:spcPct val="15000"/>
            </a:spcAft>
            <a:buFont typeface="Arial" panose="020B0604020202020204" pitchFamily="34" charset="0"/>
            <a:buChar char="•"/>
          </a:pPr>
          <a:r>
            <a:rPr lang="en-GB" sz="800" b="0" i="0" u="none" kern="1200" dirty="0"/>
            <a:t>In patients with heart failure SGLT2 inhibitors are given to diabetic and non- diabetic patients</a:t>
          </a:r>
          <a:r>
            <a:rPr lang="en-US" sz="800" b="0" i="0" kern="1200" dirty="0"/>
            <a:t>​</a:t>
          </a:r>
        </a:p>
        <a:p>
          <a:pPr marL="57150" lvl="1" indent="0" algn="l" defTabSz="355600">
            <a:lnSpc>
              <a:spcPct val="90000"/>
            </a:lnSpc>
            <a:spcBef>
              <a:spcPct val="0"/>
            </a:spcBef>
            <a:spcAft>
              <a:spcPct val="15000"/>
            </a:spcAft>
            <a:buFont typeface="Arial" panose="020B0604020202020204" pitchFamily="34" charset="0"/>
            <a:buChar char="•"/>
          </a:pPr>
          <a:r>
            <a:rPr lang="en-GB" sz="800" b="0" i="0" u="none" kern="1200" dirty="0"/>
            <a:t>There is a small risk of DKA with SGLT2 inhibitors and pts should be aware of sick day rules</a:t>
          </a:r>
          <a:endParaRPr lang="en-US" sz="800" b="0" i="0" kern="1200" dirty="0"/>
        </a:p>
        <a:p>
          <a:pPr marL="57150" lvl="1" indent="0" algn="l" defTabSz="355600">
            <a:lnSpc>
              <a:spcPct val="90000"/>
            </a:lnSpc>
            <a:spcBef>
              <a:spcPct val="0"/>
            </a:spcBef>
            <a:spcAft>
              <a:spcPct val="15000"/>
            </a:spcAft>
            <a:buNone/>
          </a:pPr>
          <a:endParaRPr lang="en-GB" sz="800" kern="1200" dirty="0"/>
        </a:p>
        <a:p>
          <a:pPr marL="57150" lvl="1" indent="0" algn="l" defTabSz="355600">
            <a:lnSpc>
              <a:spcPct val="90000"/>
            </a:lnSpc>
            <a:spcBef>
              <a:spcPct val="0"/>
            </a:spcBef>
            <a:spcAft>
              <a:spcPct val="15000"/>
            </a:spcAft>
            <a:buNone/>
          </a:pPr>
          <a:endParaRPr lang="en-GB" sz="800" kern="1200" dirty="0"/>
        </a:p>
      </dsp:txBody>
      <dsp:txXfrm>
        <a:off x="7272960" y="596105"/>
        <a:ext cx="1594035" cy="2762156"/>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13BFC0A-06B4-9942-9AA4-B4853ABC537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468B83DE-81F7-CF40-B156-494EDDC47B9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096BBA9-7215-A649-A974-BE13D1E47F4D}" type="datetimeFigureOut">
              <a:rPr lang="en-GB" smtClean="0"/>
              <a:t>25/11/2025</a:t>
            </a:fld>
            <a:endParaRPr lang="en-GB"/>
          </a:p>
        </p:txBody>
      </p:sp>
      <p:sp>
        <p:nvSpPr>
          <p:cNvPr id="4" name="Footer Placeholder 3">
            <a:extLst>
              <a:ext uri="{FF2B5EF4-FFF2-40B4-BE49-F238E27FC236}">
                <a16:creationId xmlns:a16="http://schemas.microsoft.com/office/drawing/2014/main" id="{B1C9BD99-4779-0947-860D-D6CC6D7985D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D1AEF1ED-9852-CF49-B3CE-6CFC960DD55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3119E77-F60B-5142-B14D-AD7A737E8E8D}" type="slidenum">
              <a:rPr lang="en-GB" smtClean="0"/>
              <a:t>‹#›</a:t>
            </a:fld>
            <a:endParaRPr lang="en-GB"/>
          </a:p>
        </p:txBody>
      </p:sp>
    </p:spTree>
    <p:extLst>
      <p:ext uri="{BB962C8B-B14F-4D97-AF65-F5344CB8AC3E}">
        <p14:creationId xmlns:p14="http://schemas.microsoft.com/office/powerpoint/2010/main" val="76324913"/>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12T08:00:25.170"/>
    </inkml:context>
    <inkml:brush xml:id="br0">
      <inkml:brushProperty name="width" value="0.035" units="cm"/>
      <inkml:brushProperty name="height" value="0.035" units="cm"/>
      <inkml:brushProperty name="color" value="#E71224"/>
    </inkml:brush>
  </inkml:definitions>
  <inkml:trace contextRef="#ctx0" brushRef="#br0">0 1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12T08:00:33.349"/>
    </inkml:context>
    <inkml:brush xml:id="br0">
      <inkml:brushProperty name="width" value="0.035" units="cm"/>
      <inkml:brushProperty name="height" value="0.035" units="cm"/>
      <inkml:brushProperty name="color" value="#E71224"/>
    </inkml:brush>
  </inkml:definitions>
  <inkml:trace contextRef="#ctx0" brushRef="#br0">1960 52 24575,'-699'0'0,"685"1"0,0 0 0,-1 1 0,1 1 0,0 0 0,0 1 0,0 0 0,-19 9 0,19-7 0,-5-1 0,0-1 0,-1 0 0,1-2 0,-1 0 0,0-1 0,1-1 0,-25-4 0,-13 2 0,-11 5 0,1 3 0,-81 18 0,81-13 0,18-2 0,4-1 0,-87 5 0,118-13 0,0 1 0,0 0 0,0 2 0,1-1 0,-1 1 0,0 1 0,1 1 0,0 0 0,0 0 0,1 2 0,-1-1 0,1 2 0,-17 12 0,11-7 0,8-7 0,0 2 0,0-1 0,1 1 0,-16 16 0,23-21 0,0-1 0,1 1 0,-1 0 0,0-1 0,1 1 0,0 0 0,-1 0 0,1 0 0,0 0 0,1 0 0,-1 0 0,0 1 0,1-1 0,0 0 0,0 0 0,0 0 0,0 1 0,0-1 0,1 0 0,-1 0 0,1 0 0,0 0 0,2 5 0,-1-2 0,2-1 0,-1 1 0,0-1 0,1 0 0,0 0 0,1 0 0,-1 0 0,8 6 0,45 32 0,-45-35 0,17 10 0,1-2 0,1-1 0,0-1 0,1-2 0,37 10 0,58 23 0,-107-38 0,1-1 0,0-1 0,0-1 0,0-1 0,0 0 0,1-2 0,25-1 0,15 2 0,-17 2 0,65 15 0,-72-10 0,0-3 0,65 3 0,80 3 0,-2 0 0,779-12 0,-927 1 0,57 12 0,-35-5 0,15 3 0,-25-4 0,63 3 0,-104-10 0,61 1 0,82 12 0,0 12 0,-110-19 0,0-2 0,1-1 0,0-2 0,38-4 0,3 1 0,66 3 0,123-3 0,-139-12 0,-75 6 0,-24 3 0,53-17 0,18-3 0,-80 21 0,28-4 0,93-5 0,-22 12 0,155 4 0,-191 9 0,-54-7 0,53 3 0,805-9 0,-854 2 0,54 11 0,-51-6 0,38 1 0,-62-7 0,312-2 0,-306 0 0,0-2 0,-1 0 0,28-9 0,-27 6 0,0 2 0,39-7 0,56 10 0,-81 2 0,0 0 0,57-9 0,68-31 0,-127 31 0,3 0 0,-24 8 0,-1-1 0,0-1 0,0 1 0,0-2 0,0 1 0,0-1 0,-1-1 0,13-7 0,-18 9 0,10-6 0,0-1 0,-1 0 0,0-1 0,-1 0 0,0-1 0,-1-1 0,0 1 0,8-16 0,-14 20 0,7-13 0,0 0 0,-2-1 0,13-41 0,-14 36 0,-4 19 0,-1-1 0,-1 0 0,0 0 0,1-13 0,-2 20 0,-1 0 0,0 0 0,0 0 0,-1 1 0,1-1 0,0 0 0,-1 0 0,1 0 0,-1 0 0,1 1 0,-1-1 0,0 0 0,0 0 0,0 1 0,0-1 0,0 1 0,0-1 0,0 1 0,0-1 0,-1 1 0,1 0 0,0-1 0,-1 1 0,0 0 0,1 0 0,-3-1 0,-251-112 0,206 97 0,0 3 0,-88-15 0,70 17 0,-8-4 0,4 0 0,-2 3 0,-124-5 0,139 18 0,-1 3 0,0 3 0,-82 19 0,78-15 0,0-3 0,-1-2 0,-110-7 0,53-1 0,57 6 0,-116 21 0,98-11 0,-10-4 0,-174-7 0,128-4 0,-76 18 0,140-8 0,56-5 0,1 1 0,0 0 0,-21 8 0,20-6 0,0 0 0,-34 5 0,-11-6 0,0-2 0,-93-9 0,67-5 0,-63-3 0,83 14 0,-128 16 0,119-8 0,-1-3 0,-97-6 0,51-1 0,81 0 0,-50-9 0,50 5 0,-55-1 0,60 7 0,0-2 0,-56-9 0,-14-1 0,-2-1 0,67 7 0,-1 2 0,0 2 0,-49 4 0,49 0 0,-1-2 0,-85-11 0,20-2 0,69 10 0,-45-11 0,69 11-94,-41-13-1177,44 10-5555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12T08:00:34.521"/>
    </inkml:context>
    <inkml:brush xml:id="br0">
      <inkml:brushProperty name="width" value="0.035" units="cm"/>
      <inkml:brushProperty name="height" value="0.035" units="cm"/>
      <inkml:brushProperty name="color" value="#E71224"/>
    </inkml:brush>
  </inkml:definitions>
  <inkml:trace contextRef="#ctx0" brushRef="#br0">1 0 24575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900" b="0" i="0" u="none" strike="noStrike" cap="none">
                <a:latin typeface="Calibri"/>
                <a:ea typeface="Calibri"/>
                <a:cs typeface="Calibri"/>
                <a:sym typeface="Calibri"/>
              </a:defRPr>
            </a:lvl1pPr>
            <a:lvl2pPr marL="914400" marR="0" lvl="1" indent="-228600" algn="l" rtl="0">
              <a:spcBef>
                <a:spcPts val="0"/>
              </a:spcBef>
              <a:spcAft>
                <a:spcPts val="0"/>
              </a:spcAft>
              <a:buSzPts val="1400"/>
              <a:buNone/>
              <a:defRPr sz="900" b="0" i="0" u="none" strike="noStrike" cap="none">
                <a:latin typeface="Calibri"/>
                <a:ea typeface="Calibri"/>
                <a:cs typeface="Calibri"/>
                <a:sym typeface="Calibri"/>
              </a:defRPr>
            </a:lvl2pPr>
            <a:lvl3pPr marL="1371600" marR="0" lvl="2" indent="-228600" algn="l" rtl="0">
              <a:spcBef>
                <a:spcPts val="0"/>
              </a:spcBef>
              <a:spcAft>
                <a:spcPts val="0"/>
              </a:spcAft>
              <a:buSzPts val="1400"/>
              <a:buNone/>
              <a:defRPr sz="900" b="0" i="0" u="none" strike="noStrike" cap="none">
                <a:latin typeface="Calibri"/>
                <a:ea typeface="Calibri"/>
                <a:cs typeface="Calibri"/>
                <a:sym typeface="Calibri"/>
              </a:defRPr>
            </a:lvl3pPr>
            <a:lvl4pPr marL="1828800" marR="0" lvl="3" indent="-228600" algn="l" rtl="0">
              <a:spcBef>
                <a:spcPts val="0"/>
              </a:spcBef>
              <a:spcAft>
                <a:spcPts val="0"/>
              </a:spcAft>
              <a:buSzPts val="1400"/>
              <a:buNone/>
              <a:defRPr sz="900" b="0" i="0" u="none" strike="noStrike" cap="none">
                <a:latin typeface="Calibri"/>
                <a:ea typeface="Calibri"/>
                <a:cs typeface="Calibri"/>
                <a:sym typeface="Calibri"/>
              </a:defRPr>
            </a:lvl4pPr>
            <a:lvl5pPr marL="2286000" marR="0" lvl="4" indent="-228600" algn="l" rtl="0">
              <a:spcBef>
                <a:spcPts val="0"/>
              </a:spcBef>
              <a:spcAft>
                <a:spcPts val="0"/>
              </a:spcAft>
              <a:buSzPts val="1400"/>
              <a:buNone/>
              <a:defRPr sz="90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9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9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9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900" b="0" i="0" u="none" strike="noStrike" cap="none">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hf hdr="0" ftr="0" dt="0"/>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Heart Failure is a big problem. </a:t>
            </a:r>
          </a:p>
          <a:p>
            <a:r>
              <a:rPr lang="en-GB" dirty="0"/>
              <a:t>It affects approx. 1 million people in the UK</a:t>
            </a:r>
          </a:p>
          <a:p>
            <a:r>
              <a:rPr lang="en-GB" dirty="0"/>
              <a:t>And despite people approaching primary care with symptoms, there is still evidence to suggest 80% diagnoses are made in hospital. </a:t>
            </a:r>
          </a:p>
          <a:p>
            <a:r>
              <a:rPr lang="en-GB" dirty="0"/>
              <a:t>This is often 2 years after presenting with symptoms,  with almost a third being misdiagnosed. Hence we need to tackle earlier detection. </a:t>
            </a:r>
          </a:p>
          <a:p>
            <a:r>
              <a:rPr lang="en-GB" dirty="0"/>
              <a:t>This is because those being diagnosed following a hospital admission have a 28% risk of death within 2 years than those diagnosed via a community pathway. </a:t>
            </a:r>
          </a:p>
          <a:p>
            <a:r>
              <a:rPr lang="en-GB" dirty="0"/>
              <a:t>There are approximately 100,000 HF admissions a year, costs the NHS a lot of money and accounts for many of our systems bed days. </a:t>
            </a:r>
          </a:p>
          <a:p>
            <a:r>
              <a:rPr lang="en-GB" dirty="0"/>
              <a:t>If we tackle earlier diagnosis and improved management there are many system and financial savings to be had. </a:t>
            </a:r>
          </a:p>
        </p:txBody>
      </p:sp>
    </p:spTree>
    <p:extLst>
      <p:ext uri="{BB962C8B-B14F-4D97-AF65-F5344CB8AC3E}">
        <p14:creationId xmlns:p14="http://schemas.microsoft.com/office/powerpoint/2010/main" val="2785011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Pumping Marvellous Charity, a dedicated heart failure charity,  has a great acronym. B.E.A.T. </a:t>
            </a:r>
          </a:p>
          <a:p>
            <a:r>
              <a:rPr lang="en-GB" dirty="0"/>
              <a:t>Breathless</a:t>
            </a:r>
          </a:p>
          <a:p>
            <a:r>
              <a:rPr lang="en-GB" dirty="0"/>
              <a:t>Exhaustion</a:t>
            </a:r>
          </a:p>
          <a:p>
            <a:r>
              <a:rPr lang="en-GB" dirty="0"/>
              <a:t>Ankle swelling</a:t>
            </a:r>
          </a:p>
          <a:p>
            <a:r>
              <a:rPr lang="en-GB" dirty="0"/>
              <a:t>Time to get a blood test. </a:t>
            </a:r>
          </a:p>
          <a:p>
            <a:r>
              <a:rPr lang="en-GB" dirty="0"/>
              <a:t>These will be great to have up round your surgeries etc to help raise awareness to patients on the signs and symptoms. There is lots of information on the Pumping Marvellous website, and you can order the posters there. </a:t>
            </a:r>
          </a:p>
        </p:txBody>
      </p:sp>
    </p:spTree>
    <p:extLst>
      <p:ext uri="{BB962C8B-B14F-4D97-AF65-F5344CB8AC3E}">
        <p14:creationId xmlns:p14="http://schemas.microsoft.com/office/powerpoint/2010/main" val="192358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r>
              <a:rPr lang="en-US" sz="900" dirty="0">
                <a:effectLst/>
                <a:latin typeface="+mn-lt"/>
                <a:ea typeface="+mn-ea"/>
                <a:cs typeface="+mn-cs"/>
                <a:sym typeface="Arial"/>
              </a:rPr>
              <a:t>This slide lists those risk factors and co-morbidities which contribute to the development of HF</a:t>
            </a:r>
          </a:p>
          <a:p>
            <a:pPr marL="0" marR="0" lvl="0" indent="0" defTabSz="914400" eaLnBrk="1" fontAlgn="auto" latinLnBrk="0" hangingPunct="1">
              <a:lnSpc>
                <a:spcPct val="100000"/>
              </a:lnSpc>
              <a:spcBef>
                <a:spcPts val="0"/>
              </a:spcBef>
              <a:spcAft>
                <a:spcPts val="0"/>
              </a:spcAft>
              <a:buClrTx/>
              <a:buSzTx/>
              <a:buFontTx/>
              <a:buNone/>
              <a:tabLst/>
              <a:defRPr/>
            </a:pPr>
            <a:r>
              <a:rPr lang="en-US" sz="900" dirty="0">
                <a:effectLst/>
                <a:latin typeface="+mn-lt"/>
                <a:ea typeface="+mn-ea"/>
                <a:cs typeface="+mn-cs"/>
                <a:sym typeface="Arial"/>
              </a:rPr>
              <a:t>HF is a syndrome rather than a compete diagnosis and the </a:t>
            </a:r>
            <a:r>
              <a:rPr lang="en-US" sz="900" b="1" u="sng" dirty="0">
                <a:effectLst/>
                <a:latin typeface="+mn-lt"/>
                <a:ea typeface="+mn-ea"/>
                <a:cs typeface="+mn-cs"/>
                <a:sym typeface="Arial"/>
              </a:rPr>
              <a:t>underlying cause of cardiac dysfunction should always be determined.</a:t>
            </a:r>
            <a:endParaRPr lang="en-GB" sz="900" dirty="0">
              <a:effectLst/>
              <a:latin typeface="+mn-lt"/>
              <a:ea typeface="+mn-ea"/>
              <a:cs typeface="+mn-cs"/>
              <a:sym typeface="Arial"/>
            </a:endParaRPr>
          </a:p>
          <a:p>
            <a:pPr lvl="0"/>
            <a:r>
              <a:rPr lang="en-US" sz="900" dirty="0">
                <a:effectLst/>
                <a:latin typeface="+mn-lt"/>
                <a:ea typeface="+mn-ea"/>
                <a:cs typeface="+mn-cs"/>
                <a:sym typeface="Arial"/>
              </a:rPr>
              <a:t>Optimal management of co-morbidities – can reduce M+M associated with condition </a:t>
            </a:r>
            <a:r>
              <a:rPr lang="en-US" sz="900" dirty="0">
                <a:effectLst/>
                <a:latin typeface="+mn-lt"/>
                <a:ea typeface="+mn-ea"/>
                <a:cs typeface="+mn-cs"/>
                <a:sym typeface="Wingdings" pitchFamily="2" charset="2"/>
              </a:rPr>
              <a:t></a:t>
            </a:r>
            <a:r>
              <a:rPr lang="en-US" sz="900" dirty="0">
                <a:effectLst/>
                <a:latin typeface="+mn-lt"/>
                <a:ea typeface="+mn-ea"/>
                <a:cs typeface="+mn-cs"/>
                <a:sym typeface="Arial"/>
              </a:rPr>
              <a:t> delay onset and reduce progression of the condition</a:t>
            </a:r>
            <a:endParaRPr lang="en-GB" sz="900" dirty="0">
              <a:effectLst/>
              <a:latin typeface="+mn-lt"/>
              <a:ea typeface="+mn-ea"/>
              <a:cs typeface="+mn-cs"/>
              <a:sym typeface="Arial"/>
            </a:endParaRPr>
          </a:p>
          <a:p>
            <a:endParaRPr lang="en-GB" dirty="0"/>
          </a:p>
        </p:txBody>
      </p:sp>
    </p:spTree>
    <p:extLst>
      <p:ext uri="{BB962C8B-B14F-4D97-AF65-F5344CB8AC3E}">
        <p14:creationId xmlns:p14="http://schemas.microsoft.com/office/powerpoint/2010/main" val="10237591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ysClr val="windowText" lastClr="000000"/>
              </a:solidFill>
              <a:effectLst/>
              <a:uLnTx/>
              <a:uFillTx/>
              <a:latin typeface="Arial"/>
              <a:cs typeface="Arial"/>
              <a:sym typeface="Arial"/>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Arial"/>
                <a:cs typeface="Arial"/>
                <a:sym typeface="Arial"/>
              </a:rPr>
              <a:t>Just to confuse you all, there are  different types of HF</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ysClr val="windowText" lastClr="000000"/>
              </a:solidFill>
              <a:effectLst/>
              <a:uLnTx/>
              <a:uFillTx/>
              <a:latin typeface="Arial"/>
              <a:cs typeface="Arial"/>
              <a:sym typeface="Arial"/>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Arial"/>
                <a:cs typeface="Arial"/>
                <a:sym typeface="Arial"/>
              </a:rPr>
              <a:t>Normal heart – describe left ventricle – main pumping chamber of the heart.</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ysClr val="windowText" lastClr="000000"/>
              </a:solidFill>
              <a:effectLst/>
              <a:uLnTx/>
              <a:uFillTx/>
              <a:latin typeface="Arial"/>
              <a:cs typeface="Arial"/>
              <a:sym typeface="Arial"/>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Arial"/>
                <a:cs typeface="Arial"/>
                <a:sym typeface="Arial"/>
              </a:rPr>
              <a:t>Animation 1: LVSD [</a:t>
            </a:r>
            <a:r>
              <a:rPr kumimoji="0" lang="en-US" sz="1400" b="0" i="0" u="none" strike="noStrike" kern="0" cap="none" spc="0" normalizeH="0" baseline="0" noProof="0" dirty="0" err="1">
                <a:ln>
                  <a:noFill/>
                </a:ln>
                <a:solidFill>
                  <a:sysClr val="windowText" lastClr="000000"/>
                </a:solidFill>
                <a:effectLst/>
                <a:uLnTx/>
                <a:uFillTx/>
                <a:latin typeface="Arial"/>
                <a:cs typeface="Arial"/>
                <a:sym typeface="Arial"/>
              </a:rPr>
              <a:t>HFrEF</a:t>
            </a:r>
            <a:r>
              <a:rPr kumimoji="0" lang="en-US" sz="1400" b="0" i="0" u="none" strike="noStrike" kern="0" cap="none" spc="0" normalizeH="0" baseline="0" noProof="0" dirty="0">
                <a:ln>
                  <a:noFill/>
                </a:ln>
                <a:solidFill>
                  <a:sysClr val="windowText" lastClr="000000"/>
                </a:solidFill>
                <a:effectLst/>
                <a:uLnTx/>
                <a:uFillTx/>
                <a:latin typeface="Arial"/>
                <a:cs typeface="Arial"/>
                <a:sym typeface="Arial"/>
              </a:rPr>
              <a:t>]</a:t>
            </a:r>
            <a:r>
              <a:rPr kumimoji="0" lang="en-US" sz="1400" b="0" i="0" u="none" strike="noStrike" kern="0" cap="none" spc="0" normalizeH="0" baseline="0" noProof="0" dirty="0">
                <a:ln>
                  <a:noFill/>
                </a:ln>
                <a:solidFill>
                  <a:sysClr val="windowText" lastClr="000000"/>
                </a:solidFill>
                <a:effectLst/>
                <a:uLnTx/>
                <a:uFillTx/>
                <a:latin typeface="Arial"/>
                <a:ea typeface="+mn-ea"/>
                <a:cs typeface="Arial"/>
                <a:sym typeface="Arial"/>
              </a:rPr>
              <a:t> </a:t>
            </a:r>
            <a:r>
              <a:rPr kumimoji="0" lang="en-US" sz="1400" b="0" i="0" u="none" strike="noStrike" kern="0" cap="none" spc="0" normalizeH="0" baseline="0" noProof="0" dirty="0">
                <a:ln>
                  <a:noFill/>
                </a:ln>
                <a:solidFill>
                  <a:sysClr val="windowText" lastClr="000000"/>
                </a:solidFill>
                <a:effectLst/>
                <a:uLnTx/>
                <a:uFillTx/>
                <a:latin typeface="Arial"/>
                <a:ea typeface="+mn-ea"/>
                <a:cs typeface="Arial"/>
                <a:sym typeface="Wingdings" pitchFamily="2" charset="2"/>
              </a:rPr>
              <a:t></a:t>
            </a:r>
            <a:r>
              <a:rPr kumimoji="0" lang="en-US" sz="1400" b="0" i="0" u="none" strike="noStrike" kern="0" cap="none" spc="0" normalizeH="0" baseline="0" noProof="0" dirty="0">
                <a:ln>
                  <a:noFill/>
                </a:ln>
                <a:solidFill>
                  <a:sysClr val="windowText" lastClr="000000"/>
                </a:solidFill>
                <a:effectLst/>
                <a:uLnTx/>
                <a:uFillTx/>
                <a:latin typeface="Arial"/>
                <a:ea typeface="+mn-ea"/>
                <a:cs typeface="Arial"/>
                <a:sym typeface="Arial"/>
              </a:rPr>
              <a:t> LV dysfunction - Dilatation – ability of the ventricle to contract becomes impaired – unable to work efficiently to pump/eject blood out of the ventricle</a:t>
            </a:r>
            <a:endParaRPr kumimoji="0" lang="en-GB" sz="1400" b="0" i="0" u="none" strike="noStrike" kern="0" cap="none" spc="0" normalizeH="0" baseline="0" noProof="0" dirty="0">
              <a:ln>
                <a:noFill/>
              </a:ln>
              <a:solidFill>
                <a:sysClr val="windowText" lastClr="000000"/>
              </a:solidFill>
              <a:effectLst/>
              <a:uLnTx/>
              <a:uFillTx/>
              <a:latin typeface="Arial"/>
              <a:ea typeface="+mn-ea"/>
              <a:cs typeface="Arial"/>
              <a:sym typeface="Arial"/>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ysClr val="windowText" lastClr="000000"/>
              </a:solidFill>
              <a:effectLst/>
              <a:uLnTx/>
              <a:uFillTx/>
              <a:latin typeface="Arial"/>
              <a:cs typeface="Arial"/>
              <a:sym typeface="Arial"/>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ysClr val="windowText" lastClr="000000"/>
              </a:solidFill>
              <a:effectLst/>
              <a:uLnTx/>
              <a:uFillTx/>
              <a:latin typeface="Arial"/>
              <a:cs typeface="Arial"/>
              <a:sym typeface="Arial"/>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Arial"/>
                <a:cs typeface="Arial"/>
                <a:sym typeface="Arial"/>
              </a:rPr>
              <a:t>Animation 2: Diastolic dysfunction – stiff left ventricle due to hypertrophy</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ysClr val="windowText" lastClr="000000"/>
              </a:solidFill>
              <a:effectLst/>
              <a:uLnTx/>
              <a:uFillTx/>
              <a:latin typeface="Arial"/>
              <a:cs typeface="Arial"/>
              <a:sym typeface="Arial"/>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Arial"/>
                <a:cs typeface="Arial"/>
                <a:sym typeface="Arial"/>
              </a:rPr>
              <a:t>Animation 3: Define ejection fraction - % of blood pumped out of the heart with each heart beat. - &gt; 50% accepted as normal</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ysClr val="windowText" lastClr="000000"/>
              </a:solidFill>
              <a:effectLst/>
              <a:uLnTx/>
              <a:uFillTx/>
              <a:latin typeface="Arial"/>
              <a:cs typeface="Arial"/>
              <a:sym typeface="Arial"/>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Arial"/>
                <a:ea typeface="+mn-ea"/>
                <a:cs typeface="Arial"/>
                <a:sym typeface="Arial"/>
              </a:rPr>
              <a:t>Differentiation of patients with HF based on LVEF is important due to underlying </a:t>
            </a:r>
            <a:r>
              <a:rPr kumimoji="0" lang="en-US" sz="1400" b="0" i="0" u="none" strike="noStrike" kern="0" cap="none" spc="0" normalizeH="0" baseline="0" noProof="0" dirty="0" err="1">
                <a:ln>
                  <a:noFill/>
                </a:ln>
                <a:solidFill>
                  <a:sysClr val="windowText" lastClr="000000"/>
                </a:solidFill>
                <a:effectLst/>
                <a:uLnTx/>
                <a:uFillTx/>
                <a:latin typeface="Arial"/>
                <a:ea typeface="+mn-ea"/>
                <a:cs typeface="Arial"/>
                <a:sym typeface="Arial"/>
              </a:rPr>
              <a:t>aetiologies</a:t>
            </a:r>
            <a:r>
              <a:rPr kumimoji="0" lang="en-US" sz="1400" b="0" i="0" u="none" strike="noStrike" kern="0" cap="none" spc="0" normalizeH="0" baseline="0" noProof="0" dirty="0">
                <a:ln>
                  <a:noFill/>
                </a:ln>
                <a:solidFill>
                  <a:sysClr val="windowText" lastClr="000000"/>
                </a:solidFill>
                <a:effectLst/>
                <a:uLnTx/>
                <a:uFillTx/>
                <a:latin typeface="Arial"/>
                <a:ea typeface="+mn-ea"/>
                <a:cs typeface="Arial"/>
                <a:sym typeface="Arial"/>
              </a:rPr>
              <a:t>, demographics and co-morbidities in addition to response to treatment</a:t>
            </a:r>
            <a:endParaRPr kumimoji="0" lang="en-GB" sz="1400" b="0" i="0" u="none" strike="noStrike" kern="0" cap="none" spc="0" normalizeH="0" baseline="0" noProof="0" dirty="0">
              <a:ln>
                <a:noFill/>
              </a:ln>
              <a:solidFill>
                <a:sysClr val="windowText" lastClr="000000"/>
              </a:solidFill>
              <a:effectLst/>
              <a:uLnTx/>
              <a:uFillTx/>
              <a:latin typeface="Arial"/>
              <a:ea typeface="+mn-ea"/>
              <a:cs typeface="Arial"/>
              <a:sym typeface="Arial"/>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Arial"/>
                <a:ea typeface="+mn-ea"/>
                <a:cs typeface="Arial"/>
                <a:sym typeface="Arial"/>
              </a:rPr>
              <a:t> </a:t>
            </a:r>
            <a:endParaRPr kumimoji="0" lang="en-GB" sz="1400" b="0" i="0" u="none" strike="noStrike" kern="0" cap="none" spc="0" normalizeH="0" baseline="0" noProof="0" dirty="0">
              <a:ln>
                <a:noFill/>
              </a:ln>
              <a:solidFill>
                <a:sysClr val="windowText" lastClr="000000"/>
              </a:solidFill>
              <a:effectLst/>
              <a:uLnTx/>
              <a:uFillTx/>
              <a:latin typeface="Arial"/>
              <a:ea typeface="+mn-ea"/>
              <a:cs typeface="Arial"/>
              <a:sym typeface="Arial"/>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sysClr val="windowText" lastClr="000000"/>
                </a:solidFill>
                <a:effectLst/>
                <a:uLnTx/>
                <a:uFillTx/>
                <a:latin typeface="Arial"/>
                <a:ea typeface="+mn-ea"/>
                <a:cs typeface="Arial"/>
                <a:sym typeface="Arial"/>
              </a:rPr>
              <a:t>systolic dysfunction</a:t>
            </a:r>
            <a:r>
              <a:rPr kumimoji="0" lang="en-GB" sz="1400" b="0" i="0" u="none" strike="noStrike" kern="0" cap="none" spc="0" normalizeH="0" baseline="0" noProof="0" dirty="0">
                <a:ln>
                  <a:noFill/>
                </a:ln>
                <a:solidFill>
                  <a:sysClr val="windowText" lastClr="000000"/>
                </a:solidFill>
                <a:effectLst/>
                <a:uLnTx/>
                <a:uFillTx/>
                <a:latin typeface="Arial"/>
                <a:ea typeface="+mn-ea"/>
                <a:cs typeface="Arial"/>
                <a:sym typeface="Arial"/>
              </a:rPr>
              <a:t> is defined as an LVEF less than 40%. </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ysClr val="windowText" lastClr="000000"/>
                </a:solidFill>
                <a:effectLst/>
                <a:uLnTx/>
                <a:uFillTx/>
                <a:latin typeface="Arial"/>
                <a:ea typeface="+mn-ea"/>
                <a:cs typeface="Arial"/>
                <a:sym typeface="Arial"/>
              </a:rPr>
              <a:t>Diastolic </a:t>
            </a:r>
            <a:r>
              <a:rPr kumimoji="0" lang="en-GB" sz="1400" b="1" i="0" u="none" strike="noStrike" kern="0" cap="none" spc="0" normalizeH="0" baseline="0" noProof="0" dirty="0">
                <a:ln>
                  <a:noFill/>
                </a:ln>
                <a:solidFill>
                  <a:sysClr val="windowText" lastClr="000000"/>
                </a:solidFill>
                <a:effectLst/>
                <a:uLnTx/>
                <a:uFillTx/>
                <a:latin typeface="Arial"/>
                <a:ea typeface="+mn-ea"/>
                <a:cs typeface="Arial"/>
                <a:sym typeface="Arial"/>
              </a:rPr>
              <a:t>dysfunction</a:t>
            </a:r>
            <a:r>
              <a:rPr kumimoji="0" lang="en-GB" sz="1400" b="0" i="0" u="none" strike="noStrike" kern="0" cap="none" spc="0" normalizeH="0" baseline="0" noProof="0" dirty="0">
                <a:ln>
                  <a:noFill/>
                </a:ln>
                <a:solidFill>
                  <a:sysClr val="windowText" lastClr="000000"/>
                </a:solidFill>
                <a:effectLst/>
                <a:uLnTx/>
                <a:uFillTx/>
                <a:latin typeface="Arial"/>
                <a:ea typeface="+mn-ea"/>
                <a:cs typeface="Arial"/>
                <a:sym typeface="Arial"/>
              </a:rPr>
              <a:t> refers to cardiac </a:t>
            </a:r>
            <a:r>
              <a:rPr kumimoji="0" lang="en-GB" sz="1400" b="1" i="0" u="none" strike="noStrike" kern="0" cap="none" spc="0" normalizeH="0" baseline="0" noProof="0" dirty="0">
                <a:ln>
                  <a:noFill/>
                </a:ln>
                <a:solidFill>
                  <a:sysClr val="windowText" lastClr="000000"/>
                </a:solidFill>
                <a:effectLst/>
                <a:uLnTx/>
                <a:uFillTx/>
                <a:latin typeface="Arial"/>
                <a:ea typeface="+mn-ea"/>
                <a:cs typeface="Arial"/>
                <a:sym typeface="Arial"/>
              </a:rPr>
              <a:t>dysfunction</a:t>
            </a:r>
            <a:r>
              <a:rPr kumimoji="0" lang="en-GB" sz="1400" b="0" i="0" u="none" strike="noStrike" kern="0" cap="none" spc="0" normalizeH="0" baseline="0" noProof="0" dirty="0">
                <a:ln>
                  <a:noFill/>
                </a:ln>
                <a:solidFill>
                  <a:sysClr val="windowText" lastClr="000000"/>
                </a:solidFill>
                <a:effectLst/>
                <a:uLnTx/>
                <a:uFillTx/>
                <a:latin typeface="Arial"/>
                <a:ea typeface="+mn-ea"/>
                <a:cs typeface="Arial"/>
                <a:sym typeface="Arial"/>
              </a:rPr>
              <a:t> in which left ventricular filling is abnormal and is accompanied by elevated filling pressures</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ysClr val="windowText" lastClr="000000"/>
                </a:solidFill>
                <a:effectLst/>
                <a:uLnTx/>
                <a:uFillTx/>
                <a:latin typeface="Arial"/>
                <a:ea typeface="+mn-ea"/>
                <a:cs typeface="Arial"/>
                <a:sym typeface="Arial"/>
              </a:rPr>
              <a:t> </a:t>
            </a:r>
            <a:endParaRPr kumimoji="0" lang="en-US" sz="1400" b="0" i="0" u="none" strike="noStrike" kern="0" cap="none" spc="0" normalizeH="0" baseline="0" noProof="0" dirty="0">
              <a:ln>
                <a:noFill/>
              </a:ln>
              <a:solidFill>
                <a:sysClr val="windowText" lastClr="000000"/>
              </a:solidFill>
              <a:effectLst/>
              <a:uLnTx/>
              <a:uFillTx/>
              <a:latin typeface="Arial"/>
              <a:cs typeface="Arial"/>
              <a:sym typeface="Arial"/>
            </a:endParaRPr>
          </a:p>
          <a:p>
            <a:endParaRPr lang="en-GB" dirty="0"/>
          </a:p>
        </p:txBody>
      </p:sp>
    </p:spTree>
    <p:extLst>
      <p:ext uri="{BB962C8B-B14F-4D97-AF65-F5344CB8AC3E}">
        <p14:creationId xmlns:p14="http://schemas.microsoft.com/office/powerpoint/2010/main" val="31639574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So how should we diagnose.    Follow the pathway. </a:t>
            </a:r>
          </a:p>
        </p:txBody>
      </p:sp>
    </p:spTree>
    <p:extLst>
      <p:ext uri="{BB962C8B-B14F-4D97-AF65-F5344CB8AC3E}">
        <p14:creationId xmlns:p14="http://schemas.microsoft.com/office/powerpoint/2010/main" val="31911628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So in summary  if you are suspecting HF, you need to think of doing these 4 things, as well as other routine bloods etc. </a:t>
            </a:r>
          </a:p>
          <a:p>
            <a:endParaRPr lang="en-GB" dirty="0"/>
          </a:p>
        </p:txBody>
      </p:sp>
    </p:spTree>
    <p:extLst>
      <p:ext uri="{BB962C8B-B14F-4D97-AF65-F5344CB8AC3E}">
        <p14:creationId xmlns:p14="http://schemas.microsoft.com/office/powerpoint/2010/main" val="33914283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Now once they are diagnosed;  we need to manage these patients, we need to protect them. We need to relieve their symptom burden, and give them the best chances of longer life. </a:t>
            </a:r>
          </a:p>
          <a:p>
            <a:r>
              <a:rPr lang="en-GB" dirty="0"/>
              <a:t>So we need to ensure that they have access to all the evidence based therapies, interventions and pathways that are suitable for them. </a:t>
            </a:r>
          </a:p>
          <a:p>
            <a:endParaRPr lang="en-GB" dirty="0"/>
          </a:p>
        </p:txBody>
      </p:sp>
    </p:spTree>
    <p:extLst>
      <p:ext uri="{BB962C8B-B14F-4D97-AF65-F5344CB8AC3E}">
        <p14:creationId xmlns:p14="http://schemas.microsoft.com/office/powerpoint/2010/main" val="37535615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Now how we protect them depends on what type of HF they have. </a:t>
            </a:r>
          </a:p>
          <a:p>
            <a:r>
              <a:rPr lang="en-GB" dirty="0"/>
              <a:t>For </a:t>
            </a:r>
            <a:r>
              <a:rPr lang="en-GB" dirty="0" err="1"/>
              <a:t>HFrEF</a:t>
            </a:r>
            <a:endParaRPr lang="en-GB" dirty="0"/>
          </a:p>
          <a:p>
            <a:r>
              <a:rPr lang="en-GB" dirty="0"/>
              <a:t>There are 4 pillars of treatment, no longer advised necessarily to stagger their introduction, but to use you clinical assessment skills and a holistic, personalised approach to get them on the highest tolerated doses of all the recommended drugs. </a:t>
            </a:r>
          </a:p>
          <a:p>
            <a:endParaRPr lang="en-GB" dirty="0"/>
          </a:p>
          <a:p>
            <a:r>
              <a:rPr lang="en-GB" dirty="0"/>
              <a:t>These NICE guidelines have just been updated,  and as you can see it is clear now that SGLT2i should be introduced and that ARNIs can now be introduced within primary care, with specialist advice. </a:t>
            </a:r>
            <a:r>
              <a:rPr lang="en-GB" dirty="0" err="1"/>
              <a:t>Ofcourse</a:t>
            </a:r>
            <a:r>
              <a:rPr lang="en-GB" dirty="0"/>
              <a:t>, this is new, and there may be some apprehension with this. It is quite common now for specialist teams to have started ARNI anyway even before an ACE was trialled, so you will probably find a large proportion of your </a:t>
            </a:r>
            <a:r>
              <a:rPr lang="en-GB" dirty="0" err="1"/>
              <a:t>HFrEF</a:t>
            </a:r>
            <a:r>
              <a:rPr lang="en-GB" dirty="0"/>
              <a:t> patients already on it if they have been through specialist team. However, it is important for you to consider starting this with some advice if your patients are remaining symptomatic on ACE or ARB. </a:t>
            </a:r>
          </a:p>
          <a:p>
            <a:r>
              <a:rPr lang="en-GB" dirty="0"/>
              <a:t>Equally the other new thing highlighted is the consideration of IV iron therapy, and so the importance to be looking at that </a:t>
            </a:r>
            <a:r>
              <a:rPr lang="en-GB" dirty="0" err="1"/>
              <a:t>aswell</a:t>
            </a:r>
            <a:r>
              <a:rPr lang="en-GB" dirty="0"/>
              <a:t> as renal function </a:t>
            </a:r>
          </a:p>
          <a:p>
            <a:endParaRPr lang="en-GB" dirty="0"/>
          </a:p>
        </p:txBody>
      </p:sp>
    </p:spTree>
    <p:extLst>
      <p:ext uri="{BB962C8B-B14F-4D97-AF65-F5344CB8AC3E}">
        <p14:creationId xmlns:p14="http://schemas.microsoft.com/office/powerpoint/2010/main" val="26334200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IN </a:t>
            </a:r>
            <a:r>
              <a:rPr lang="en-GB" dirty="0" err="1"/>
              <a:t>HFmEF</a:t>
            </a:r>
            <a:r>
              <a:rPr lang="en-GB" dirty="0"/>
              <a:t> … the same 4 </a:t>
            </a:r>
            <a:r>
              <a:rPr lang="en-GB" dirty="0" err="1"/>
              <a:t>pillarsapart</a:t>
            </a:r>
            <a:r>
              <a:rPr lang="en-GB" dirty="0"/>
              <a:t> from ARNI as an alternative</a:t>
            </a:r>
          </a:p>
          <a:p>
            <a:endParaRPr lang="en-GB" dirty="0"/>
          </a:p>
          <a:p>
            <a:r>
              <a:rPr lang="en-GB" dirty="0"/>
              <a:t>And with </a:t>
            </a:r>
            <a:r>
              <a:rPr lang="en-GB" dirty="0" err="1"/>
              <a:t>HFpEF</a:t>
            </a:r>
            <a:r>
              <a:rPr lang="en-GB" dirty="0"/>
              <a:t> we now have 2 pillars recommended alongside the symptom control diuretics for treatment. The MRA and the SGLT2i.  There will be many of your patients not on these as yet, as many </a:t>
            </a:r>
            <a:r>
              <a:rPr lang="en-GB" dirty="0" err="1"/>
              <a:t>HFpEF</a:t>
            </a:r>
            <a:r>
              <a:rPr lang="en-GB" dirty="0"/>
              <a:t> may not be seen by specialist HF nurses in some areas, so I would strongly advise that these 2 pillars are now considered when you are doing your long term reviews/HF reviews. </a:t>
            </a:r>
          </a:p>
        </p:txBody>
      </p:sp>
    </p:spTree>
    <p:extLst>
      <p:ext uri="{BB962C8B-B14F-4D97-AF65-F5344CB8AC3E}">
        <p14:creationId xmlns:p14="http://schemas.microsoft.com/office/powerpoint/2010/main" val="21420272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So in summary… </a:t>
            </a:r>
          </a:p>
          <a:p>
            <a:r>
              <a:rPr lang="en-GB" dirty="0"/>
              <a:t>4 pillars for </a:t>
            </a:r>
            <a:r>
              <a:rPr lang="en-GB" dirty="0" err="1"/>
              <a:t>HFrEF</a:t>
            </a:r>
            <a:r>
              <a:rPr lang="en-GB" dirty="0"/>
              <a:t> and </a:t>
            </a:r>
            <a:r>
              <a:rPr lang="en-GB" dirty="0" err="1"/>
              <a:t>HFmEF</a:t>
            </a:r>
            <a:r>
              <a:rPr lang="en-GB" dirty="0"/>
              <a:t>. </a:t>
            </a:r>
          </a:p>
          <a:p>
            <a:endParaRPr lang="en-GB" dirty="0"/>
          </a:p>
          <a:p>
            <a:r>
              <a:rPr lang="en-GB" dirty="0"/>
              <a:t>2 pillars for </a:t>
            </a:r>
            <a:r>
              <a:rPr lang="en-GB" dirty="0" err="1"/>
              <a:t>HFpEF</a:t>
            </a:r>
            <a:endParaRPr lang="en-GB" dirty="0"/>
          </a:p>
          <a:p>
            <a:endParaRPr lang="en-GB" dirty="0"/>
          </a:p>
          <a:p>
            <a:r>
              <a:rPr lang="en-GB" dirty="0"/>
              <a:t>And diuretics for fluid overload/congestion for symptom </a:t>
            </a:r>
            <a:r>
              <a:rPr lang="en-GB" dirty="0" err="1"/>
              <a:t>controil</a:t>
            </a:r>
            <a:r>
              <a:rPr lang="en-GB" dirty="0"/>
              <a:t>.. These do not give any prognostic benefit, but will improve peoples daily lives. </a:t>
            </a:r>
          </a:p>
        </p:txBody>
      </p:sp>
    </p:spTree>
    <p:extLst>
      <p:ext uri="{BB962C8B-B14F-4D97-AF65-F5344CB8AC3E}">
        <p14:creationId xmlns:p14="http://schemas.microsoft.com/office/powerpoint/2010/main" val="8793540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So why these 4 pillars. </a:t>
            </a:r>
          </a:p>
          <a:p>
            <a:r>
              <a:rPr lang="en-GB" dirty="0"/>
              <a:t>Firstly although old, and before the SGLT2i came along, there was strong evidence that triple therapy improved lifespan three fold by having all 3 treatments in place. </a:t>
            </a:r>
          </a:p>
        </p:txBody>
      </p:sp>
    </p:spTree>
    <p:extLst>
      <p:ext uri="{BB962C8B-B14F-4D97-AF65-F5344CB8AC3E}">
        <p14:creationId xmlns:p14="http://schemas.microsoft.com/office/powerpoint/2010/main" val="37547413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This is not just a problem, this is an urgent problem. These projections from the Health Foundation report, show that there is going to be a 92% increase in heart failure diagnosis by 2040.  So within 15 years there is going to be approx. 2 million people living with the condition. </a:t>
            </a:r>
          </a:p>
        </p:txBody>
      </p:sp>
    </p:spTree>
    <p:extLst>
      <p:ext uri="{BB962C8B-B14F-4D97-AF65-F5344CB8AC3E}">
        <p14:creationId xmlns:p14="http://schemas.microsoft.com/office/powerpoint/2010/main" val="22895324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And those apprehensive about ARNIs… we can see that swapping from an ACE to ARNI can decrease mortality by a further 20%. </a:t>
            </a:r>
          </a:p>
        </p:txBody>
      </p:sp>
    </p:spTree>
    <p:extLst>
      <p:ext uri="{BB962C8B-B14F-4D97-AF65-F5344CB8AC3E}">
        <p14:creationId xmlns:p14="http://schemas.microsoft.com/office/powerpoint/2010/main" val="8464326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Equally with the SGLT2i.. This is for Empa, but </a:t>
            </a:r>
            <a:r>
              <a:rPr lang="en-GB" dirty="0" err="1"/>
              <a:t>Dapa</a:t>
            </a:r>
            <a:r>
              <a:rPr lang="en-GB" dirty="0"/>
              <a:t> had similar results.. That it can really improve symptoms to such an effect that can have a huge effect on further decompensating episodes requiring hospital admissions. </a:t>
            </a:r>
          </a:p>
        </p:txBody>
      </p:sp>
    </p:spTree>
    <p:extLst>
      <p:ext uri="{BB962C8B-B14F-4D97-AF65-F5344CB8AC3E}">
        <p14:creationId xmlns:p14="http://schemas.microsoft.com/office/powerpoint/2010/main" val="10309145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So just a bit of guidance when using these treatments. </a:t>
            </a:r>
          </a:p>
        </p:txBody>
      </p:sp>
    </p:spTree>
    <p:extLst>
      <p:ext uri="{BB962C8B-B14F-4D97-AF65-F5344CB8AC3E}">
        <p14:creationId xmlns:p14="http://schemas.microsoft.com/office/powerpoint/2010/main" val="33384777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And for Beta Blockers</a:t>
            </a:r>
          </a:p>
        </p:txBody>
      </p:sp>
    </p:spTree>
    <p:extLst>
      <p:ext uri="{BB962C8B-B14F-4D97-AF65-F5344CB8AC3E}">
        <p14:creationId xmlns:p14="http://schemas.microsoft.com/office/powerpoint/2010/main" val="2377077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And this is the specific new guidance for the consideration of patients iron status. </a:t>
            </a:r>
          </a:p>
        </p:txBody>
      </p:sp>
    </p:spTree>
    <p:extLst>
      <p:ext uri="{BB962C8B-B14F-4D97-AF65-F5344CB8AC3E}">
        <p14:creationId xmlns:p14="http://schemas.microsoft.com/office/powerpoint/2010/main" val="598495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So how do we titrate, as I said previously, no </a:t>
            </a:r>
            <a:r>
              <a:rPr lang="en-GB" dirty="0" err="1"/>
              <a:t>l;onger</a:t>
            </a:r>
            <a:r>
              <a:rPr lang="en-GB" dirty="0"/>
              <a:t> necessarily need to add one drug in at a time, but it is often best to start at small doses so you can monitor that renal function… </a:t>
            </a:r>
          </a:p>
        </p:txBody>
      </p:sp>
    </p:spTree>
    <p:extLst>
      <p:ext uri="{BB962C8B-B14F-4D97-AF65-F5344CB8AC3E}">
        <p14:creationId xmlns:p14="http://schemas.microsoft.com/office/powerpoint/2010/main" val="37177097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So when seeing these patients these are the things you need to  consider when undertaking that review. </a:t>
            </a:r>
          </a:p>
        </p:txBody>
      </p:sp>
    </p:spTree>
    <p:extLst>
      <p:ext uri="{BB962C8B-B14F-4D97-AF65-F5344CB8AC3E}">
        <p14:creationId xmlns:p14="http://schemas.microsoft.com/office/powerpoint/2010/main" val="7450775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And once you have got them on their maximum tolerated doses, we need to keep them well and keep them out of hospital. </a:t>
            </a:r>
          </a:p>
          <a:p>
            <a:r>
              <a:rPr lang="en-GB" dirty="0"/>
              <a:t>We need to perfect their care. </a:t>
            </a:r>
          </a:p>
          <a:p>
            <a:r>
              <a:rPr lang="en-GB" dirty="0"/>
              <a:t>So need to think about how we enable them to self manage, and </a:t>
            </a:r>
            <a:r>
              <a:rPr lang="en-GB" dirty="0" err="1"/>
              <a:t>ofcourse</a:t>
            </a:r>
            <a:r>
              <a:rPr lang="en-GB" dirty="0"/>
              <a:t> see whether they can have access to that 5</a:t>
            </a:r>
            <a:r>
              <a:rPr lang="en-GB" baseline="30000" dirty="0"/>
              <a:t>th</a:t>
            </a:r>
            <a:r>
              <a:rPr lang="en-GB" dirty="0"/>
              <a:t> pillar.. Which is cardiac rehabilitation.</a:t>
            </a:r>
          </a:p>
        </p:txBody>
      </p:sp>
    </p:spTree>
    <p:extLst>
      <p:ext uri="{BB962C8B-B14F-4D97-AF65-F5344CB8AC3E}">
        <p14:creationId xmlns:p14="http://schemas.microsoft.com/office/powerpoint/2010/main" val="17164452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Within primary acre its about keeping on top of them, access MDTs if you can… contact the specialist services and ensure the patient is well informed. </a:t>
            </a:r>
          </a:p>
        </p:txBody>
      </p:sp>
    </p:spTree>
    <p:extLst>
      <p:ext uri="{BB962C8B-B14F-4D97-AF65-F5344CB8AC3E}">
        <p14:creationId xmlns:p14="http://schemas.microsoft.com/office/powerpoint/2010/main" val="42902652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NG106 provides some helpful lifestyle advice around smoking cessation, alcohol consumption and diet.</a:t>
            </a:r>
          </a:p>
          <a:p>
            <a:endParaRPr lang="en-US" dirty="0"/>
          </a:p>
          <a:p>
            <a:r>
              <a:rPr lang="en-US" dirty="0"/>
              <a:t>Fluid restriction is no longer recommended</a:t>
            </a:r>
          </a:p>
          <a:p>
            <a:r>
              <a:rPr lang="en-US" dirty="0"/>
              <a:t>(As a general rule of thumb recommend 2l/day)</a:t>
            </a:r>
          </a:p>
          <a:p>
            <a:endParaRPr lang="en-US" dirty="0"/>
          </a:p>
          <a:p>
            <a:r>
              <a:rPr lang="en-US" dirty="0"/>
              <a:t>Animation 2: ESC – big focus on patient </a:t>
            </a:r>
            <a:r>
              <a:rPr lang="en-US" dirty="0" err="1"/>
              <a:t>centred</a:t>
            </a:r>
            <a:r>
              <a:rPr lang="en-US" dirty="0"/>
              <a:t> care and self-management.  Lots of people with the condition are quite well informed </a:t>
            </a:r>
          </a:p>
          <a:p>
            <a:endParaRPr lang="en-US" dirty="0"/>
          </a:p>
          <a:p>
            <a:r>
              <a:rPr lang="en-US" dirty="0"/>
              <a:t>Animation 3: strong recommendation for exercise based cardiac rehabilitation </a:t>
            </a:r>
            <a:r>
              <a:rPr lang="en-US" dirty="0">
                <a:sym typeface="Wingdings" pitchFamily="2" charset="2"/>
              </a:rPr>
              <a:t> associated with improved QoL and survival.</a:t>
            </a:r>
            <a:endParaRPr lang="en-US" dirty="0"/>
          </a:p>
          <a:p>
            <a:endParaRPr lang="en-GB" dirty="0"/>
          </a:p>
        </p:txBody>
      </p:sp>
    </p:spTree>
    <p:extLst>
      <p:ext uri="{BB962C8B-B14F-4D97-AF65-F5344CB8AC3E}">
        <p14:creationId xmlns:p14="http://schemas.microsoft.com/office/powerpoint/2010/main" val="2170531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Equally, it is not a good condition for people to have, as you can see here, survival rates in both men and women are lower than some of the common cancers within 5 years of diagnosis. </a:t>
            </a:r>
          </a:p>
        </p:txBody>
      </p:sp>
    </p:spTree>
    <p:extLst>
      <p:ext uri="{BB962C8B-B14F-4D97-AF65-F5344CB8AC3E}">
        <p14:creationId xmlns:p14="http://schemas.microsoft.com/office/powerpoint/2010/main" val="35226524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Great patient information can be given to patients to help them self manage from BHF and pumping marvellous. </a:t>
            </a:r>
          </a:p>
          <a:p>
            <a:endParaRPr lang="en-GB" dirty="0"/>
          </a:p>
          <a:p>
            <a:r>
              <a:rPr lang="en-GB" dirty="0"/>
              <a:t>Also utilising remote monitoring to aid self management has come into forefront with @Home initiatives.  So this is something you may want to consider looking at in your PCN . </a:t>
            </a:r>
          </a:p>
        </p:txBody>
      </p:sp>
    </p:spTree>
    <p:extLst>
      <p:ext uri="{BB962C8B-B14F-4D97-AF65-F5344CB8AC3E}">
        <p14:creationId xmlns:p14="http://schemas.microsoft.com/office/powerpoint/2010/main" val="23351655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Heart failure can be separated into acute and chronic heart failure </a:t>
            </a:r>
          </a:p>
          <a:p>
            <a:endParaRPr lang="en-GB" dirty="0"/>
          </a:p>
          <a:p>
            <a:r>
              <a:rPr lang="en-GB" dirty="0"/>
              <a:t>Chronic heart failure is a long term condition that progressively get worse over time.</a:t>
            </a:r>
          </a:p>
          <a:p>
            <a:endParaRPr lang="en-GB" dirty="0"/>
          </a:p>
          <a:p>
            <a:r>
              <a:rPr lang="en-GB" dirty="0"/>
              <a:t>Acute heart failure (AHF)  refers to: </a:t>
            </a:r>
          </a:p>
          <a:p>
            <a:pPr marL="285750" indent="-285750">
              <a:buFont typeface="Arial" panose="020B0604020202020204" pitchFamily="34" charset="0"/>
              <a:buChar char="•"/>
            </a:pPr>
            <a:r>
              <a:rPr lang="en-GB" dirty="0"/>
              <a:t>rapid or gradual onset of symptoms and/or signs of HF, </a:t>
            </a:r>
          </a:p>
          <a:p>
            <a:pPr marL="285750" indent="-285750">
              <a:buFont typeface="Arial" panose="020B0604020202020204" pitchFamily="34" charset="0"/>
              <a:buChar char="•"/>
            </a:pPr>
            <a:r>
              <a:rPr lang="en-GB" dirty="0"/>
              <a:t>severe enough for the patient to seek urgent medical attention, </a:t>
            </a:r>
          </a:p>
          <a:p>
            <a:pPr marL="285750" indent="-285750">
              <a:buFont typeface="Arial" panose="020B0604020202020204" pitchFamily="34" charset="0"/>
              <a:buChar char="•"/>
            </a:pPr>
            <a:r>
              <a:rPr lang="en-GB" dirty="0"/>
              <a:t>leading to an unplanned hospital admission or an emergency department visit. </a:t>
            </a:r>
          </a:p>
          <a:p>
            <a:pPr marL="0" indent="0">
              <a:buFont typeface="Arial" panose="020B0604020202020204" pitchFamily="34" charset="0"/>
              <a:buNone/>
            </a:pPr>
            <a:endParaRPr lang="en-GB" dirty="0"/>
          </a:p>
          <a:p>
            <a:pPr marL="0" indent="0">
              <a:buFont typeface="Arial" panose="020B0604020202020204" pitchFamily="34" charset="0"/>
              <a:buNone/>
            </a:pPr>
            <a:r>
              <a:rPr lang="en-GB" dirty="0"/>
              <a:t>Patients with AHF require urgent evaluation with subsequent initiation or intensification of treatment, including </a:t>
            </a:r>
            <a:r>
              <a:rPr lang="en-GB" dirty="0" err="1"/>
              <a:t>i.v.</a:t>
            </a:r>
            <a:r>
              <a:rPr lang="en-GB" dirty="0"/>
              <a:t> therapies or procedures.</a:t>
            </a:r>
          </a:p>
          <a:p>
            <a:endParaRPr lang="en-GB" dirty="0"/>
          </a:p>
          <a:p>
            <a:r>
              <a:rPr lang="en-GB" dirty="0"/>
              <a:t>Animation 1: Seek help - if patients present with symptoms suggestive of acute heart failure – immediate referral into secondary care is advised and liaise with your HF specialist team</a:t>
            </a:r>
          </a:p>
          <a:p>
            <a:endParaRPr lang="en-GB" dirty="0"/>
          </a:p>
        </p:txBody>
      </p:sp>
    </p:spTree>
    <p:extLst>
      <p:ext uri="{BB962C8B-B14F-4D97-AF65-F5344CB8AC3E}">
        <p14:creationId xmlns:p14="http://schemas.microsoft.com/office/powerpoint/2010/main" val="19388471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Heart failure is a chronic and a progressive condition</a:t>
            </a:r>
          </a:p>
          <a:p>
            <a:r>
              <a:rPr lang="en-US" dirty="0"/>
              <a:t>Palliative care in vitally important to managing end-stage pts</a:t>
            </a:r>
          </a:p>
          <a:p>
            <a:r>
              <a:rPr lang="en-US" dirty="0"/>
              <a:t>When managing pts with heart failure it is important to be aware of where they are in there disease progression and look for red flags that may indicate palliative care needs to be considered</a:t>
            </a:r>
          </a:p>
          <a:p>
            <a:endParaRPr lang="en-US" dirty="0"/>
          </a:p>
          <a:p>
            <a:r>
              <a:rPr lang="en-US" dirty="0"/>
              <a:t>Also it is important to be aware of what the patient wants, and their priorities, such as quality of life an impact on there family and there own independence</a:t>
            </a:r>
          </a:p>
          <a:p>
            <a:endParaRPr lang="en-US" dirty="0"/>
          </a:p>
          <a:p>
            <a:r>
              <a:rPr lang="en-US" dirty="0"/>
              <a:t>Need to consider advanced care plans.. Respect forms etc. </a:t>
            </a:r>
          </a:p>
          <a:p>
            <a:endParaRPr lang="en-US" dirty="0"/>
          </a:p>
          <a:p>
            <a:endParaRPr lang="en-US" dirty="0"/>
          </a:p>
          <a:p>
            <a:r>
              <a:rPr lang="en-GB" dirty="0"/>
              <a:t>While the disease trajectory of each patient with HF is unique, there is a generalizable pattern of gradual decline, punctuated by episodes of acute deterioration leading either to sudden death or death due to progressive HF. </a:t>
            </a:r>
          </a:p>
          <a:p>
            <a:r>
              <a:rPr lang="en-GB" dirty="0"/>
              <a:t>Communication about the disease trajectory and anticipatory planning should start when a patient is diagnosed with advanced HF. </a:t>
            </a:r>
          </a:p>
          <a:p>
            <a:r>
              <a:rPr lang="en-GB" dirty="0"/>
              <a:t>A team-based approach to palliative and end-of-life care for patients with HF has been proposed.</a:t>
            </a:r>
          </a:p>
          <a:p>
            <a:r>
              <a:rPr lang="en-GB" dirty="0"/>
              <a:t>Specific models of palliative care for patients with advanced HF have been also reported. They reduce hospitalizations, without a clear effect on survival, and have some effects on QOL and symptom burden.</a:t>
            </a:r>
          </a:p>
          <a:p>
            <a:r>
              <a:rPr lang="en-GB" dirty="0"/>
              <a:t>Symptom assessment should be performed on a regular basis. In addition to clinical assessment, symptoms can be assessed using the Numeric Rating Scale, the Edmonton Symptom Assessment Scale (ESAS) or ESAS-HF, or the Integrated Palliative care Outcome Scale.</a:t>
            </a:r>
            <a:endParaRPr lang="en-US" dirty="0"/>
          </a:p>
          <a:p>
            <a:endParaRPr lang="en-GB" dirty="0"/>
          </a:p>
        </p:txBody>
      </p:sp>
    </p:spTree>
    <p:extLst>
      <p:ext uri="{BB962C8B-B14F-4D97-AF65-F5344CB8AC3E}">
        <p14:creationId xmlns:p14="http://schemas.microsoft.com/office/powerpoint/2010/main" val="40566816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For those of you that have read the new Ten Year NHS Plan, or skimmed it, you may think there has been very little written on cardiovascular disease, but actually, it is mentioned a lot. </a:t>
            </a:r>
          </a:p>
          <a:p>
            <a:r>
              <a:rPr lang="en-GB" dirty="0"/>
              <a:t>It discusses about earlier diagnosis specifically in heart failure, but equally it suggests that systems should be looking at the workforce to tackle some of these conditions, such as community pharmacists, </a:t>
            </a:r>
          </a:p>
          <a:p>
            <a:r>
              <a:rPr lang="en-GB" dirty="0"/>
              <a:t>There is a great emphasis on prevention of these conditions, </a:t>
            </a:r>
          </a:p>
          <a:p>
            <a:r>
              <a:rPr lang="en-GB" dirty="0"/>
              <a:t>And how technological advancements will be really important to reduce mortality. </a:t>
            </a:r>
          </a:p>
        </p:txBody>
      </p:sp>
    </p:spTree>
    <p:extLst>
      <p:ext uri="{BB962C8B-B14F-4D97-AF65-F5344CB8AC3E}">
        <p14:creationId xmlns:p14="http://schemas.microsoft.com/office/powerpoint/2010/main" val="13648340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And of course the main take aways of the new plan, have been the three shifts. </a:t>
            </a:r>
          </a:p>
          <a:p>
            <a:r>
              <a:rPr lang="en-GB" dirty="0"/>
              <a:t>Hospital to Community</a:t>
            </a:r>
          </a:p>
          <a:p>
            <a:r>
              <a:rPr lang="en-GB" dirty="0"/>
              <a:t>Sickness to prevention and </a:t>
            </a:r>
          </a:p>
          <a:p>
            <a:r>
              <a:rPr lang="en-GB" dirty="0"/>
              <a:t>Analogue to Digital. </a:t>
            </a:r>
          </a:p>
          <a:p>
            <a:endParaRPr lang="en-GB" dirty="0"/>
          </a:p>
          <a:p>
            <a:r>
              <a:rPr lang="en-GB" dirty="0"/>
              <a:t>The condition of heart failure can fit into all of these boxes. </a:t>
            </a:r>
          </a:p>
          <a:p>
            <a:r>
              <a:rPr lang="en-GB" dirty="0"/>
              <a:t>Earlier diagnosis of heart failure in community settings will help support the recovery of NHS backlogs and alleviate pressures in emergency care</a:t>
            </a:r>
          </a:p>
          <a:p>
            <a:r>
              <a:rPr lang="en-GB" dirty="0"/>
              <a:t>Increasing awareness of the condition , to both health care professionals and patients can aid in the prevention work</a:t>
            </a:r>
          </a:p>
          <a:p>
            <a:r>
              <a:rPr lang="en-GB" dirty="0"/>
              <a:t>And there are so many technologies such as point of care technologies, digital tools for rehab and  remote monitoring self management that can really benefit heart failure patients. </a:t>
            </a:r>
          </a:p>
          <a:p>
            <a:endParaRPr lang="en-GB" dirty="0"/>
          </a:p>
        </p:txBody>
      </p:sp>
    </p:spTree>
    <p:extLst>
      <p:ext uri="{BB962C8B-B14F-4D97-AF65-F5344CB8AC3E}">
        <p14:creationId xmlns:p14="http://schemas.microsoft.com/office/powerpoint/2010/main" val="15367448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So here at HIWM, we like to use the Detect, Protect, Perfect model. </a:t>
            </a:r>
          </a:p>
          <a:p>
            <a:r>
              <a:rPr lang="en-GB" dirty="0"/>
              <a:t>Detect our HF patients early and out of hospital – we can do that by increasing awareness, such as teaching sessions like this, but also raising awareness to patients so that they come earlier. </a:t>
            </a:r>
          </a:p>
          <a:p>
            <a:r>
              <a:rPr lang="en-GB" dirty="0"/>
              <a:t>Protect those that have been diagnosed by ensuring that they get timely and appropriate management</a:t>
            </a:r>
          </a:p>
          <a:p>
            <a:r>
              <a:rPr lang="en-GB" dirty="0"/>
              <a:t>Perfect their care, by escalating early to specialist teams, and providing cardiac rehabilitation to these patients and giving them all the tools to self manage their condition.  Hopefully resulting in them seeking help early rather than ending up with an emergency admission decompensating. </a:t>
            </a:r>
          </a:p>
        </p:txBody>
      </p:sp>
    </p:spTree>
    <p:extLst>
      <p:ext uri="{BB962C8B-B14F-4D97-AF65-F5344CB8AC3E}">
        <p14:creationId xmlns:p14="http://schemas.microsoft.com/office/powerpoint/2010/main" val="12957158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So lets look at detect.  This is all about understanding what heart failure is, what the signs and symptoms are, what may be the cause and how can we get the right diagnostic tests . </a:t>
            </a:r>
          </a:p>
        </p:txBody>
      </p:sp>
    </p:spTree>
    <p:extLst>
      <p:ext uri="{BB962C8B-B14F-4D97-AF65-F5344CB8AC3E}">
        <p14:creationId xmlns:p14="http://schemas.microsoft.com/office/powerpoint/2010/main" val="10751950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So what is heart failure?  ( read slide) </a:t>
            </a:r>
          </a:p>
          <a:p>
            <a:endParaRPr lang="en-GB" dirty="0"/>
          </a:p>
          <a:p>
            <a:endParaRPr lang="en-GB" dirty="0"/>
          </a:p>
        </p:txBody>
      </p:sp>
    </p:spTree>
    <p:extLst>
      <p:ext uri="{BB962C8B-B14F-4D97-AF65-F5344CB8AC3E}">
        <p14:creationId xmlns:p14="http://schemas.microsoft.com/office/powerpoint/2010/main" val="19867074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0" cap="none" spc="0" normalizeH="0" baseline="0" noProof="0" dirty="0">
              <a:ln>
                <a:noFill/>
              </a:ln>
              <a:solidFill>
                <a:sysClr val="windowText" lastClr="000000"/>
              </a:solidFill>
              <a:effectLst/>
              <a:uLnTx/>
              <a:uFillTx/>
              <a:latin typeface="Arial"/>
              <a:ea typeface="+mn-ea"/>
              <a:cs typeface="Arial"/>
              <a:sym typeface="Arial"/>
            </a:endParaRPr>
          </a:p>
          <a:p>
            <a:pPr marL="0" marR="0" lvl="0" indent="0" defTabSz="914400" eaLnBrk="1" fontAlgn="auto" latinLnBrk="0" hangingPunct="1">
              <a:lnSpc>
                <a:spcPct val="100000"/>
              </a:lnSpc>
              <a:spcBef>
                <a:spcPts val="0"/>
              </a:spcBef>
              <a:spcAft>
                <a:spcPts val="0"/>
              </a:spcAft>
              <a:buClrTx/>
              <a:buSzTx/>
              <a:tabLst/>
              <a:defRPr/>
            </a:pPr>
            <a:r>
              <a:rPr kumimoji="0" lang="en-US" sz="1400" b="0" i="0" u="none" strike="noStrike" kern="0" cap="none" spc="0" normalizeH="0" baseline="0" noProof="0" dirty="0">
                <a:ln>
                  <a:noFill/>
                </a:ln>
                <a:solidFill>
                  <a:sysClr val="windowText" lastClr="000000"/>
                </a:solidFill>
                <a:effectLst/>
                <a:uLnTx/>
                <a:uFillTx/>
                <a:latin typeface="Arial"/>
                <a:ea typeface="+mn-ea"/>
                <a:cs typeface="Arial"/>
                <a:sym typeface="Arial"/>
              </a:rPr>
              <a:t>So in order to detect.. It is important we know what signs and symptoms are. </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0" cap="none" spc="0" normalizeH="0" baseline="0" noProof="0" dirty="0">
              <a:ln>
                <a:noFill/>
              </a:ln>
              <a:solidFill>
                <a:sysClr val="windowText" lastClr="000000"/>
              </a:solidFill>
              <a:effectLst/>
              <a:uLnTx/>
              <a:uFillTx/>
              <a:latin typeface="Arial"/>
              <a:ea typeface="+mn-ea"/>
              <a:cs typeface="Arial"/>
              <a:sym typeface="Arial"/>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sysClr val="windowText" lastClr="000000"/>
                </a:solidFill>
                <a:effectLst/>
                <a:uLnTx/>
                <a:uFillTx/>
                <a:latin typeface="Arial"/>
                <a:ea typeface="+mn-ea"/>
                <a:cs typeface="Arial"/>
                <a:sym typeface="Arial"/>
              </a:rPr>
              <a:t>Common signs include peripheral oedema, elevated JVP and tachycardia</a:t>
            </a:r>
            <a:endParaRPr kumimoji="0" lang="en-GB" sz="1400" b="0" i="0" u="none" strike="noStrike" kern="0" cap="none" spc="0" normalizeH="0" baseline="0" noProof="0" dirty="0">
              <a:ln>
                <a:noFill/>
              </a:ln>
              <a:solidFill>
                <a:sysClr val="windowText" lastClr="000000"/>
              </a:solidFill>
              <a:effectLst/>
              <a:uLnTx/>
              <a:uFillTx/>
              <a:latin typeface="Arial"/>
              <a:ea typeface="+mn-ea"/>
              <a:cs typeface="Arial"/>
              <a:sym typeface="Arial"/>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sysClr val="windowText" lastClr="000000"/>
                </a:solidFill>
                <a:effectLst/>
                <a:uLnTx/>
                <a:uFillTx/>
                <a:latin typeface="Arial"/>
                <a:ea typeface="+mn-ea"/>
                <a:cs typeface="Arial"/>
                <a:sym typeface="Arial"/>
              </a:rPr>
              <a:t>Typical symptoms consist of breathlessness, fatigue, ankle swelling</a:t>
            </a:r>
            <a:endParaRPr kumimoji="0" lang="en-GB" sz="14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sym typeface="Arial"/>
            </a:endParaRPr>
          </a:p>
          <a:p>
            <a:pPr marL="172800" marR="0" lvl="0" indent="-172800" defTabSz="914400" eaLnBrk="1" fontAlgn="auto" latinLnBrk="0" hangingPunct="1">
              <a:lnSpc>
                <a:spcPct val="90000"/>
              </a:lnSpc>
              <a:spcBef>
                <a:spcPts val="600"/>
              </a:spcBef>
              <a:spcAft>
                <a:spcPts val="300"/>
              </a:spcAft>
              <a:buClrTx/>
              <a:buSzTx/>
              <a:buFont typeface="Arial" panose="020B0604020202020204" pitchFamily="34" charset="0"/>
              <a:buChar char="•"/>
              <a:tabLst/>
              <a:defRPr/>
            </a:pPr>
            <a:r>
              <a:rPr kumimoji="0" lang="en-GB" sz="14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sym typeface="Arial"/>
              </a:rPr>
              <a:t>No sign or symptom is both sensitive and specific for the diagnosis of heart failure</a:t>
            </a:r>
            <a:endParaRPr kumimoji="0" lang="en-GB" sz="1400" b="0" i="0" u="none" strike="noStrike" kern="0" cap="none" spc="0" normalizeH="0" baseline="30000" noProof="0" dirty="0">
              <a:ln>
                <a:noFill/>
              </a:ln>
              <a:solidFill>
                <a:sysClr val="windowText" lastClr="000000"/>
              </a:solidFill>
              <a:effectLst/>
              <a:uLnTx/>
              <a:uFillTx/>
              <a:latin typeface="Arial Narrow" panose="020B0606020202030204" pitchFamily="34" charset="0"/>
              <a:cs typeface="Arial" panose="020B0604020202020204" pitchFamily="34" charset="0"/>
              <a:sym typeface="Arial"/>
            </a:endParaRPr>
          </a:p>
          <a:p>
            <a:pPr marL="172800" marR="0" lvl="0" indent="-172800" defTabSz="914400" eaLnBrk="1" fontAlgn="auto" latinLnBrk="0" hangingPunct="1">
              <a:lnSpc>
                <a:spcPct val="90000"/>
              </a:lnSpc>
              <a:spcBef>
                <a:spcPts val="600"/>
              </a:spcBef>
              <a:spcAft>
                <a:spcPts val="300"/>
              </a:spcAft>
              <a:buClrTx/>
              <a:buSzTx/>
              <a:buFont typeface="Arial" panose="020B0604020202020204" pitchFamily="34" charset="0"/>
              <a:buChar char="•"/>
              <a:tabLst/>
              <a:defRPr/>
            </a:pPr>
            <a:r>
              <a:rPr kumimoji="0" lang="en-GB" sz="14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sym typeface="Arial"/>
              </a:rPr>
              <a:t>Not all symptoms will be present in all </a:t>
            </a:r>
            <a:r>
              <a:rPr kumimoji="0" lang="en-GB" sz="1400" b="0" i="0" u="none" strike="noStrike" kern="0" cap="none" spc="0" normalizeH="0" baseline="0" noProof="0" dirty="0">
                <a:ln>
                  <a:noFill/>
                </a:ln>
                <a:solidFill>
                  <a:sysClr val="windowText" lastClr="000000"/>
                </a:solidFill>
                <a:effectLst/>
                <a:uLnTx/>
                <a:uFillTx/>
                <a:latin typeface="Arial"/>
                <a:cs typeface="Arial" panose="020B0604020202020204" pitchFamily="34" charset="0"/>
                <a:sym typeface="Arial"/>
              </a:rPr>
              <a:t>heart failure</a:t>
            </a:r>
            <a:r>
              <a:rPr kumimoji="0" lang="en-GB" sz="14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sym typeface="Arial"/>
              </a:rPr>
              <a:t> patients, and some symptoms such as dyspnoea and oedema will be indicative of other conditions such as chronic obstructive pulmonary disease</a:t>
            </a:r>
            <a:endParaRPr kumimoji="0" lang="en-GB" sz="1400" b="0" i="0" u="none" strike="noStrike" kern="0" cap="none" spc="0" normalizeH="0" baseline="30000" noProof="0" dirty="0">
              <a:ln>
                <a:noFill/>
              </a:ln>
              <a:solidFill>
                <a:sysClr val="windowText" lastClr="000000"/>
              </a:solidFill>
              <a:effectLst/>
              <a:uLnTx/>
              <a:uFillTx/>
              <a:latin typeface="Arial Narrow" panose="020B0606020202030204" pitchFamily="34" charset="0"/>
              <a:cs typeface="Arial" panose="020B0604020202020204" pitchFamily="34" charset="0"/>
              <a:sym typeface="Arial"/>
            </a:endParaRPr>
          </a:p>
          <a:p>
            <a:pPr marL="172800" marR="0" lvl="0" indent="-172800" defTabSz="914400" eaLnBrk="1" fontAlgn="auto" latinLnBrk="0" hangingPunct="1">
              <a:lnSpc>
                <a:spcPct val="90000"/>
              </a:lnSpc>
              <a:spcBef>
                <a:spcPts val="600"/>
              </a:spcBef>
              <a:spcAft>
                <a:spcPts val="300"/>
              </a:spcAft>
              <a:buClrTx/>
              <a:buSzTx/>
              <a:buFont typeface="Arial" panose="020B0604020202020204" pitchFamily="34" charset="0"/>
              <a:buChar char="•"/>
              <a:tabLst/>
              <a:defRPr/>
            </a:pPr>
            <a:r>
              <a:rPr kumimoji="0" lang="en-GB" sz="1400" b="0" i="0" u="none" strike="noStrike" kern="0" cap="none" spc="0" normalizeH="0" baseline="0" noProof="0" dirty="0">
                <a:ln>
                  <a:noFill/>
                </a:ln>
                <a:solidFill>
                  <a:sysClr val="windowText" lastClr="000000"/>
                </a:solidFill>
                <a:effectLst/>
                <a:uLnTx/>
                <a:uFillTx/>
                <a:latin typeface="Arial Narrow" panose="020B0606020202030204" pitchFamily="34" charset="0"/>
                <a:ea typeface="Tahoma" panose="020B0604030504040204" pitchFamily="34" charset="0"/>
                <a:cs typeface="Arial" panose="020B0604020202020204" pitchFamily="34" charset="0"/>
                <a:sym typeface="Arial"/>
              </a:rPr>
              <a:t>In the elderly, obese people and those with chronic lung disease, the signs and symptoms of </a:t>
            </a:r>
            <a:r>
              <a:rPr kumimoji="0" lang="en-GB" sz="1400" b="0" i="0" u="none" strike="noStrike" kern="0" cap="none" spc="0" normalizeH="0" baseline="0" noProof="0" dirty="0">
                <a:ln>
                  <a:noFill/>
                </a:ln>
                <a:solidFill>
                  <a:sysClr val="windowText" lastClr="000000"/>
                </a:solidFill>
                <a:effectLst/>
                <a:uLnTx/>
                <a:uFillTx/>
                <a:latin typeface="Arial"/>
                <a:ea typeface="Tahoma" panose="020B0604030504040204" pitchFamily="34" charset="0"/>
                <a:cs typeface="Arial" panose="020B0604020202020204" pitchFamily="34" charset="0"/>
                <a:sym typeface="Arial"/>
              </a:rPr>
              <a:t>heart failure</a:t>
            </a:r>
            <a:r>
              <a:rPr kumimoji="0" lang="en-GB" sz="1400" b="0" i="0" u="none" strike="noStrike" kern="0" cap="none" spc="0" normalizeH="0" baseline="0" noProof="0" dirty="0">
                <a:ln>
                  <a:noFill/>
                </a:ln>
                <a:solidFill>
                  <a:sysClr val="windowText" lastClr="000000"/>
                </a:solidFill>
                <a:effectLst/>
                <a:uLnTx/>
                <a:uFillTx/>
                <a:latin typeface="Arial Narrow" panose="020B0606020202030204" pitchFamily="34" charset="0"/>
                <a:ea typeface="Tahoma" panose="020B0604030504040204" pitchFamily="34" charset="0"/>
                <a:cs typeface="Arial" panose="020B0604020202020204" pitchFamily="34" charset="0"/>
                <a:sym typeface="Arial"/>
              </a:rPr>
              <a:t> may be difficult to identify and interpret</a:t>
            </a:r>
          </a:p>
          <a:p>
            <a:pPr marL="172800" marR="0" lvl="0" indent="-172800" defTabSz="914400" eaLnBrk="1" fontAlgn="auto" latinLnBrk="0" hangingPunct="1">
              <a:lnSpc>
                <a:spcPct val="90000"/>
              </a:lnSpc>
              <a:spcBef>
                <a:spcPts val="600"/>
              </a:spcBef>
              <a:spcAft>
                <a:spcPts val="300"/>
              </a:spcAft>
              <a:buClrTx/>
              <a:buSzTx/>
              <a:buFont typeface="Arial" panose="020B0604020202020204" pitchFamily="34" charset="0"/>
              <a:buChar char="•"/>
              <a:tabLst/>
              <a:defRPr/>
            </a:pPr>
            <a:r>
              <a:rPr kumimoji="0" lang="en-GB" sz="1400" b="0" i="0" u="none" strike="noStrike" kern="0" cap="none" spc="0" normalizeH="0" baseline="0" noProof="0" dirty="0">
                <a:ln>
                  <a:noFill/>
                </a:ln>
                <a:solidFill>
                  <a:sysClr val="windowText" lastClr="000000"/>
                </a:solidFill>
                <a:effectLst/>
                <a:uLnTx/>
                <a:uFillTx/>
                <a:latin typeface="Arial Narrow" panose="020B0606020202030204" pitchFamily="34" charset="0"/>
                <a:ea typeface="Tahoma" panose="020B0604030504040204" pitchFamily="34" charset="0"/>
                <a:cs typeface="Arial" panose="020B0604020202020204" pitchFamily="34" charset="0"/>
                <a:sym typeface="Arial"/>
              </a:rPr>
              <a:t>It is </a:t>
            </a:r>
            <a:r>
              <a:rPr kumimoji="0" lang="en-US" sz="1400" b="0" i="0" u="none" strike="noStrike" kern="0" cap="none" spc="0" normalizeH="0" baseline="0" noProof="0" dirty="0">
                <a:ln>
                  <a:noFill/>
                </a:ln>
                <a:solidFill>
                  <a:sysClr val="windowText" lastClr="000000"/>
                </a:solidFill>
                <a:effectLst/>
                <a:uLnTx/>
                <a:uFillTx/>
                <a:latin typeface="Arial"/>
                <a:cs typeface="Arial"/>
                <a:sym typeface="Arial"/>
              </a:rPr>
              <a:t>important to </a:t>
            </a:r>
            <a:r>
              <a:rPr kumimoji="0" lang="en-US" sz="1400" b="0" i="0" u="none" strike="noStrike" kern="0" cap="none" spc="0" normalizeH="0" baseline="0" noProof="0" dirty="0" err="1">
                <a:ln>
                  <a:noFill/>
                </a:ln>
                <a:solidFill>
                  <a:sysClr val="windowText" lastClr="000000"/>
                </a:solidFill>
                <a:effectLst/>
                <a:uLnTx/>
                <a:uFillTx/>
                <a:latin typeface="Arial"/>
                <a:cs typeface="Arial"/>
                <a:sym typeface="Arial"/>
              </a:rPr>
              <a:t>emphasise</a:t>
            </a:r>
            <a:r>
              <a:rPr kumimoji="0" lang="en-US" sz="1400" b="0" i="0" u="none" strike="noStrike" kern="0" cap="none" spc="0" normalizeH="0" baseline="0" noProof="0" dirty="0">
                <a:ln>
                  <a:noFill/>
                </a:ln>
                <a:solidFill>
                  <a:sysClr val="windowText" lastClr="000000"/>
                </a:solidFill>
                <a:effectLst/>
                <a:uLnTx/>
                <a:uFillTx/>
                <a:latin typeface="Arial"/>
                <a:cs typeface="Arial"/>
                <a:sym typeface="Arial"/>
              </a:rPr>
              <a:t> that often patients present with non specific symptoms such as fatigue and in the elderly they can present with confusion.</a:t>
            </a:r>
          </a:p>
          <a:p>
            <a:pPr marL="172800" marR="0" lvl="0" indent="-172800" defTabSz="914400" eaLnBrk="1" fontAlgn="auto" latinLnBrk="0" hangingPunct="1">
              <a:lnSpc>
                <a:spcPct val="90000"/>
              </a:lnSpc>
              <a:spcBef>
                <a:spcPts val="600"/>
              </a:spcBef>
              <a:spcAft>
                <a:spcPts val="300"/>
              </a:spcAft>
              <a:buClrTx/>
              <a:buSzTx/>
              <a:buFont typeface="Arial" panose="020B0604020202020204" pitchFamily="34" charset="0"/>
              <a:buChar char="•"/>
              <a:tabLst/>
              <a:defRPr/>
            </a:pPr>
            <a:r>
              <a:rPr kumimoji="0" lang="en-US" sz="1400" b="0" i="0" u="none" strike="noStrike" kern="0" cap="none" spc="0" normalizeH="0" baseline="0" noProof="0" dirty="0" err="1">
                <a:ln>
                  <a:noFill/>
                </a:ln>
                <a:solidFill>
                  <a:sysClr val="windowText" lastClr="000000"/>
                </a:solidFill>
                <a:effectLst/>
                <a:uLnTx/>
                <a:uFillTx/>
                <a:latin typeface="Arial"/>
                <a:cs typeface="Arial"/>
                <a:sym typeface="Arial"/>
              </a:rPr>
              <a:t>Emphasise</a:t>
            </a:r>
            <a:r>
              <a:rPr kumimoji="0" lang="en-US" sz="1400" b="0" i="0" u="none" strike="noStrike" kern="0" cap="none" spc="0" normalizeH="0" baseline="0" noProof="0" dirty="0">
                <a:ln>
                  <a:noFill/>
                </a:ln>
                <a:solidFill>
                  <a:sysClr val="windowText" lastClr="000000"/>
                </a:solidFill>
                <a:effectLst/>
                <a:uLnTx/>
                <a:uFillTx/>
                <a:latin typeface="Arial"/>
                <a:cs typeface="Arial"/>
                <a:sym typeface="Arial"/>
              </a:rPr>
              <a:t> how important it is to take a thorough history and examination particularly looking out for signs of heart failure but also for causes such as murmurs that may highlight valvular disease as an </a:t>
            </a:r>
            <a:r>
              <a:rPr kumimoji="0" lang="en-US" sz="1400" b="0" i="0" u="none" strike="noStrike" kern="0" cap="none" spc="0" normalizeH="0" baseline="0" noProof="0" dirty="0" err="1">
                <a:ln>
                  <a:noFill/>
                </a:ln>
                <a:solidFill>
                  <a:sysClr val="windowText" lastClr="000000"/>
                </a:solidFill>
                <a:effectLst/>
                <a:uLnTx/>
                <a:uFillTx/>
                <a:latin typeface="Arial"/>
                <a:cs typeface="Arial"/>
                <a:sym typeface="Arial"/>
              </a:rPr>
              <a:t>aetiology</a:t>
            </a:r>
            <a:endParaRPr kumimoji="0" lang="en-US" sz="1400" b="0" i="0" u="none" strike="noStrike" kern="0" cap="none" spc="0" normalizeH="0" baseline="0" noProof="0" dirty="0">
              <a:ln>
                <a:noFill/>
              </a:ln>
              <a:solidFill>
                <a:sysClr val="windowText" lastClr="000000"/>
              </a:solidFill>
              <a:effectLst/>
              <a:uLnTx/>
              <a:uFillTx/>
              <a:latin typeface="Arial"/>
              <a:cs typeface="Arial"/>
              <a:sym typeface="Arial"/>
            </a:endParaRPr>
          </a:p>
          <a:p>
            <a:pPr marL="172800" marR="0" lvl="0" indent="-172800" defTabSz="914400" eaLnBrk="1" fontAlgn="auto" latinLnBrk="0" hangingPunct="1">
              <a:lnSpc>
                <a:spcPct val="90000"/>
              </a:lnSpc>
              <a:spcBef>
                <a:spcPts val="600"/>
              </a:spcBef>
              <a:spcAft>
                <a:spcPts val="300"/>
              </a:spcAft>
              <a:buClrTx/>
              <a:buSzTx/>
              <a:buFont typeface="Arial" panose="020B0604020202020204" pitchFamily="34" charset="0"/>
              <a:buChar char="•"/>
              <a:tabLst/>
              <a:defRPr/>
            </a:pPr>
            <a:endParaRPr kumimoji="0" lang="en-GB" sz="1400" b="0" i="0" u="none" strike="noStrike" kern="0" cap="none" spc="0" normalizeH="0" baseline="30000" noProof="0" dirty="0">
              <a:ln>
                <a:noFill/>
              </a:ln>
              <a:solidFill>
                <a:sysClr val="windowText" lastClr="000000"/>
              </a:solidFill>
              <a:effectLst/>
              <a:uLnTx/>
              <a:uFillTx/>
              <a:latin typeface="Arial Narrow" panose="020B0606020202030204" pitchFamily="34" charset="0"/>
              <a:ea typeface="Tahoma" panose="020B0604030504040204" pitchFamily="34" charset="0"/>
              <a:cs typeface="Arial" panose="020B0604020202020204" pitchFamily="34" charset="0"/>
              <a:sym typeface="Arial"/>
            </a:endParaRPr>
          </a:p>
          <a:p>
            <a:pPr marL="172800" marR="0" lvl="0" indent="-172800" defTabSz="914400" eaLnBrk="1" fontAlgn="auto" latinLnBrk="0" hangingPunct="1">
              <a:lnSpc>
                <a:spcPct val="90000"/>
              </a:lnSpc>
              <a:spcBef>
                <a:spcPts val="600"/>
              </a:spcBef>
              <a:spcAft>
                <a:spcPts val="300"/>
              </a:spcAft>
              <a:buClrTx/>
              <a:buSzTx/>
              <a:buFont typeface="Arial" panose="020B0604020202020204" pitchFamily="34" charset="0"/>
              <a:buChar char="•"/>
              <a:tabLst/>
              <a:defRPr/>
            </a:pPr>
            <a:r>
              <a:rPr kumimoji="0" lang="en-GB" sz="1400" b="0" i="0" u="none" strike="noStrike" kern="0" cap="none" spc="0" normalizeH="0" baseline="0" noProof="0" dirty="0">
                <a:ln>
                  <a:noFill/>
                </a:ln>
                <a:solidFill>
                  <a:sysClr val="windowText" lastClr="000000"/>
                </a:solidFill>
                <a:effectLst/>
                <a:uLnTx/>
                <a:uFillTx/>
                <a:latin typeface="Arial Narrow" panose="020B0606020202030204" pitchFamily="34" charset="0"/>
                <a:ea typeface="Tahoma" panose="020B0604030504040204" pitchFamily="34" charset="0"/>
                <a:cs typeface="Arial" panose="020B0604020202020204" pitchFamily="34" charset="0"/>
                <a:sym typeface="Arial"/>
              </a:rPr>
              <a:t>Once a diagnosis of heart failure has been made, the signs and symptoms are important in monitoring a patient’s response to treatment and stability over time</a:t>
            </a:r>
          </a:p>
          <a:p>
            <a:pPr marL="172800" marR="0" lvl="0" indent="-172800" defTabSz="914400" eaLnBrk="1" fontAlgn="auto" latinLnBrk="0" hangingPunct="1">
              <a:lnSpc>
                <a:spcPct val="90000"/>
              </a:lnSpc>
              <a:spcBef>
                <a:spcPts val="600"/>
              </a:spcBef>
              <a:spcAft>
                <a:spcPts val="300"/>
              </a:spcAft>
              <a:buClrTx/>
              <a:buSzTx/>
              <a:buFont typeface="Arial" panose="020B0604020202020204" pitchFamily="34" charset="0"/>
              <a:buChar char="•"/>
              <a:tabLst/>
              <a:defRPr/>
            </a:pPr>
            <a:endParaRPr kumimoji="0" lang="en-GB" sz="1400" b="0" i="0" u="none" strike="noStrike" kern="0" cap="none" spc="0" normalizeH="0" baseline="0" noProof="0" dirty="0">
              <a:ln>
                <a:noFill/>
              </a:ln>
              <a:solidFill>
                <a:sysClr val="windowText" lastClr="000000"/>
              </a:solidFill>
              <a:effectLst/>
              <a:uLnTx/>
              <a:uFillTx/>
              <a:latin typeface="Arial Narrow" panose="020B0606020202030204" pitchFamily="34" charset="0"/>
              <a:ea typeface="Tahoma" panose="020B0604030504040204" pitchFamily="34" charset="0"/>
              <a:cs typeface="Arial" panose="020B0604020202020204" pitchFamily="34" charset="0"/>
              <a:sym typeface="Arial"/>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sysClr val="windowText" lastClr="000000"/>
                </a:solidFill>
                <a:effectLst/>
                <a:uLnTx/>
                <a:uFillTx/>
                <a:latin typeface="Arial"/>
                <a:cs typeface="Arial"/>
                <a:sym typeface="Arial"/>
              </a:rPr>
              <a:t>Persistence of symptoms despite treatment usually indicates the need to additional therapy and/or escalation to the specialist HF team (do not underestimate the role and importance of the HF Nurse Specialist team – they work across both primary and secondary care and are a good point of contact for advice and guidance)</a:t>
            </a:r>
          </a:p>
          <a:p>
            <a:pPr marL="172800" marR="0" lvl="0" indent="-172800" defTabSz="914400" eaLnBrk="1" fontAlgn="auto" latinLnBrk="0" hangingPunct="1">
              <a:lnSpc>
                <a:spcPct val="90000"/>
              </a:lnSpc>
              <a:spcBef>
                <a:spcPts val="600"/>
              </a:spcBef>
              <a:spcAft>
                <a:spcPts val="300"/>
              </a:spcAft>
              <a:buClrTx/>
              <a:buSzTx/>
              <a:buFont typeface="Arial" panose="020B0604020202020204" pitchFamily="34" charset="0"/>
              <a:buChar char="•"/>
              <a:tabLst/>
              <a:defRPr/>
            </a:pPr>
            <a:endParaRPr kumimoji="0" lang="en-GB" sz="1400" b="0" i="0" u="none" strike="noStrike" kern="0" cap="none" spc="0" normalizeH="0" baseline="0" noProof="0" dirty="0">
              <a:ln>
                <a:noFill/>
              </a:ln>
              <a:solidFill>
                <a:sysClr val="windowText" lastClr="000000"/>
              </a:solidFill>
              <a:effectLst/>
              <a:uLnTx/>
              <a:uFillTx/>
              <a:latin typeface="Arial Narrow" panose="020B0606020202030204" pitchFamily="34" charset="0"/>
              <a:ea typeface="Tahoma" panose="020B0604030504040204" pitchFamily="34" charset="0"/>
              <a:cs typeface="Arial" panose="020B0604020202020204" pitchFamily="34" charset="0"/>
              <a:sym typeface="Arial"/>
            </a:endParaRPr>
          </a:p>
          <a:p>
            <a:pPr marL="172800" marR="0" lvl="0" indent="-172800" defTabSz="914400" eaLnBrk="1" fontAlgn="auto" latinLnBrk="0" hangingPunct="1">
              <a:lnSpc>
                <a:spcPct val="90000"/>
              </a:lnSpc>
              <a:spcBef>
                <a:spcPts val="600"/>
              </a:spcBef>
              <a:spcAft>
                <a:spcPts val="300"/>
              </a:spcAft>
              <a:buClrTx/>
              <a:buSzTx/>
              <a:buFont typeface="Arial" panose="020B0604020202020204" pitchFamily="34" charset="0"/>
              <a:buChar char="•"/>
              <a:tabLst/>
              <a:defRPr/>
            </a:pPr>
            <a:endParaRPr kumimoji="0" lang="en-GB" sz="1400" b="1" i="0" u="none" strike="noStrike" kern="0" cap="none" spc="0" normalizeH="0" baseline="30000" noProof="0" dirty="0">
              <a:ln>
                <a:noFill/>
              </a:ln>
              <a:solidFill>
                <a:sysClr val="windowText" lastClr="000000"/>
              </a:solidFill>
              <a:effectLst/>
              <a:uLnTx/>
              <a:uFillTx/>
              <a:latin typeface="Arial Narrow" panose="020B0606020202030204" pitchFamily="34" charset="0"/>
              <a:ea typeface="Tahoma" panose="020B0604030504040204" pitchFamily="34" charset="0"/>
              <a:cs typeface="Arial" panose="020B0604020202020204" pitchFamily="34" charset="0"/>
              <a:sym typeface="Arial"/>
            </a:endParaRPr>
          </a:p>
          <a:p>
            <a:pPr marL="172800" marR="0" lvl="0" indent="-172800" defTabSz="914400" eaLnBrk="1" fontAlgn="auto" latinLnBrk="0" hangingPunct="1">
              <a:lnSpc>
                <a:spcPct val="90000"/>
              </a:lnSpc>
              <a:spcBef>
                <a:spcPts val="600"/>
              </a:spcBef>
              <a:spcAft>
                <a:spcPts val="300"/>
              </a:spcAft>
              <a:buClrTx/>
              <a:buSzTx/>
              <a:buFont typeface="Arial" panose="020B0604020202020204" pitchFamily="34" charset="0"/>
              <a:buChar char="•"/>
              <a:tabLst/>
              <a:defRPr/>
            </a:pPr>
            <a:endParaRPr kumimoji="0" lang="en-GB" sz="1400" b="1" i="0" u="none" strike="noStrike" kern="0" cap="none" spc="0" normalizeH="0" baseline="30000" noProof="0" dirty="0">
              <a:ln>
                <a:noFill/>
              </a:ln>
              <a:solidFill>
                <a:sysClr val="windowText" lastClr="000000"/>
              </a:solidFill>
              <a:effectLst/>
              <a:uLnTx/>
              <a:uFillTx/>
              <a:latin typeface="Arial Narrow" panose="020B0606020202030204" pitchFamily="34" charset="0"/>
              <a:ea typeface="Tahoma" panose="020B0604030504040204" pitchFamily="34" charset="0"/>
              <a:cs typeface="Arial" panose="020B0604020202020204" pitchFamily="34" charset="0"/>
              <a:sym typeface="Arial"/>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Arial"/>
                <a:cs typeface="Arial"/>
                <a:sym typeface="Arial"/>
              </a:rPr>
              <a:t>Go through the symptoms and signs that patients with heart failure are likely to develop</a:t>
            </a:r>
            <a:endParaRPr kumimoji="0" lang="en-GB" sz="1400" b="1" i="0" u="none" strike="noStrike" kern="0" cap="none" spc="0" normalizeH="0" baseline="30000" noProof="0" dirty="0">
              <a:ln>
                <a:noFill/>
              </a:ln>
              <a:solidFill>
                <a:sysClr val="windowText" lastClr="000000"/>
              </a:solidFill>
              <a:effectLst/>
              <a:uLnTx/>
              <a:uFillTx/>
              <a:latin typeface="Arial Narrow" panose="020B0606020202030204" pitchFamily="34" charset="0"/>
              <a:ea typeface="Tahoma" panose="020B0604030504040204" pitchFamily="34" charset="0"/>
              <a:cs typeface="Arial" panose="020B0604020202020204" pitchFamily="34" charset="0"/>
              <a:sym typeface="Arial"/>
            </a:endParaRPr>
          </a:p>
          <a:p>
            <a:endParaRPr lang="en-GB" dirty="0"/>
          </a:p>
        </p:txBody>
      </p:sp>
    </p:spTree>
    <p:extLst>
      <p:ext uri="{BB962C8B-B14F-4D97-AF65-F5344CB8AC3E}">
        <p14:creationId xmlns:p14="http://schemas.microsoft.com/office/powerpoint/2010/main" val="40996825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2.xml"/><Relationship Id="rId5" Type="http://schemas.openxmlformats.org/officeDocument/2006/relationships/image" Target="../media/image9.gif"/><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D57AE89-711B-51F4-B081-DC15230001C2}"/>
              </a:ext>
            </a:extLst>
          </p:cNvPr>
          <p:cNvPicPr>
            <a:picLocks noChangeAspect="1"/>
          </p:cNvPicPr>
          <p:nvPr userDrawn="1"/>
        </p:nvPicPr>
        <p:blipFill>
          <a:blip r:embed="rId2"/>
          <a:srcRect l="40849" b="1861"/>
          <a:stretch>
            <a:fillRect/>
          </a:stretch>
        </p:blipFill>
        <p:spPr>
          <a:xfrm rot="8100000">
            <a:off x="6449682" y="-1312604"/>
            <a:ext cx="3690532" cy="6123027"/>
          </a:xfrm>
          <a:custGeom>
            <a:avLst/>
            <a:gdLst>
              <a:gd name="connsiteX0" fmla="*/ 1779364 w 2699614"/>
              <a:gd name="connsiteY0" fmla="*/ 4478977 h 4478977"/>
              <a:gd name="connsiteX1" fmla="*/ 0 w 2699614"/>
              <a:gd name="connsiteY1" fmla="*/ 2699613 h 4478977"/>
              <a:gd name="connsiteX2" fmla="*/ 2699613 w 2699614"/>
              <a:gd name="connsiteY2" fmla="*/ 0 h 4478977"/>
              <a:gd name="connsiteX3" fmla="*/ 2699614 w 2699614"/>
              <a:gd name="connsiteY3" fmla="*/ 0 h 4478977"/>
              <a:gd name="connsiteX4" fmla="*/ 2699614 w 2699614"/>
              <a:gd name="connsiteY4" fmla="*/ 3558726 h 4478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614" h="4478977">
                <a:moveTo>
                  <a:pt x="1779364" y="4478977"/>
                </a:moveTo>
                <a:lnTo>
                  <a:pt x="0" y="2699613"/>
                </a:lnTo>
                <a:lnTo>
                  <a:pt x="2699613" y="0"/>
                </a:lnTo>
                <a:lnTo>
                  <a:pt x="2699614" y="0"/>
                </a:lnTo>
                <a:lnTo>
                  <a:pt x="2699614" y="3558726"/>
                </a:lnTo>
                <a:close/>
              </a:path>
            </a:pathLst>
          </a:custGeom>
        </p:spPr>
      </p:pic>
      <p:sp>
        <p:nvSpPr>
          <p:cNvPr id="2" name="Title 1">
            <a:extLst>
              <a:ext uri="{FF2B5EF4-FFF2-40B4-BE49-F238E27FC236}">
                <a16:creationId xmlns:a16="http://schemas.microsoft.com/office/drawing/2014/main" id="{42BD642C-E149-5786-2577-158BD674C09E}"/>
              </a:ext>
            </a:extLst>
          </p:cNvPr>
          <p:cNvSpPr>
            <a:spLocks noGrp="1"/>
          </p:cNvSpPr>
          <p:nvPr>
            <p:ph type="ctrTitle"/>
          </p:nvPr>
        </p:nvSpPr>
        <p:spPr>
          <a:xfrm>
            <a:off x="628650" y="1323003"/>
            <a:ext cx="6160568" cy="1790700"/>
          </a:xfrm>
        </p:spPr>
        <p:txBody>
          <a:bodyPr anchor="b">
            <a:normAutofit/>
          </a:bodyPr>
          <a:lstStyle>
            <a:lvl1pPr algn="l">
              <a:defRPr sz="3200"/>
            </a:lvl1pPr>
          </a:lstStyle>
          <a:p>
            <a:r>
              <a:rPr lang="en-GB" dirty="0"/>
              <a:t>Click to edit Master title style</a:t>
            </a:r>
            <a:endParaRPr lang="en-US" dirty="0"/>
          </a:p>
        </p:txBody>
      </p:sp>
      <p:sp>
        <p:nvSpPr>
          <p:cNvPr id="5" name="Text Placeholder 2">
            <a:extLst>
              <a:ext uri="{FF2B5EF4-FFF2-40B4-BE49-F238E27FC236}">
                <a16:creationId xmlns:a16="http://schemas.microsoft.com/office/drawing/2014/main" id="{C2B484CE-1296-3399-BF00-9D0AD6C1E5D2}"/>
              </a:ext>
            </a:extLst>
          </p:cNvPr>
          <p:cNvSpPr>
            <a:spLocks noGrp="1"/>
          </p:cNvSpPr>
          <p:nvPr>
            <p:ph type="body" idx="10"/>
          </p:nvPr>
        </p:nvSpPr>
        <p:spPr>
          <a:xfrm>
            <a:off x="621492" y="3419983"/>
            <a:ext cx="5915025" cy="815510"/>
          </a:xfrm>
        </p:spPr>
        <p:txBody>
          <a:bodyPr anchor="b">
            <a:normAutofit/>
          </a:bodyPr>
          <a:lstStyle>
            <a:lvl1pPr marL="0" indent="0">
              <a:buNone/>
              <a:defRPr sz="24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Click to edit Master text styles</a:t>
            </a:r>
          </a:p>
        </p:txBody>
      </p:sp>
      <p:pic>
        <p:nvPicPr>
          <p:cNvPr id="3" name="Picture 2">
            <a:extLst>
              <a:ext uri="{FF2B5EF4-FFF2-40B4-BE49-F238E27FC236}">
                <a16:creationId xmlns:a16="http://schemas.microsoft.com/office/drawing/2014/main" id="{44AA2FC9-5871-A0E9-27FF-55F2305375AE}"/>
              </a:ext>
            </a:extLst>
          </p:cNvPr>
          <p:cNvPicPr>
            <a:picLocks noChangeAspect="1"/>
          </p:cNvPicPr>
          <p:nvPr userDrawn="1"/>
        </p:nvPicPr>
        <p:blipFill rotWithShape="1">
          <a:blip r:embed="rId3"/>
          <a:srcRect l="8951" t="38411" r="9342" b="37773"/>
          <a:stretch/>
        </p:blipFill>
        <p:spPr>
          <a:xfrm>
            <a:off x="514809" y="420130"/>
            <a:ext cx="2854467" cy="832021"/>
          </a:xfrm>
          <a:prstGeom prst="rect">
            <a:avLst/>
          </a:prstGeom>
        </p:spPr>
      </p:pic>
    </p:spTree>
    <p:extLst>
      <p:ext uri="{BB962C8B-B14F-4D97-AF65-F5344CB8AC3E}">
        <p14:creationId xmlns:p14="http://schemas.microsoft.com/office/powerpoint/2010/main" val="23448075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tats">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7D8707EE-8070-1720-4BFC-B61A96AA6C51}"/>
              </a:ext>
            </a:extLst>
          </p:cNvPr>
          <p:cNvSpPr>
            <a:spLocks noGrp="1"/>
          </p:cNvSpPr>
          <p:nvPr>
            <p:ph sz="half" idx="13"/>
          </p:nvPr>
        </p:nvSpPr>
        <p:spPr>
          <a:xfrm>
            <a:off x="628649" y="1263650"/>
            <a:ext cx="1836000" cy="3187700"/>
          </a:xfrm>
          <a:solidFill>
            <a:schemeClr val="accent4"/>
          </a:solidFill>
        </p:spPr>
        <p:txBody>
          <a:bodyPr anchor="ctr"/>
          <a:lstStyle>
            <a:lvl1pPr algn="ctr">
              <a:defRPr>
                <a:solidFill>
                  <a:schemeClr val="bg1"/>
                </a:solidFill>
              </a:defRPr>
            </a:lvl1pPr>
          </a:lstStyle>
          <a:p>
            <a:pPr lvl="0"/>
            <a:r>
              <a:rPr lang="en-GB" dirty="0"/>
              <a:t>Click to edit Master text styles</a:t>
            </a:r>
            <a:endParaRPr lang="en-US" dirty="0"/>
          </a:p>
        </p:txBody>
      </p:sp>
      <p:sp>
        <p:nvSpPr>
          <p:cNvPr id="6" name="Content Placeholder 2">
            <a:extLst>
              <a:ext uri="{FF2B5EF4-FFF2-40B4-BE49-F238E27FC236}">
                <a16:creationId xmlns:a16="http://schemas.microsoft.com/office/drawing/2014/main" id="{2F65D185-1C9E-72A1-F2A6-52AFD99EEF21}"/>
              </a:ext>
            </a:extLst>
          </p:cNvPr>
          <p:cNvSpPr>
            <a:spLocks noGrp="1"/>
          </p:cNvSpPr>
          <p:nvPr>
            <p:ph sz="half" idx="14"/>
          </p:nvPr>
        </p:nvSpPr>
        <p:spPr>
          <a:xfrm>
            <a:off x="2624818" y="1263650"/>
            <a:ext cx="1836000" cy="3187700"/>
          </a:xfrm>
          <a:solidFill>
            <a:schemeClr val="accent1"/>
          </a:solidFill>
        </p:spPr>
        <p:txBody>
          <a:bodyPr anchor="ctr"/>
          <a:lstStyle>
            <a:lvl1pPr algn="ctr">
              <a:defRPr>
                <a:solidFill>
                  <a:schemeClr val="bg1"/>
                </a:solidFill>
              </a:defRPr>
            </a:lvl1pPr>
          </a:lstStyle>
          <a:p>
            <a:pPr lvl="0"/>
            <a:r>
              <a:rPr lang="en-GB" dirty="0"/>
              <a:t>Click to edit Master text styles</a:t>
            </a:r>
            <a:endParaRPr lang="en-US" dirty="0"/>
          </a:p>
        </p:txBody>
      </p:sp>
      <p:sp>
        <p:nvSpPr>
          <p:cNvPr id="8" name="Content Placeholder 2">
            <a:extLst>
              <a:ext uri="{FF2B5EF4-FFF2-40B4-BE49-F238E27FC236}">
                <a16:creationId xmlns:a16="http://schemas.microsoft.com/office/drawing/2014/main" id="{9FE5D51C-AECA-3DC7-B7AE-D571363DF13F}"/>
              </a:ext>
            </a:extLst>
          </p:cNvPr>
          <p:cNvSpPr>
            <a:spLocks noGrp="1"/>
          </p:cNvSpPr>
          <p:nvPr>
            <p:ph sz="half" idx="15"/>
          </p:nvPr>
        </p:nvSpPr>
        <p:spPr>
          <a:xfrm>
            <a:off x="4683181" y="1263650"/>
            <a:ext cx="1836000" cy="3187700"/>
          </a:xfrm>
          <a:solidFill>
            <a:schemeClr val="accent3"/>
          </a:solidFill>
        </p:spPr>
        <p:txBody>
          <a:bodyPr anchor="ctr"/>
          <a:lstStyle>
            <a:lvl1pPr algn="ctr">
              <a:defRPr>
                <a:solidFill>
                  <a:schemeClr val="bg1"/>
                </a:solidFill>
              </a:defRPr>
            </a:lvl1pPr>
          </a:lstStyle>
          <a:p>
            <a:pPr lvl="0"/>
            <a:r>
              <a:rPr lang="en-GB" dirty="0"/>
              <a:t>Click to edit Master text styles</a:t>
            </a:r>
            <a:endParaRPr lang="en-US" dirty="0"/>
          </a:p>
        </p:txBody>
      </p:sp>
      <p:sp>
        <p:nvSpPr>
          <p:cNvPr id="9" name="Content Placeholder 2">
            <a:extLst>
              <a:ext uri="{FF2B5EF4-FFF2-40B4-BE49-F238E27FC236}">
                <a16:creationId xmlns:a16="http://schemas.microsoft.com/office/drawing/2014/main" id="{9597DC22-6676-DC99-92C9-4178EF18EAC2}"/>
              </a:ext>
            </a:extLst>
          </p:cNvPr>
          <p:cNvSpPr>
            <a:spLocks noGrp="1"/>
          </p:cNvSpPr>
          <p:nvPr>
            <p:ph sz="half" idx="16"/>
          </p:nvPr>
        </p:nvSpPr>
        <p:spPr>
          <a:xfrm>
            <a:off x="6679350" y="1263650"/>
            <a:ext cx="1836000" cy="3187700"/>
          </a:xfrm>
          <a:solidFill>
            <a:schemeClr val="bg2"/>
          </a:solidFill>
        </p:spPr>
        <p:txBody>
          <a:bodyPr anchor="ctr"/>
          <a:lstStyle>
            <a:lvl1pPr algn="ctr">
              <a:defRPr>
                <a:solidFill>
                  <a:schemeClr val="bg1"/>
                </a:solidFill>
              </a:defRPr>
            </a:lvl1pPr>
          </a:lstStyle>
          <a:p>
            <a:pPr lvl="0"/>
            <a:r>
              <a:rPr lang="en-GB" dirty="0"/>
              <a:t>Click to edit Master text styles</a:t>
            </a:r>
            <a:endParaRPr lang="en-US" dirty="0"/>
          </a:p>
        </p:txBody>
      </p:sp>
      <p:pic>
        <p:nvPicPr>
          <p:cNvPr id="4" name="Picture 3">
            <a:extLst>
              <a:ext uri="{FF2B5EF4-FFF2-40B4-BE49-F238E27FC236}">
                <a16:creationId xmlns:a16="http://schemas.microsoft.com/office/drawing/2014/main" id="{92142A62-C319-1EBB-F28D-2306E694B211}"/>
              </a:ext>
            </a:extLst>
          </p:cNvPr>
          <p:cNvPicPr>
            <a:picLocks noChangeAspect="1"/>
          </p:cNvPicPr>
          <p:nvPr userDrawn="1"/>
        </p:nvPicPr>
        <p:blipFill>
          <a:blip r:embed="rId2"/>
          <a:srcRect/>
          <a:stretch/>
        </p:blipFill>
        <p:spPr>
          <a:xfrm>
            <a:off x="7225565" y="3848639"/>
            <a:ext cx="1918435" cy="1918435"/>
          </a:xfrm>
          <a:prstGeom prst="rect">
            <a:avLst/>
          </a:prstGeom>
        </p:spPr>
      </p:pic>
      <p:sp>
        <p:nvSpPr>
          <p:cNvPr id="10" name="Title 1">
            <a:extLst>
              <a:ext uri="{FF2B5EF4-FFF2-40B4-BE49-F238E27FC236}">
                <a16:creationId xmlns:a16="http://schemas.microsoft.com/office/drawing/2014/main" id="{FA43A2A4-C747-9F0A-57FD-0044217D447E}"/>
              </a:ext>
            </a:extLst>
          </p:cNvPr>
          <p:cNvSpPr>
            <a:spLocks noGrp="1"/>
          </p:cNvSpPr>
          <p:nvPr>
            <p:ph type="title"/>
          </p:nvPr>
        </p:nvSpPr>
        <p:spPr>
          <a:xfrm>
            <a:off x="628650" y="274639"/>
            <a:ext cx="7695953" cy="741362"/>
          </a:xfrm>
        </p:spPr>
        <p:txBody>
          <a:bodyPr/>
          <a:lstStyle/>
          <a:p>
            <a:r>
              <a:rPr lang="en-GB" dirty="0"/>
              <a:t>Click to edit Master title style</a:t>
            </a:r>
            <a:endParaRPr lang="en-US" dirty="0"/>
          </a:p>
        </p:txBody>
      </p:sp>
    </p:spTree>
    <p:extLst>
      <p:ext uri="{BB962C8B-B14F-4D97-AF65-F5344CB8AC3E}">
        <p14:creationId xmlns:p14="http://schemas.microsoft.com/office/powerpoint/2010/main" val="2881133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nd stats 2">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145C2DB0-278D-8F7B-BA58-43729DC9A90A}"/>
              </a:ext>
            </a:extLst>
          </p:cNvPr>
          <p:cNvSpPr>
            <a:spLocks noGrp="1"/>
          </p:cNvSpPr>
          <p:nvPr>
            <p:ph sz="half" idx="1"/>
          </p:nvPr>
        </p:nvSpPr>
        <p:spPr>
          <a:xfrm>
            <a:off x="628650" y="2857359"/>
            <a:ext cx="2307838" cy="1523999"/>
          </a:xfrm>
        </p:spPr>
        <p:txBody>
          <a:bodyPr/>
          <a:lstStyle>
            <a:lvl1pPr algn="ctr">
              <a:defRPr/>
            </a:lvl1pPr>
          </a:lstStyle>
          <a:p>
            <a:pPr lvl="0"/>
            <a:r>
              <a:rPr lang="en-GB" dirty="0"/>
              <a:t>Click to edit Master text styles</a:t>
            </a:r>
          </a:p>
          <a:p>
            <a:pPr lvl="0"/>
            <a:endParaRPr lang="en-US" dirty="0"/>
          </a:p>
        </p:txBody>
      </p:sp>
      <p:sp>
        <p:nvSpPr>
          <p:cNvPr id="16" name="Content Placeholder 2">
            <a:extLst>
              <a:ext uri="{FF2B5EF4-FFF2-40B4-BE49-F238E27FC236}">
                <a16:creationId xmlns:a16="http://schemas.microsoft.com/office/drawing/2014/main" id="{3A1EA72E-5115-EA2E-42D4-2B3EEB9F58FB}"/>
              </a:ext>
            </a:extLst>
          </p:cNvPr>
          <p:cNvSpPr>
            <a:spLocks noGrp="1"/>
          </p:cNvSpPr>
          <p:nvPr>
            <p:ph sz="half" idx="16"/>
          </p:nvPr>
        </p:nvSpPr>
        <p:spPr>
          <a:xfrm>
            <a:off x="3427606" y="2857359"/>
            <a:ext cx="2307838" cy="1523999"/>
          </a:xfrm>
        </p:spPr>
        <p:txBody>
          <a:bodyPr/>
          <a:lstStyle>
            <a:lvl1pPr algn="ctr">
              <a:defRPr/>
            </a:lvl1pPr>
          </a:lstStyle>
          <a:p>
            <a:pPr lvl="0"/>
            <a:r>
              <a:rPr lang="en-GB" dirty="0"/>
              <a:t>Click to edit Master text styles</a:t>
            </a:r>
            <a:endParaRPr lang="en-US" dirty="0"/>
          </a:p>
        </p:txBody>
      </p:sp>
      <p:sp>
        <p:nvSpPr>
          <p:cNvPr id="17" name="Content Placeholder 2">
            <a:extLst>
              <a:ext uri="{FF2B5EF4-FFF2-40B4-BE49-F238E27FC236}">
                <a16:creationId xmlns:a16="http://schemas.microsoft.com/office/drawing/2014/main" id="{79DBC5DE-559F-F919-EF83-DCFE791134BB}"/>
              </a:ext>
            </a:extLst>
          </p:cNvPr>
          <p:cNvSpPr>
            <a:spLocks noGrp="1"/>
          </p:cNvSpPr>
          <p:nvPr>
            <p:ph sz="half" idx="17"/>
          </p:nvPr>
        </p:nvSpPr>
        <p:spPr>
          <a:xfrm>
            <a:off x="6211694" y="2857359"/>
            <a:ext cx="2307838" cy="1523999"/>
          </a:xfrm>
        </p:spPr>
        <p:txBody>
          <a:bodyPr/>
          <a:lstStyle>
            <a:lvl1pPr algn="ctr">
              <a:defRPr/>
            </a:lvl1pPr>
          </a:lstStyle>
          <a:p>
            <a:pPr lvl="0"/>
            <a:r>
              <a:rPr lang="en-GB" dirty="0"/>
              <a:t>Click to edit Master text styles</a:t>
            </a:r>
            <a:endParaRPr lang="en-US" dirty="0"/>
          </a:p>
        </p:txBody>
      </p:sp>
      <p:sp>
        <p:nvSpPr>
          <p:cNvPr id="19" name="Content Placeholder 2">
            <a:extLst>
              <a:ext uri="{FF2B5EF4-FFF2-40B4-BE49-F238E27FC236}">
                <a16:creationId xmlns:a16="http://schemas.microsoft.com/office/drawing/2014/main" id="{CD732D95-B17F-82E5-7263-31D24B83143B}"/>
              </a:ext>
            </a:extLst>
          </p:cNvPr>
          <p:cNvSpPr>
            <a:spLocks noGrp="1"/>
          </p:cNvSpPr>
          <p:nvPr>
            <p:ph sz="half" idx="18" hasCustomPrompt="1"/>
          </p:nvPr>
        </p:nvSpPr>
        <p:spPr>
          <a:xfrm>
            <a:off x="1192260" y="1372525"/>
            <a:ext cx="1180617" cy="1199225"/>
          </a:xfrm>
          <a:prstGeom prst="ellipse">
            <a:avLst/>
          </a:prstGeom>
          <a:solidFill>
            <a:schemeClr val="accent4"/>
          </a:solidFill>
        </p:spPr>
        <p:txBody>
          <a:bodyPr anchor="ctr"/>
          <a:lstStyle>
            <a:lvl1pPr algn="ctr">
              <a:defRPr b="1">
                <a:solidFill>
                  <a:schemeClr val="bg1"/>
                </a:solidFill>
              </a:defRPr>
            </a:lvl1pPr>
          </a:lstStyle>
          <a:p>
            <a:pPr lvl="0"/>
            <a:r>
              <a:rPr lang="en-GB" dirty="0"/>
              <a:t>000</a:t>
            </a:r>
            <a:endParaRPr lang="en-US" dirty="0"/>
          </a:p>
        </p:txBody>
      </p:sp>
      <p:sp>
        <p:nvSpPr>
          <p:cNvPr id="24" name="Content Placeholder 2">
            <a:extLst>
              <a:ext uri="{FF2B5EF4-FFF2-40B4-BE49-F238E27FC236}">
                <a16:creationId xmlns:a16="http://schemas.microsoft.com/office/drawing/2014/main" id="{0FAD3619-EF94-89E3-269C-8A0E1642C775}"/>
              </a:ext>
            </a:extLst>
          </p:cNvPr>
          <p:cNvSpPr>
            <a:spLocks noGrp="1"/>
          </p:cNvSpPr>
          <p:nvPr>
            <p:ph sz="half" idx="19" hasCustomPrompt="1"/>
          </p:nvPr>
        </p:nvSpPr>
        <p:spPr>
          <a:xfrm>
            <a:off x="3981691" y="1372525"/>
            <a:ext cx="1180617" cy="1199225"/>
          </a:xfrm>
          <a:prstGeom prst="ellipse">
            <a:avLst/>
          </a:prstGeom>
          <a:solidFill>
            <a:schemeClr val="bg2"/>
          </a:solidFill>
        </p:spPr>
        <p:txBody>
          <a:bodyPr anchor="ctr"/>
          <a:lstStyle>
            <a:lvl1pPr algn="ctr">
              <a:defRPr b="1">
                <a:solidFill>
                  <a:schemeClr val="bg1"/>
                </a:solidFill>
              </a:defRPr>
            </a:lvl1pPr>
          </a:lstStyle>
          <a:p>
            <a:pPr lvl="0"/>
            <a:r>
              <a:rPr lang="en-GB" dirty="0"/>
              <a:t>000</a:t>
            </a:r>
            <a:endParaRPr lang="en-US" dirty="0"/>
          </a:p>
        </p:txBody>
      </p:sp>
      <p:sp>
        <p:nvSpPr>
          <p:cNvPr id="25" name="Content Placeholder 2">
            <a:extLst>
              <a:ext uri="{FF2B5EF4-FFF2-40B4-BE49-F238E27FC236}">
                <a16:creationId xmlns:a16="http://schemas.microsoft.com/office/drawing/2014/main" id="{9A08477E-8E1F-C3EC-7D86-344E41E781E6}"/>
              </a:ext>
            </a:extLst>
          </p:cNvPr>
          <p:cNvSpPr>
            <a:spLocks noGrp="1"/>
          </p:cNvSpPr>
          <p:nvPr>
            <p:ph sz="half" idx="20" hasCustomPrompt="1"/>
          </p:nvPr>
        </p:nvSpPr>
        <p:spPr>
          <a:xfrm>
            <a:off x="6775304" y="1372525"/>
            <a:ext cx="1180617" cy="1199225"/>
          </a:xfrm>
          <a:prstGeom prst="ellipse">
            <a:avLst/>
          </a:prstGeom>
          <a:solidFill>
            <a:schemeClr val="accent1"/>
          </a:solidFill>
        </p:spPr>
        <p:txBody>
          <a:bodyPr anchor="ctr"/>
          <a:lstStyle>
            <a:lvl1pPr algn="ctr">
              <a:defRPr b="1">
                <a:solidFill>
                  <a:schemeClr val="bg1"/>
                </a:solidFill>
              </a:defRPr>
            </a:lvl1pPr>
          </a:lstStyle>
          <a:p>
            <a:pPr lvl="0"/>
            <a:r>
              <a:rPr lang="en-GB" dirty="0"/>
              <a:t>000</a:t>
            </a:r>
            <a:endParaRPr lang="en-US" dirty="0"/>
          </a:p>
        </p:txBody>
      </p:sp>
      <p:pic>
        <p:nvPicPr>
          <p:cNvPr id="4" name="Picture 3">
            <a:extLst>
              <a:ext uri="{FF2B5EF4-FFF2-40B4-BE49-F238E27FC236}">
                <a16:creationId xmlns:a16="http://schemas.microsoft.com/office/drawing/2014/main" id="{6544165F-7218-5408-0D69-206E534DE5FF}"/>
              </a:ext>
            </a:extLst>
          </p:cNvPr>
          <p:cNvPicPr>
            <a:picLocks noChangeAspect="1"/>
          </p:cNvPicPr>
          <p:nvPr userDrawn="1"/>
        </p:nvPicPr>
        <p:blipFill>
          <a:blip r:embed="rId2"/>
          <a:srcRect/>
          <a:stretch/>
        </p:blipFill>
        <p:spPr>
          <a:xfrm>
            <a:off x="7225565" y="3848639"/>
            <a:ext cx="1918435" cy="1918435"/>
          </a:xfrm>
          <a:prstGeom prst="rect">
            <a:avLst/>
          </a:prstGeom>
        </p:spPr>
      </p:pic>
      <p:sp>
        <p:nvSpPr>
          <p:cNvPr id="5" name="Title 1">
            <a:extLst>
              <a:ext uri="{FF2B5EF4-FFF2-40B4-BE49-F238E27FC236}">
                <a16:creationId xmlns:a16="http://schemas.microsoft.com/office/drawing/2014/main" id="{7F1CBEC0-1B4B-9AC6-85CE-54F560498DE3}"/>
              </a:ext>
            </a:extLst>
          </p:cNvPr>
          <p:cNvSpPr>
            <a:spLocks noGrp="1"/>
          </p:cNvSpPr>
          <p:nvPr>
            <p:ph type="title"/>
          </p:nvPr>
        </p:nvSpPr>
        <p:spPr>
          <a:xfrm>
            <a:off x="628650" y="274639"/>
            <a:ext cx="7695953" cy="741362"/>
          </a:xfrm>
        </p:spPr>
        <p:txBody>
          <a:bodyPr/>
          <a:lstStyle/>
          <a:p>
            <a:r>
              <a:rPr lang="en-GB" dirty="0"/>
              <a:t>Click to edit Master title style</a:t>
            </a:r>
            <a:endParaRPr lang="en-US" dirty="0"/>
          </a:p>
        </p:txBody>
      </p:sp>
    </p:spTree>
    <p:extLst>
      <p:ext uri="{BB962C8B-B14F-4D97-AF65-F5344CB8AC3E}">
        <p14:creationId xmlns:p14="http://schemas.microsoft.com/office/powerpoint/2010/main" val="11060307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9D9F5FA-74C9-1FB6-258E-54C1A79884DF}"/>
              </a:ext>
            </a:extLst>
          </p:cNvPr>
          <p:cNvSpPr/>
          <p:nvPr userDrawn="1"/>
        </p:nvSpPr>
        <p:spPr>
          <a:xfrm>
            <a:off x="0" y="0"/>
            <a:ext cx="4572002" cy="51435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4F76A246-7CD6-7505-B86F-B512AFC8A021}"/>
              </a:ext>
            </a:extLst>
          </p:cNvPr>
          <p:cNvPicPr>
            <a:picLocks noChangeAspect="1"/>
          </p:cNvPicPr>
          <p:nvPr userDrawn="1"/>
        </p:nvPicPr>
        <p:blipFill>
          <a:blip r:embed="rId2"/>
          <a:stretch>
            <a:fillRect/>
          </a:stretch>
        </p:blipFill>
        <p:spPr>
          <a:xfrm>
            <a:off x="422621" y="368963"/>
            <a:ext cx="583691" cy="379399"/>
          </a:xfrm>
          <a:prstGeom prst="rect">
            <a:avLst/>
          </a:prstGeom>
        </p:spPr>
      </p:pic>
      <p:pic>
        <p:nvPicPr>
          <p:cNvPr id="13" name="Picture 12">
            <a:extLst>
              <a:ext uri="{FF2B5EF4-FFF2-40B4-BE49-F238E27FC236}">
                <a16:creationId xmlns:a16="http://schemas.microsoft.com/office/drawing/2014/main" id="{1C4DAE59-420E-C161-8706-1B8C25F7D1FB}"/>
              </a:ext>
            </a:extLst>
          </p:cNvPr>
          <p:cNvPicPr>
            <a:picLocks noChangeAspect="1"/>
          </p:cNvPicPr>
          <p:nvPr userDrawn="1"/>
        </p:nvPicPr>
        <p:blipFill>
          <a:blip r:embed="rId2"/>
          <a:stretch>
            <a:fillRect/>
          </a:stretch>
        </p:blipFill>
        <p:spPr>
          <a:xfrm rot="10800000">
            <a:off x="3543884" y="4442624"/>
            <a:ext cx="583691" cy="379399"/>
          </a:xfrm>
          <a:prstGeom prst="rect">
            <a:avLst/>
          </a:prstGeom>
        </p:spPr>
      </p:pic>
      <p:sp>
        <p:nvSpPr>
          <p:cNvPr id="14" name="Text Placeholder 3">
            <a:extLst>
              <a:ext uri="{FF2B5EF4-FFF2-40B4-BE49-F238E27FC236}">
                <a16:creationId xmlns:a16="http://schemas.microsoft.com/office/drawing/2014/main" id="{AE1E47D1-2492-7C83-6F17-C0F9798A3604}"/>
              </a:ext>
            </a:extLst>
          </p:cNvPr>
          <p:cNvSpPr>
            <a:spLocks noGrp="1"/>
          </p:cNvSpPr>
          <p:nvPr>
            <p:ph type="body" sz="half" idx="13"/>
          </p:nvPr>
        </p:nvSpPr>
        <p:spPr>
          <a:xfrm>
            <a:off x="671639" y="1076241"/>
            <a:ext cx="3164091" cy="2913132"/>
          </a:xfrm>
        </p:spPr>
        <p:txBody>
          <a:bodyPr anchor="ctr">
            <a:normAutofit/>
          </a:bodyPr>
          <a:lstStyle>
            <a:lvl1pPr marL="0" indent="0" algn="ctr">
              <a:buNone/>
              <a:defRPr sz="2800" b="1">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5" name="Content Placeholder 2">
            <a:extLst>
              <a:ext uri="{FF2B5EF4-FFF2-40B4-BE49-F238E27FC236}">
                <a16:creationId xmlns:a16="http://schemas.microsoft.com/office/drawing/2014/main" id="{C4307B9E-2C33-83C7-2A0C-C8972B99C0B1}"/>
              </a:ext>
            </a:extLst>
          </p:cNvPr>
          <p:cNvSpPr>
            <a:spLocks noGrp="1"/>
          </p:cNvSpPr>
          <p:nvPr>
            <p:ph sz="half" idx="1"/>
          </p:nvPr>
        </p:nvSpPr>
        <p:spPr>
          <a:xfrm>
            <a:off x="4892634" y="1244600"/>
            <a:ext cx="3668287" cy="3198024"/>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2" name="Picture 1">
            <a:extLst>
              <a:ext uri="{FF2B5EF4-FFF2-40B4-BE49-F238E27FC236}">
                <a16:creationId xmlns:a16="http://schemas.microsoft.com/office/drawing/2014/main" id="{C49A0EBF-7C0F-DAA3-1601-B81D2774B47D}"/>
              </a:ext>
            </a:extLst>
          </p:cNvPr>
          <p:cNvPicPr>
            <a:picLocks noChangeAspect="1"/>
          </p:cNvPicPr>
          <p:nvPr userDrawn="1"/>
        </p:nvPicPr>
        <p:blipFill>
          <a:blip r:embed="rId3"/>
          <a:srcRect/>
          <a:stretch/>
        </p:blipFill>
        <p:spPr>
          <a:xfrm>
            <a:off x="7225565" y="3848639"/>
            <a:ext cx="1918435" cy="1918435"/>
          </a:xfrm>
          <a:prstGeom prst="rect">
            <a:avLst/>
          </a:prstGeom>
        </p:spPr>
      </p:pic>
      <p:sp>
        <p:nvSpPr>
          <p:cNvPr id="4" name="Title 1">
            <a:extLst>
              <a:ext uri="{FF2B5EF4-FFF2-40B4-BE49-F238E27FC236}">
                <a16:creationId xmlns:a16="http://schemas.microsoft.com/office/drawing/2014/main" id="{246FF053-4521-0013-F44F-0BE6C10F5FD5}"/>
              </a:ext>
            </a:extLst>
          </p:cNvPr>
          <p:cNvSpPr>
            <a:spLocks noGrp="1"/>
          </p:cNvSpPr>
          <p:nvPr>
            <p:ph type="title"/>
          </p:nvPr>
        </p:nvSpPr>
        <p:spPr>
          <a:xfrm>
            <a:off x="4892634" y="274639"/>
            <a:ext cx="3668287" cy="741362"/>
          </a:xfrm>
        </p:spPr>
        <p:txBody>
          <a:bodyPr/>
          <a:lstStyle/>
          <a:p>
            <a:r>
              <a:rPr lang="en-GB" dirty="0"/>
              <a:t>Click to edit Master title style</a:t>
            </a:r>
            <a:endParaRPr lang="en-US" dirty="0"/>
          </a:p>
        </p:txBody>
      </p:sp>
    </p:spTree>
    <p:extLst>
      <p:ext uri="{BB962C8B-B14F-4D97-AF65-F5344CB8AC3E}">
        <p14:creationId xmlns:p14="http://schemas.microsoft.com/office/powerpoint/2010/main" val="34965704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 1">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708089F9-6F99-A160-7D93-D1BDDE0EF57B}"/>
              </a:ext>
            </a:extLst>
          </p:cNvPr>
          <p:cNvSpPr>
            <a:spLocks noGrp="1"/>
          </p:cNvSpPr>
          <p:nvPr>
            <p:ph type="pic" sz="quarter" idx="13"/>
          </p:nvPr>
        </p:nvSpPr>
        <p:spPr>
          <a:xfrm>
            <a:off x="628650" y="274638"/>
            <a:ext cx="7886700" cy="3477965"/>
          </a:xfrm>
          <a:prstGeom prst="rect">
            <a:avLst/>
          </a:prstGeom>
        </p:spPr>
        <p:txBody>
          <a:bodyPr/>
          <a:lstStyle>
            <a:lvl1pPr algn="ctr">
              <a:defRPr/>
            </a:lvl1pPr>
          </a:lstStyle>
          <a:p>
            <a:endParaRPr lang="en-US" dirty="0"/>
          </a:p>
        </p:txBody>
      </p:sp>
      <p:sp>
        <p:nvSpPr>
          <p:cNvPr id="7" name="Text Placeholder 4">
            <a:extLst>
              <a:ext uri="{FF2B5EF4-FFF2-40B4-BE49-F238E27FC236}">
                <a16:creationId xmlns:a16="http://schemas.microsoft.com/office/drawing/2014/main" id="{EFC6F392-D44F-4C70-F0EE-7CEA65137AEB}"/>
              </a:ext>
            </a:extLst>
          </p:cNvPr>
          <p:cNvSpPr>
            <a:spLocks noGrp="1"/>
          </p:cNvSpPr>
          <p:nvPr>
            <p:ph type="body" sz="quarter" idx="12" hasCustomPrompt="1"/>
          </p:nvPr>
        </p:nvSpPr>
        <p:spPr>
          <a:xfrm>
            <a:off x="628649" y="4007575"/>
            <a:ext cx="3741469" cy="493173"/>
          </a:xfrm>
          <a:prstGeom prst="rect">
            <a:avLst/>
          </a:prstGeom>
        </p:spPr>
        <p:txBody>
          <a:bodyPr/>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sz="1200" b="0" i="0">
                <a:solidFill>
                  <a:srgbClr val="5F5F5F"/>
                </a:solidFill>
                <a:latin typeface="+mn-lt"/>
              </a:defRPr>
            </a:lvl1pPr>
            <a:lvl2pPr>
              <a:defRPr sz="4000" b="0" i="0">
                <a:solidFill>
                  <a:schemeClr val="accent1"/>
                </a:solidFill>
                <a:latin typeface="DIN-LIGHT" panose="02000504040000020003" pitchFamily="2" charset="0"/>
              </a:defRPr>
            </a:lvl2pPr>
          </a:lstStyle>
          <a:p>
            <a:pPr lvl="0"/>
            <a:r>
              <a:rPr lang="en-GB" dirty="0"/>
              <a:t>Image Description</a:t>
            </a:r>
          </a:p>
          <a:p>
            <a:pPr lvl="0"/>
            <a:endParaRPr lang="en-GB" dirty="0"/>
          </a:p>
        </p:txBody>
      </p:sp>
      <p:sp>
        <p:nvSpPr>
          <p:cNvPr id="8" name="Text Placeholder 4">
            <a:extLst>
              <a:ext uri="{FF2B5EF4-FFF2-40B4-BE49-F238E27FC236}">
                <a16:creationId xmlns:a16="http://schemas.microsoft.com/office/drawing/2014/main" id="{B0D8B2FE-9210-50A2-6441-DEE69CBC3F34}"/>
              </a:ext>
            </a:extLst>
          </p:cNvPr>
          <p:cNvSpPr>
            <a:spLocks noGrp="1"/>
          </p:cNvSpPr>
          <p:nvPr>
            <p:ph type="body" sz="quarter" idx="14" hasCustomPrompt="1"/>
          </p:nvPr>
        </p:nvSpPr>
        <p:spPr>
          <a:xfrm>
            <a:off x="4773883" y="4007575"/>
            <a:ext cx="3741469" cy="493173"/>
          </a:xfrm>
          <a:prstGeom prst="rect">
            <a:avLst/>
          </a:prstGeom>
        </p:spPr>
        <p:txBody>
          <a:bodyPr/>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sz="1200" b="0" i="0">
                <a:solidFill>
                  <a:srgbClr val="5F5F5F"/>
                </a:solidFill>
                <a:latin typeface="+mn-lt"/>
              </a:defRPr>
            </a:lvl1pPr>
            <a:lvl2pPr>
              <a:defRPr sz="4000" b="0" i="0">
                <a:solidFill>
                  <a:schemeClr val="accent1"/>
                </a:solidFill>
                <a:latin typeface="DIN-LIGHT" panose="02000504040000020003" pitchFamily="2" charset="0"/>
              </a:defRPr>
            </a:lvl2pPr>
          </a:lstStyle>
          <a:p>
            <a:pPr lvl="0"/>
            <a:r>
              <a:rPr lang="en-GB" dirty="0"/>
              <a:t>Image Description</a:t>
            </a:r>
          </a:p>
          <a:p>
            <a:pPr lvl="0"/>
            <a:endParaRPr lang="en-GB" dirty="0"/>
          </a:p>
        </p:txBody>
      </p:sp>
      <p:pic>
        <p:nvPicPr>
          <p:cNvPr id="2" name="Picture 1">
            <a:extLst>
              <a:ext uri="{FF2B5EF4-FFF2-40B4-BE49-F238E27FC236}">
                <a16:creationId xmlns:a16="http://schemas.microsoft.com/office/drawing/2014/main" id="{E5BDA538-33EA-E613-73CA-BF90892EF7EA}"/>
              </a:ext>
            </a:extLst>
          </p:cNvPr>
          <p:cNvPicPr>
            <a:picLocks noChangeAspect="1"/>
          </p:cNvPicPr>
          <p:nvPr userDrawn="1"/>
        </p:nvPicPr>
        <p:blipFill>
          <a:blip r:embed="rId2"/>
          <a:srcRect/>
          <a:stretch/>
        </p:blipFill>
        <p:spPr>
          <a:xfrm>
            <a:off x="7225565" y="3848639"/>
            <a:ext cx="1918435" cy="1918435"/>
          </a:xfrm>
          <a:prstGeom prst="rect">
            <a:avLst/>
          </a:prstGeom>
        </p:spPr>
      </p:pic>
    </p:spTree>
    <p:extLst>
      <p:ext uri="{BB962C8B-B14F-4D97-AF65-F5344CB8AC3E}">
        <p14:creationId xmlns:p14="http://schemas.microsoft.com/office/powerpoint/2010/main" val="13359990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2">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708089F9-6F99-A160-7D93-D1BDDE0EF57B}"/>
              </a:ext>
            </a:extLst>
          </p:cNvPr>
          <p:cNvSpPr>
            <a:spLocks noGrp="1"/>
          </p:cNvSpPr>
          <p:nvPr>
            <p:ph type="pic" sz="quarter" idx="13"/>
          </p:nvPr>
        </p:nvSpPr>
        <p:spPr>
          <a:xfrm>
            <a:off x="628650" y="274638"/>
            <a:ext cx="3741468" cy="3477965"/>
          </a:xfrm>
          <a:prstGeom prst="rect">
            <a:avLst/>
          </a:prstGeom>
        </p:spPr>
        <p:txBody>
          <a:bodyPr/>
          <a:lstStyle>
            <a:lvl1pPr algn="ctr">
              <a:defRPr/>
            </a:lvl1pPr>
          </a:lstStyle>
          <a:p>
            <a:endParaRPr lang="en-US" dirty="0"/>
          </a:p>
        </p:txBody>
      </p:sp>
      <p:sp>
        <p:nvSpPr>
          <p:cNvPr id="7" name="Text Placeholder 4">
            <a:extLst>
              <a:ext uri="{FF2B5EF4-FFF2-40B4-BE49-F238E27FC236}">
                <a16:creationId xmlns:a16="http://schemas.microsoft.com/office/drawing/2014/main" id="{EFC6F392-D44F-4C70-F0EE-7CEA65137AEB}"/>
              </a:ext>
            </a:extLst>
          </p:cNvPr>
          <p:cNvSpPr>
            <a:spLocks noGrp="1"/>
          </p:cNvSpPr>
          <p:nvPr>
            <p:ph type="body" sz="quarter" idx="12" hasCustomPrompt="1"/>
          </p:nvPr>
        </p:nvSpPr>
        <p:spPr>
          <a:xfrm>
            <a:off x="628649" y="4007575"/>
            <a:ext cx="3741469" cy="493173"/>
          </a:xfrm>
          <a:prstGeom prst="rect">
            <a:avLst/>
          </a:prstGeom>
        </p:spPr>
        <p:txBody>
          <a:bodyPr/>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sz="1200" b="0" i="0">
                <a:solidFill>
                  <a:srgbClr val="5F5F5F"/>
                </a:solidFill>
                <a:latin typeface="+mn-lt"/>
              </a:defRPr>
            </a:lvl1pPr>
            <a:lvl2pPr>
              <a:defRPr sz="4000" b="0" i="0">
                <a:solidFill>
                  <a:schemeClr val="accent1"/>
                </a:solidFill>
                <a:latin typeface="DIN-LIGHT" panose="02000504040000020003" pitchFamily="2" charset="0"/>
              </a:defRPr>
            </a:lvl2pPr>
          </a:lstStyle>
          <a:p>
            <a:pPr lvl="0"/>
            <a:r>
              <a:rPr lang="en-GB" dirty="0"/>
              <a:t>Image Description</a:t>
            </a:r>
          </a:p>
          <a:p>
            <a:pPr lvl="0"/>
            <a:endParaRPr lang="en-GB" dirty="0"/>
          </a:p>
        </p:txBody>
      </p:sp>
      <p:sp>
        <p:nvSpPr>
          <p:cNvPr id="8" name="Text Placeholder 4">
            <a:extLst>
              <a:ext uri="{FF2B5EF4-FFF2-40B4-BE49-F238E27FC236}">
                <a16:creationId xmlns:a16="http://schemas.microsoft.com/office/drawing/2014/main" id="{B0D8B2FE-9210-50A2-6441-DEE69CBC3F34}"/>
              </a:ext>
            </a:extLst>
          </p:cNvPr>
          <p:cNvSpPr>
            <a:spLocks noGrp="1"/>
          </p:cNvSpPr>
          <p:nvPr>
            <p:ph type="body" sz="quarter" idx="14" hasCustomPrompt="1"/>
          </p:nvPr>
        </p:nvSpPr>
        <p:spPr>
          <a:xfrm>
            <a:off x="4773883" y="4007575"/>
            <a:ext cx="3741469" cy="493173"/>
          </a:xfrm>
          <a:prstGeom prst="rect">
            <a:avLst/>
          </a:prstGeom>
        </p:spPr>
        <p:txBody>
          <a:bodyPr/>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sz="1200" b="0" i="0">
                <a:solidFill>
                  <a:srgbClr val="5F5F5F"/>
                </a:solidFill>
                <a:latin typeface="+mn-lt"/>
              </a:defRPr>
            </a:lvl1pPr>
            <a:lvl2pPr>
              <a:defRPr sz="4000" b="0" i="0">
                <a:solidFill>
                  <a:schemeClr val="accent1"/>
                </a:solidFill>
                <a:latin typeface="DIN-LIGHT" panose="02000504040000020003" pitchFamily="2" charset="0"/>
              </a:defRPr>
            </a:lvl2pPr>
          </a:lstStyle>
          <a:p>
            <a:pPr lvl="0"/>
            <a:r>
              <a:rPr lang="en-GB" dirty="0"/>
              <a:t>Image Description</a:t>
            </a:r>
          </a:p>
          <a:p>
            <a:pPr lvl="0"/>
            <a:endParaRPr lang="en-GB" dirty="0"/>
          </a:p>
        </p:txBody>
      </p:sp>
      <p:sp>
        <p:nvSpPr>
          <p:cNvPr id="2" name="Picture Placeholder 5">
            <a:extLst>
              <a:ext uri="{FF2B5EF4-FFF2-40B4-BE49-F238E27FC236}">
                <a16:creationId xmlns:a16="http://schemas.microsoft.com/office/drawing/2014/main" id="{391FF89F-B9A1-6A14-5376-572CCFC494B9}"/>
              </a:ext>
            </a:extLst>
          </p:cNvPr>
          <p:cNvSpPr>
            <a:spLocks noGrp="1"/>
          </p:cNvSpPr>
          <p:nvPr>
            <p:ph type="pic" sz="quarter" idx="15"/>
          </p:nvPr>
        </p:nvSpPr>
        <p:spPr>
          <a:xfrm>
            <a:off x="4773882" y="274638"/>
            <a:ext cx="3741468" cy="3477965"/>
          </a:xfrm>
          <a:prstGeom prst="rect">
            <a:avLst/>
          </a:prstGeom>
        </p:spPr>
        <p:txBody>
          <a:bodyPr/>
          <a:lstStyle>
            <a:lvl1pPr algn="ctr">
              <a:defRPr/>
            </a:lvl1pPr>
          </a:lstStyle>
          <a:p>
            <a:endParaRPr lang="en-US" dirty="0"/>
          </a:p>
        </p:txBody>
      </p:sp>
      <p:pic>
        <p:nvPicPr>
          <p:cNvPr id="3" name="Picture 2">
            <a:extLst>
              <a:ext uri="{FF2B5EF4-FFF2-40B4-BE49-F238E27FC236}">
                <a16:creationId xmlns:a16="http://schemas.microsoft.com/office/drawing/2014/main" id="{91171585-1872-7AF1-8A79-EF7D463CBA63}"/>
              </a:ext>
            </a:extLst>
          </p:cNvPr>
          <p:cNvPicPr>
            <a:picLocks noChangeAspect="1"/>
          </p:cNvPicPr>
          <p:nvPr userDrawn="1"/>
        </p:nvPicPr>
        <p:blipFill>
          <a:blip r:embed="rId2"/>
          <a:srcRect/>
          <a:stretch/>
        </p:blipFill>
        <p:spPr>
          <a:xfrm>
            <a:off x="7225565" y="3848639"/>
            <a:ext cx="1918435" cy="1918435"/>
          </a:xfrm>
          <a:prstGeom prst="rect">
            <a:avLst/>
          </a:prstGeom>
        </p:spPr>
      </p:pic>
    </p:spTree>
    <p:extLst>
      <p:ext uri="{BB962C8B-B14F-4D97-AF65-F5344CB8AC3E}">
        <p14:creationId xmlns:p14="http://schemas.microsoft.com/office/powerpoint/2010/main" val="2889625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3">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708089F9-6F99-A160-7D93-D1BDDE0EF57B}"/>
              </a:ext>
            </a:extLst>
          </p:cNvPr>
          <p:cNvSpPr>
            <a:spLocks noGrp="1"/>
          </p:cNvSpPr>
          <p:nvPr>
            <p:ph type="pic" sz="quarter" idx="13"/>
          </p:nvPr>
        </p:nvSpPr>
        <p:spPr>
          <a:xfrm>
            <a:off x="628650" y="274638"/>
            <a:ext cx="3741468" cy="3673967"/>
          </a:xfrm>
          <a:prstGeom prst="rect">
            <a:avLst/>
          </a:prstGeom>
        </p:spPr>
        <p:txBody>
          <a:bodyPr/>
          <a:lstStyle>
            <a:lvl1pPr algn="ctr">
              <a:defRPr/>
            </a:lvl1pPr>
          </a:lstStyle>
          <a:p>
            <a:endParaRPr lang="en-US" dirty="0"/>
          </a:p>
        </p:txBody>
      </p:sp>
      <p:sp>
        <p:nvSpPr>
          <p:cNvPr id="7" name="Text Placeholder 4">
            <a:extLst>
              <a:ext uri="{FF2B5EF4-FFF2-40B4-BE49-F238E27FC236}">
                <a16:creationId xmlns:a16="http://schemas.microsoft.com/office/drawing/2014/main" id="{EFC6F392-D44F-4C70-F0EE-7CEA65137AEB}"/>
              </a:ext>
            </a:extLst>
          </p:cNvPr>
          <p:cNvSpPr>
            <a:spLocks noGrp="1"/>
          </p:cNvSpPr>
          <p:nvPr>
            <p:ph type="body" sz="quarter" idx="12" hasCustomPrompt="1"/>
          </p:nvPr>
        </p:nvSpPr>
        <p:spPr>
          <a:xfrm>
            <a:off x="628649" y="4216552"/>
            <a:ext cx="3741469" cy="284196"/>
          </a:xfrm>
          <a:prstGeom prst="rect">
            <a:avLst/>
          </a:prstGeom>
        </p:spPr>
        <p:txBody>
          <a:bodyPr/>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sz="1200" b="0" i="0">
                <a:solidFill>
                  <a:srgbClr val="5F5F5F"/>
                </a:solidFill>
                <a:latin typeface="+mn-lt"/>
              </a:defRPr>
            </a:lvl1pPr>
            <a:lvl2pPr>
              <a:defRPr sz="4000" b="0" i="0">
                <a:solidFill>
                  <a:schemeClr val="accent1"/>
                </a:solidFill>
                <a:latin typeface="DIN-LIGHT" panose="02000504040000020003" pitchFamily="2" charset="0"/>
              </a:defRPr>
            </a:lvl2pPr>
          </a:lstStyle>
          <a:p>
            <a:pPr lvl="0"/>
            <a:r>
              <a:rPr lang="en-GB" dirty="0"/>
              <a:t>Image Description</a:t>
            </a:r>
          </a:p>
          <a:p>
            <a:pPr lvl="0"/>
            <a:endParaRPr lang="en-GB" dirty="0"/>
          </a:p>
        </p:txBody>
      </p:sp>
      <p:sp>
        <p:nvSpPr>
          <p:cNvPr id="8" name="Text Placeholder 4">
            <a:extLst>
              <a:ext uri="{FF2B5EF4-FFF2-40B4-BE49-F238E27FC236}">
                <a16:creationId xmlns:a16="http://schemas.microsoft.com/office/drawing/2014/main" id="{B0D8B2FE-9210-50A2-6441-DEE69CBC3F34}"/>
              </a:ext>
            </a:extLst>
          </p:cNvPr>
          <p:cNvSpPr>
            <a:spLocks noGrp="1"/>
          </p:cNvSpPr>
          <p:nvPr>
            <p:ph type="body" sz="quarter" idx="14" hasCustomPrompt="1"/>
          </p:nvPr>
        </p:nvSpPr>
        <p:spPr>
          <a:xfrm>
            <a:off x="4773883" y="2013620"/>
            <a:ext cx="3741469" cy="284196"/>
          </a:xfrm>
          <a:prstGeom prst="rect">
            <a:avLst/>
          </a:prstGeom>
        </p:spPr>
        <p:txBody>
          <a:bodyPr/>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sz="1200" b="0" i="0">
                <a:solidFill>
                  <a:srgbClr val="5F5F5F"/>
                </a:solidFill>
                <a:latin typeface="+mn-lt"/>
              </a:defRPr>
            </a:lvl1pPr>
            <a:lvl2pPr>
              <a:defRPr sz="4000" b="0" i="0">
                <a:solidFill>
                  <a:schemeClr val="accent1"/>
                </a:solidFill>
                <a:latin typeface="DIN-LIGHT" panose="02000504040000020003" pitchFamily="2" charset="0"/>
              </a:defRPr>
            </a:lvl2pPr>
          </a:lstStyle>
          <a:p>
            <a:pPr lvl="0"/>
            <a:r>
              <a:rPr lang="en-GB" dirty="0"/>
              <a:t>Image Description</a:t>
            </a:r>
          </a:p>
          <a:p>
            <a:pPr lvl="0"/>
            <a:endParaRPr lang="en-GB" dirty="0"/>
          </a:p>
        </p:txBody>
      </p:sp>
      <p:pic>
        <p:nvPicPr>
          <p:cNvPr id="9" name="Picture 8">
            <a:extLst>
              <a:ext uri="{FF2B5EF4-FFF2-40B4-BE49-F238E27FC236}">
                <a16:creationId xmlns:a16="http://schemas.microsoft.com/office/drawing/2014/main" id="{49207FA7-C80A-C3C8-8248-A5998D304969}"/>
              </a:ext>
            </a:extLst>
          </p:cNvPr>
          <p:cNvPicPr>
            <a:picLocks noChangeAspect="1"/>
          </p:cNvPicPr>
          <p:nvPr userDrawn="1"/>
        </p:nvPicPr>
        <p:blipFill>
          <a:blip r:embed="rId2"/>
          <a:srcRect/>
          <a:stretch/>
        </p:blipFill>
        <p:spPr>
          <a:xfrm>
            <a:off x="7225565" y="3848639"/>
            <a:ext cx="1918435" cy="1918435"/>
          </a:xfrm>
          <a:prstGeom prst="rect">
            <a:avLst/>
          </a:prstGeom>
        </p:spPr>
      </p:pic>
      <p:sp>
        <p:nvSpPr>
          <p:cNvPr id="2" name="Picture Placeholder 5">
            <a:extLst>
              <a:ext uri="{FF2B5EF4-FFF2-40B4-BE49-F238E27FC236}">
                <a16:creationId xmlns:a16="http://schemas.microsoft.com/office/drawing/2014/main" id="{391FF89F-B9A1-6A14-5376-572CCFC494B9}"/>
              </a:ext>
            </a:extLst>
          </p:cNvPr>
          <p:cNvSpPr>
            <a:spLocks noGrp="1"/>
          </p:cNvSpPr>
          <p:nvPr>
            <p:ph type="pic" sz="quarter" idx="15"/>
          </p:nvPr>
        </p:nvSpPr>
        <p:spPr>
          <a:xfrm>
            <a:off x="4773882" y="276144"/>
            <a:ext cx="3741468" cy="1489195"/>
          </a:xfrm>
          <a:prstGeom prst="rect">
            <a:avLst/>
          </a:prstGeom>
        </p:spPr>
        <p:txBody>
          <a:bodyPr/>
          <a:lstStyle>
            <a:lvl1pPr algn="ctr">
              <a:defRPr/>
            </a:lvl1pPr>
          </a:lstStyle>
          <a:p>
            <a:endParaRPr lang="en-US" dirty="0"/>
          </a:p>
        </p:txBody>
      </p:sp>
      <p:sp>
        <p:nvSpPr>
          <p:cNvPr id="5" name="Text Placeholder 4">
            <a:extLst>
              <a:ext uri="{FF2B5EF4-FFF2-40B4-BE49-F238E27FC236}">
                <a16:creationId xmlns:a16="http://schemas.microsoft.com/office/drawing/2014/main" id="{58BD47A9-A2A3-F63B-7BB7-2494CF34E6BD}"/>
              </a:ext>
            </a:extLst>
          </p:cNvPr>
          <p:cNvSpPr>
            <a:spLocks noGrp="1"/>
          </p:cNvSpPr>
          <p:nvPr>
            <p:ph type="body" sz="quarter" idx="16" hasCustomPrompt="1"/>
          </p:nvPr>
        </p:nvSpPr>
        <p:spPr>
          <a:xfrm>
            <a:off x="4773883" y="4216552"/>
            <a:ext cx="3741469" cy="284196"/>
          </a:xfrm>
          <a:prstGeom prst="rect">
            <a:avLst/>
          </a:prstGeom>
        </p:spPr>
        <p:txBody>
          <a:bodyPr/>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sz="1200" b="0" i="0">
                <a:solidFill>
                  <a:srgbClr val="5F5F5F"/>
                </a:solidFill>
                <a:latin typeface="+mn-lt"/>
              </a:defRPr>
            </a:lvl1pPr>
            <a:lvl2pPr>
              <a:defRPr sz="4000" b="0" i="0">
                <a:solidFill>
                  <a:schemeClr val="accent1"/>
                </a:solidFill>
                <a:latin typeface="DIN-LIGHT" panose="02000504040000020003" pitchFamily="2" charset="0"/>
              </a:defRPr>
            </a:lvl2pPr>
          </a:lstStyle>
          <a:p>
            <a:pPr lvl="0"/>
            <a:r>
              <a:rPr lang="en-GB" dirty="0"/>
              <a:t>Image Description</a:t>
            </a:r>
          </a:p>
          <a:p>
            <a:pPr lvl="0"/>
            <a:endParaRPr lang="en-GB" dirty="0"/>
          </a:p>
        </p:txBody>
      </p:sp>
      <p:sp>
        <p:nvSpPr>
          <p:cNvPr id="10" name="Picture Placeholder 5">
            <a:extLst>
              <a:ext uri="{FF2B5EF4-FFF2-40B4-BE49-F238E27FC236}">
                <a16:creationId xmlns:a16="http://schemas.microsoft.com/office/drawing/2014/main" id="{D7D48B8B-CD1C-0159-FAAE-7B99C742EE5B}"/>
              </a:ext>
            </a:extLst>
          </p:cNvPr>
          <p:cNvSpPr>
            <a:spLocks noGrp="1"/>
          </p:cNvSpPr>
          <p:nvPr>
            <p:ph type="pic" sz="quarter" idx="17"/>
          </p:nvPr>
        </p:nvSpPr>
        <p:spPr>
          <a:xfrm>
            <a:off x="4773882" y="2459410"/>
            <a:ext cx="3741468" cy="1489195"/>
          </a:xfrm>
          <a:prstGeom prst="rect">
            <a:avLst/>
          </a:prstGeom>
        </p:spPr>
        <p:txBody>
          <a:bodyPr/>
          <a:lstStyle>
            <a:lvl1pPr algn="ctr">
              <a:defRPr/>
            </a:lvl1pPr>
          </a:lstStyle>
          <a:p>
            <a:endParaRPr lang="en-US" dirty="0"/>
          </a:p>
        </p:txBody>
      </p:sp>
    </p:spTree>
    <p:extLst>
      <p:ext uri="{BB962C8B-B14F-4D97-AF65-F5344CB8AC3E}">
        <p14:creationId xmlns:p14="http://schemas.microsoft.com/office/powerpoint/2010/main" val="1011549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D57AE89-711B-51F4-B081-DC15230001C2}"/>
              </a:ext>
            </a:extLst>
          </p:cNvPr>
          <p:cNvPicPr>
            <a:picLocks noChangeAspect="1"/>
          </p:cNvPicPr>
          <p:nvPr userDrawn="1"/>
        </p:nvPicPr>
        <p:blipFill>
          <a:blip r:embed="rId2"/>
          <a:srcRect l="40849" b="1861"/>
          <a:stretch>
            <a:fillRect/>
          </a:stretch>
        </p:blipFill>
        <p:spPr>
          <a:xfrm rot="8100000">
            <a:off x="6449682" y="-1312604"/>
            <a:ext cx="3690532" cy="6123027"/>
          </a:xfrm>
          <a:custGeom>
            <a:avLst/>
            <a:gdLst>
              <a:gd name="connsiteX0" fmla="*/ 1779364 w 2699614"/>
              <a:gd name="connsiteY0" fmla="*/ 4478977 h 4478977"/>
              <a:gd name="connsiteX1" fmla="*/ 0 w 2699614"/>
              <a:gd name="connsiteY1" fmla="*/ 2699613 h 4478977"/>
              <a:gd name="connsiteX2" fmla="*/ 2699613 w 2699614"/>
              <a:gd name="connsiteY2" fmla="*/ 0 h 4478977"/>
              <a:gd name="connsiteX3" fmla="*/ 2699614 w 2699614"/>
              <a:gd name="connsiteY3" fmla="*/ 0 h 4478977"/>
              <a:gd name="connsiteX4" fmla="*/ 2699614 w 2699614"/>
              <a:gd name="connsiteY4" fmla="*/ 3558726 h 4478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614" h="4478977">
                <a:moveTo>
                  <a:pt x="1779364" y="4478977"/>
                </a:moveTo>
                <a:lnTo>
                  <a:pt x="0" y="2699613"/>
                </a:lnTo>
                <a:lnTo>
                  <a:pt x="2699613" y="0"/>
                </a:lnTo>
                <a:lnTo>
                  <a:pt x="2699614" y="0"/>
                </a:lnTo>
                <a:lnTo>
                  <a:pt x="2699614" y="3558726"/>
                </a:lnTo>
                <a:close/>
              </a:path>
            </a:pathLst>
          </a:custGeom>
        </p:spPr>
      </p:pic>
      <p:pic>
        <p:nvPicPr>
          <p:cNvPr id="7" name="Picture 6">
            <a:extLst>
              <a:ext uri="{FF2B5EF4-FFF2-40B4-BE49-F238E27FC236}">
                <a16:creationId xmlns:a16="http://schemas.microsoft.com/office/drawing/2014/main" id="{1455513E-9061-7F46-236D-91FDB3078A62}"/>
              </a:ext>
            </a:extLst>
          </p:cNvPr>
          <p:cNvPicPr>
            <a:picLocks noChangeAspect="1"/>
          </p:cNvPicPr>
          <p:nvPr userDrawn="1"/>
        </p:nvPicPr>
        <p:blipFill rotWithShape="1">
          <a:blip r:embed="rId3"/>
          <a:srcRect l="7968" t="20957" r="3008" b="29612"/>
          <a:stretch/>
        </p:blipFill>
        <p:spPr>
          <a:xfrm>
            <a:off x="514809" y="339969"/>
            <a:ext cx="2919295" cy="911780"/>
          </a:xfrm>
          <a:prstGeom prst="rect">
            <a:avLst/>
          </a:prstGeom>
        </p:spPr>
      </p:pic>
      <p:sp>
        <p:nvSpPr>
          <p:cNvPr id="2" name="Title 1">
            <a:extLst>
              <a:ext uri="{FF2B5EF4-FFF2-40B4-BE49-F238E27FC236}">
                <a16:creationId xmlns:a16="http://schemas.microsoft.com/office/drawing/2014/main" id="{42BD642C-E149-5786-2577-158BD674C09E}"/>
              </a:ext>
            </a:extLst>
          </p:cNvPr>
          <p:cNvSpPr>
            <a:spLocks noGrp="1"/>
          </p:cNvSpPr>
          <p:nvPr>
            <p:ph type="ctrTitle"/>
          </p:nvPr>
        </p:nvSpPr>
        <p:spPr>
          <a:xfrm>
            <a:off x="628650" y="1323003"/>
            <a:ext cx="6160568" cy="1790700"/>
          </a:xfrm>
        </p:spPr>
        <p:txBody>
          <a:bodyPr anchor="b">
            <a:normAutofit/>
          </a:bodyPr>
          <a:lstStyle>
            <a:lvl1pPr algn="l">
              <a:defRPr sz="3200"/>
            </a:lvl1pPr>
          </a:lstStyle>
          <a:p>
            <a:r>
              <a:rPr lang="en-GB"/>
              <a:t>Click to edit Master title style</a:t>
            </a:r>
            <a:endParaRPr lang="en-US"/>
          </a:p>
        </p:txBody>
      </p:sp>
      <p:sp>
        <p:nvSpPr>
          <p:cNvPr id="5" name="Text Placeholder 2">
            <a:extLst>
              <a:ext uri="{FF2B5EF4-FFF2-40B4-BE49-F238E27FC236}">
                <a16:creationId xmlns:a16="http://schemas.microsoft.com/office/drawing/2014/main" id="{C2B484CE-1296-3399-BF00-9D0AD6C1E5D2}"/>
              </a:ext>
            </a:extLst>
          </p:cNvPr>
          <p:cNvSpPr>
            <a:spLocks noGrp="1"/>
          </p:cNvSpPr>
          <p:nvPr>
            <p:ph type="body" idx="10"/>
          </p:nvPr>
        </p:nvSpPr>
        <p:spPr>
          <a:xfrm>
            <a:off x="621492" y="3419983"/>
            <a:ext cx="5915025" cy="815510"/>
          </a:xfrm>
        </p:spPr>
        <p:txBody>
          <a:bodyPr anchor="b"/>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10811130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F264E9C-BE11-1F86-3930-6FF937773A5E}"/>
              </a:ext>
            </a:extLst>
          </p:cNvPr>
          <p:cNvPicPr>
            <a:picLocks noChangeAspect="1"/>
          </p:cNvPicPr>
          <p:nvPr userDrawn="1"/>
        </p:nvPicPr>
        <p:blipFill>
          <a:blip r:embed="rId2"/>
          <a:srcRect b="40849"/>
          <a:stretch>
            <a:fillRect/>
          </a:stretch>
        </p:blipFill>
        <p:spPr>
          <a:xfrm rot="13500000">
            <a:off x="5133874" y="-141942"/>
            <a:ext cx="6309420" cy="3732108"/>
          </a:xfrm>
          <a:custGeom>
            <a:avLst/>
            <a:gdLst>
              <a:gd name="connsiteX0" fmla="*/ 4563907 w 4563907"/>
              <a:gd name="connsiteY0" fmla="*/ 835320 h 2699614"/>
              <a:gd name="connsiteX1" fmla="*/ 2699613 w 4563907"/>
              <a:gd name="connsiteY1" fmla="*/ 2699614 h 2699614"/>
              <a:gd name="connsiteX2" fmla="*/ 0 w 4563907"/>
              <a:gd name="connsiteY2" fmla="*/ 1 h 2699614"/>
              <a:gd name="connsiteX3" fmla="*/ 0 w 4563907"/>
              <a:gd name="connsiteY3" fmla="*/ 0 h 2699614"/>
              <a:gd name="connsiteX4" fmla="*/ 3945655 w 4563907"/>
              <a:gd name="connsiteY4" fmla="*/ 0 h 2699614"/>
              <a:gd name="connsiteX5" fmla="*/ 4563907 w 4563907"/>
              <a:gd name="connsiteY5" fmla="*/ 618252 h 269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63907" h="2699614">
                <a:moveTo>
                  <a:pt x="4563907" y="835320"/>
                </a:moveTo>
                <a:lnTo>
                  <a:pt x="2699613" y="2699614"/>
                </a:lnTo>
                <a:lnTo>
                  <a:pt x="0" y="1"/>
                </a:lnTo>
                <a:lnTo>
                  <a:pt x="0" y="0"/>
                </a:lnTo>
                <a:lnTo>
                  <a:pt x="3945655" y="0"/>
                </a:lnTo>
                <a:lnTo>
                  <a:pt x="4563907" y="618252"/>
                </a:lnTo>
                <a:close/>
              </a:path>
            </a:pathLst>
          </a:custGeom>
        </p:spPr>
      </p:pic>
      <p:sp>
        <p:nvSpPr>
          <p:cNvPr id="2" name="Title 1">
            <a:extLst>
              <a:ext uri="{FF2B5EF4-FFF2-40B4-BE49-F238E27FC236}">
                <a16:creationId xmlns:a16="http://schemas.microsoft.com/office/drawing/2014/main" id="{42BD642C-E149-5786-2577-158BD674C09E}"/>
              </a:ext>
            </a:extLst>
          </p:cNvPr>
          <p:cNvSpPr>
            <a:spLocks noGrp="1"/>
          </p:cNvSpPr>
          <p:nvPr>
            <p:ph type="ctrTitle" hasCustomPrompt="1"/>
          </p:nvPr>
        </p:nvSpPr>
        <p:spPr>
          <a:xfrm>
            <a:off x="628650" y="1323003"/>
            <a:ext cx="6160568" cy="1790700"/>
          </a:xfrm>
        </p:spPr>
        <p:txBody>
          <a:bodyPr anchor="b">
            <a:normAutofit/>
          </a:bodyPr>
          <a:lstStyle>
            <a:lvl1pPr algn="l">
              <a:defRPr sz="3200"/>
            </a:lvl1pPr>
          </a:lstStyle>
          <a:p>
            <a:r>
              <a:rPr lang="en-GB"/>
              <a:t>Thank you message</a:t>
            </a:r>
            <a:endParaRPr lang="en-US"/>
          </a:p>
        </p:txBody>
      </p:sp>
      <p:sp>
        <p:nvSpPr>
          <p:cNvPr id="12" name="TextBox 11">
            <a:extLst>
              <a:ext uri="{FF2B5EF4-FFF2-40B4-BE49-F238E27FC236}">
                <a16:creationId xmlns:a16="http://schemas.microsoft.com/office/drawing/2014/main" id="{F6779F2D-5083-93CE-28C8-184532B04E64}"/>
              </a:ext>
            </a:extLst>
          </p:cNvPr>
          <p:cNvSpPr txBox="1"/>
          <p:nvPr userDrawn="1"/>
        </p:nvSpPr>
        <p:spPr>
          <a:xfrm>
            <a:off x="-598811" y="-356050"/>
            <a:ext cx="184731" cy="307777"/>
          </a:xfrm>
          <a:prstGeom prst="rect">
            <a:avLst/>
          </a:prstGeom>
          <a:noFill/>
        </p:spPr>
        <p:txBody>
          <a:bodyPr wrap="none" rtlCol="0">
            <a:spAutoFit/>
          </a:bodyPr>
          <a:lstStyle/>
          <a:p>
            <a:endParaRPr lang="en-US"/>
          </a:p>
        </p:txBody>
      </p:sp>
      <p:sp>
        <p:nvSpPr>
          <p:cNvPr id="4" name="Text Placeholder 2">
            <a:extLst>
              <a:ext uri="{FF2B5EF4-FFF2-40B4-BE49-F238E27FC236}">
                <a16:creationId xmlns:a16="http://schemas.microsoft.com/office/drawing/2014/main" id="{3AC75B0F-47AC-1DD3-60C2-D353461CC2AC}"/>
              </a:ext>
            </a:extLst>
          </p:cNvPr>
          <p:cNvSpPr>
            <a:spLocks noGrp="1"/>
          </p:cNvSpPr>
          <p:nvPr>
            <p:ph type="body" idx="10" hasCustomPrompt="1"/>
          </p:nvPr>
        </p:nvSpPr>
        <p:spPr>
          <a:xfrm>
            <a:off x="621492" y="3419982"/>
            <a:ext cx="6160568" cy="736381"/>
          </a:xfrm>
        </p:spPr>
        <p:txBody>
          <a:bodyPr anchor="b"/>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add text</a:t>
            </a:r>
          </a:p>
        </p:txBody>
      </p:sp>
      <p:sp>
        <p:nvSpPr>
          <p:cNvPr id="5" name="TextBox 4">
            <a:extLst>
              <a:ext uri="{FF2B5EF4-FFF2-40B4-BE49-F238E27FC236}">
                <a16:creationId xmlns:a16="http://schemas.microsoft.com/office/drawing/2014/main" id="{37163A1E-B89F-D36E-E858-A7BC95E1FEDD}"/>
              </a:ext>
            </a:extLst>
          </p:cNvPr>
          <p:cNvSpPr txBox="1"/>
          <p:nvPr userDrawn="1"/>
        </p:nvSpPr>
        <p:spPr>
          <a:xfrm>
            <a:off x="3905035" y="4565612"/>
            <a:ext cx="2080092" cy="230832"/>
          </a:xfrm>
          <a:prstGeom prst="rect">
            <a:avLst/>
          </a:prstGeom>
          <a:noFill/>
        </p:spPr>
        <p:txBody>
          <a:bodyPr wrap="square" rtlCol="0">
            <a:spAutoFit/>
          </a:bodyPr>
          <a:lstStyle/>
          <a:p>
            <a:pPr algn="l"/>
            <a:r>
              <a:rPr lang="en-GB" sz="900" b="0" i="0" u="none" strike="noStrike">
                <a:solidFill>
                  <a:schemeClr val="tx1"/>
                </a:solidFill>
                <a:effectLst/>
                <a:latin typeface="Arial" panose="020B0604020202020204" pitchFamily="34" charset="0"/>
              </a:rPr>
              <a:t>Health Innovation West Midlands</a:t>
            </a:r>
            <a:endParaRPr lang="en-US" sz="700" b="0" u="none">
              <a:solidFill>
                <a:schemeClr val="tx1"/>
              </a:solidFill>
            </a:endParaRPr>
          </a:p>
        </p:txBody>
      </p:sp>
      <p:pic>
        <p:nvPicPr>
          <p:cNvPr id="8" name="Picture 7">
            <a:extLst>
              <a:ext uri="{FF2B5EF4-FFF2-40B4-BE49-F238E27FC236}">
                <a16:creationId xmlns:a16="http://schemas.microsoft.com/office/drawing/2014/main" id="{9E5124E4-25E2-A70B-8F86-2AE59CD652EA}"/>
              </a:ext>
            </a:extLst>
          </p:cNvPr>
          <p:cNvPicPr>
            <a:picLocks noChangeAspect="1"/>
          </p:cNvPicPr>
          <p:nvPr userDrawn="1"/>
        </p:nvPicPr>
        <p:blipFill>
          <a:blip r:embed="rId3">
            <a:alphaModFix amt="70000"/>
          </a:blip>
          <a:srcRect/>
          <a:stretch/>
        </p:blipFill>
        <p:spPr>
          <a:xfrm>
            <a:off x="3743520" y="4591268"/>
            <a:ext cx="218880" cy="185759"/>
          </a:xfrm>
          <a:prstGeom prst="rect">
            <a:avLst/>
          </a:prstGeom>
        </p:spPr>
      </p:pic>
      <p:pic>
        <p:nvPicPr>
          <p:cNvPr id="9" name="Picture 8">
            <a:extLst>
              <a:ext uri="{FF2B5EF4-FFF2-40B4-BE49-F238E27FC236}">
                <a16:creationId xmlns:a16="http://schemas.microsoft.com/office/drawing/2014/main" id="{277D4ABE-4F14-C06C-BEF8-73924806F3E0}"/>
              </a:ext>
            </a:extLst>
          </p:cNvPr>
          <p:cNvPicPr>
            <a:picLocks noChangeAspect="1"/>
          </p:cNvPicPr>
          <p:nvPr userDrawn="1"/>
        </p:nvPicPr>
        <p:blipFill>
          <a:blip r:embed="rId4">
            <a:alphaModFix amt="70000"/>
          </a:blip>
          <a:srcRect/>
          <a:stretch/>
        </p:blipFill>
        <p:spPr>
          <a:xfrm>
            <a:off x="7031038" y="4610188"/>
            <a:ext cx="145661" cy="148818"/>
          </a:xfrm>
          <a:prstGeom prst="rect">
            <a:avLst/>
          </a:prstGeom>
        </p:spPr>
      </p:pic>
      <p:sp>
        <p:nvSpPr>
          <p:cNvPr id="11" name="TextBox 10">
            <a:extLst>
              <a:ext uri="{FF2B5EF4-FFF2-40B4-BE49-F238E27FC236}">
                <a16:creationId xmlns:a16="http://schemas.microsoft.com/office/drawing/2014/main" id="{1578BD9D-7056-8674-140B-05A79DFE0831}"/>
              </a:ext>
            </a:extLst>
          </p:cNvPr>
          <p:cNvSpPr txBox="1"/>
          <p:nvPr userDrawn="1"/>
        </p:nvSpPr>
        <p:spPr>
          <a:xfrm>
            <a:off x="621492" y="4565612"/>
            <a:ext cx="2098021" cy="230832"/>
          </a:xfrm>
          <a:prstGeom prst="rect">
            <a:avLst/>
          </a:prstGeom>
          <a:noFill/>
        </p:spPr>
        <p:txBody>
          <a:bodyPr wrap="square" rtlCol="0">
            <a:spAutoFit/>
          </a:bodyPr>
          <a:lstStyle/>
          <a:p>
            <a:pPr algn="l"/>
            <a:r>
              <a:rPr lang="en-GB" sz="900" b="1" i="0" u="none" strike="noStrike" err="1">
                <a:solidFill>
                  <a:schemeClr val="tx1"/>
                </a:solidFill>
                <a:effectLst/>
                <a:latin typeface="Arial" panose="020B0604020202020204" pitchFamily="34" charset="0"/>
              </a:rPr>
              <a:t>healthinnovationwestmidlands.org</a:t>
            </a:r>
            <a:endParaRPr lang="en-US" sz="700" b="1" u="none">
              <a:solidFill>
                <a:schemeClr val="tx1"/>
              </a:solidFill>
            </a:endParaRPr>
          </a:p>
        </p:txBody>
      </p:sp>
      <p:sp>
        <p:nvSpPr>
          <p:cNvPr id="13" name="TextBox 12">
            <a:extLst>
              <a:ext uri="{FF2B5EF4-FFF2-40B4-BE49-F238E27FC236}">
                <a16:creationId xmlns:a16="http://schemas.microsoft.com/office/drawing/2014/main" id="{2BE8F513-46CB-2B92-9F92-35F2F3CD5CF3}"/>
              </a:ext>
            </a:extLst>
          </p:cNvPr>
          <p:cNvSpPr txBox="1"/>
          <p:nvPr userDrawn="1"/>
        </p:nvSpPr>
        <p:spPr>
          <a:xfrm>
            <a:off x="7128216" y="4565612"/>
            <a:ext cx="1394292" cy="230832"/>
          </a:xfrm>
          <a:prstGeom prst="rect">
            <a:avLst/>
          </a:prstGeom>
          <a:noFill/>
        </p:spPr>
        <p:txBody>
          <a:bodyPr wrap="square" rtlCol="0">
            <a:spAutoFit/>
          </a:bodyPr>
          <a:lstStyle/>
          <a:p>
            <a:pPr algn="l"/>
            <a:r>
              <a:rPr lang="en-GB" sz="900" b="0" i="0" u="none" strike="noStrike">
                <a:solidFill>
                  <a:schemeClr val="tx1"/>
                </a:solidFill>
                <a:effectLst/>
                <a:latin typeface="Arial" panose="020B0604020202020204" pitchFamily="34" charset="0"/>
              </a:rPr>
              <a:t>@</a:t>
            </a:r>
            <a:r>
              <a:rPr lang="en-GB" sz="900" b="0" i="0" u="none" strike="noStrike" err="1">
                <a:solidFill>
                  <a:schemeClr val="tx1"/>
                </a:solidFill>
                <a:effectLst/>
                <a:latin typeface="Arial" panose="020B0604020202020204" pitchFamily="34" charset="0"/>
              </a:rPr>
              <a:t>HealthInnovationWM</a:t>
            </a:r>
            <a:endParaRPr lang="en-US" sz="700" b="0" u="none">
              <a:solidFill>
                <a:schemeClr val="tx1"/>
              </a:solidFill>
            </a:endParaRPr>
          </a:p>
        </p:txBody>
      </p:sp>
      <p:pic>
        <p:nvPicPr>
          <p:cNvPr id="18" name="Picture 17">
            <a:extLst>
              <a:ext uri="{FF2B5EF4-FFF2-40B4-BE49-F238E27FC236}">
                <a16:creationId xmlns:a16="http://schemas.microsoft.com/office/drawing/2014/main" id="{6011A622-559A-1A1B-837E-389D23F87B32}"/>
              </a:ext>
            </a:extLst>
          </p:cNvPr>
          <p:cNvPicPr>
            <a:picLocks noChangeAspect="1"/>
          </p:cNvPicPr>
          <p:nvPr userDrawn="1"/>
        </p:nvPicPr>
        <p:blipFill rotWithShape="1">
          <a:blip r:embed="rId5"/>
          <a:srcRect l="7968" t="20957" r="3008" b="29612"/>
          <a:stretch/>
        </p:blipFill>
        <p:spPr>
          <a:xfrm>
            <a:off x="514809" y="339969"/>
            <a:ext cx="2919295" cy="911780"/>
          </a:xfrm>
          <a:prstGeom prst="rect">
            <a:avLst/>
          </a:prstGeom>
        </p:spPr>
      </p:pic>
    </p:spTree>
    <p:extLst>
      <p:ext uri="{BB962C8B-B14F-4D97-AF65-F5344CB8AC3E}">
        <p14:creationId xmlns:p14="http://schemas.microsoft.com/office/powerpoint/2010/main" val="17630244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1">
    <p:spTree>
      <p:nvGrpSpPr>
        <p:cNvPr id="1" name=""/>
        <p:cNvGrpSpPr/>
        <p:nvPr/>
      </p:nvGrpSpPr>
      <p:grpSpPr>
        <a:xfrm>
          <a:off x="0" y="0"/>
          <a:ext cx="0" cy="0"/>
          <a:chOff x="0" y="0"/>
          <a:chExt cx="0" cy="0"/>
        </a:xfrm>
      </p:grpSpPr>
      <p:pic>
        <p:nvPicPr>
          <p:cNvPr id="10" name="Picture 9" descr="A picture containing text, accessory&#10;&#10;Description automatically generated">
            <a:extLst>
              <a:ext uri="{FF2B5EF4-FFF2-40B4-BE49-F238E27FC236}">
                <a16:creationId xmlns:a16="http://schemas.microsoft.com/office/drawing/2014/main" id="{6953895A-CE90-C1C8-0EF7-ECD698E74E90}"/>
              </a:ext>
            </a:extLst>
          </p:cNvPr>
          <p:cNvPicPr>
            <a:picLocks noChangeAspect="1"/>
          </p:cNvPicPr>
          <p:nvPr userDrawn="1"/>
        </p:nvPicPr>
        <p:blipFill rotWithShape="1">
          <a:blip r:embed="rId2"/>
          <a:srcRect r="4326"/>
          <a:stretch/>
        </p:blipFill>
        <p:spPr>
          <a:xfrm>
            <a:off x="395589" y="0"/>
            <a:ext cx="8748411" cy="5143500"/>
          </a:xfrm>
          <a:prstGeom prst="rect">
            <a:avLst/>
          </a:prstGeom>
        </p:spPr>
      </p:pic>
      <p:sp>
        <p:nvSpPr>
          <p:cNvPr id="8" name="Content Placeholder 2">
            <a:extLst>
              <a:ext uri="{FF2B5EF4-FFF2-40B4-BE49-F238E27FC236}">
                <a16:creationId xmlns:a16="http://schemas.microsoft.com/office/drawing/2014/main" id="{EA57127A-3E92-0384-9DE6-39DDED7203A0}"/>
              </a:ext>
            </a:extLst>
          </p:cNvPr>
          <p:cNvSpPr>
            <a:spLocks noGrp="1"/>
          </p:cNvSpPr>
          <p:nvPr>
            <p:ph sz="half" idx="1" hasCustomPrompt="1"/>
          </p:nvPr>
        </p:nvSpPr>
        <p:spPr>
          <a:xfrm>
            <a:off x="628649" y="1641600"/>
            <a:ext cx="7695953" cy="2990724"/>
          </a:xfrm>
        </p:spPr>
        <p:txBody>
          <a:bodyPr/>
          <a:lstStyle/>
          <a:p>
            <a:pPr lvl="0"/>
            <a:r>
              <a:rPr lang="en-GB"/>
              <a:t>Body text</a:t>
            </a:r>
          </a:p>
          <a:p>
            <a:pPr lvl="1"/>
            <a:r>
              <a:rPr lang="en-GB"/>
              <a:t>Subheading</a:t>
            </a:r>
          </a:p>
          <a:p>
            <a:pPr lvl="2"/>
            <a:r>
              <a:rPr lang="en-GB"/>
              <a:t>Pull quote style</a:t>
            </a:r>
          </a:p>
          <a:p>
            <a:pPr lvl="3"/>
            <a:r>
              <a:rPr lang="en-GB"/>
              <a:t>Number ed List</a:t>
            </a:r>
          </a:p>
          <a:p>
            <a:pPr lvl="4"/>
            <a:r>
              <a:rPr lang="en-GB"/>
              <a:t>Bulleted list</a:t>
            </a:r>
            <a:endParaRPr lang="en-US"/>
          </a:p>
        </p:txBody>
      </p:sp>
      <p:sp>
        <p:nvSpPr>
          <p:cNvPr id="15" name="Title 1">
            <a:extLst>
              <a:ext uri="{FF2B5EF4-FFF2-40B4-BE49-F238E27FC236}">
                <a16:creationId xmlns:a16="http://schemas.microsoft.com/office/drawing/2014/main" id="{DD7CE55F-0A29-B361-2EBE-10C510305407}"/>
              </a:ext>
            </a:extLst>
          </p:cNvPr>
          <p:cNvSpPr>
            <a:spLocks noGrp="1"/>
          </p:cNvSpPr>
          <p:nvPr>
            <p:ph type="title"/>
          </p:nvPr>
        </p:nvSpPr>
        <p:spPr>
          <a:xfrm>
            <a:off x="628650" y="274638"/>
            <a:ext cx="7695953" cy="993775"/>
          </a:xfrm>
        </p:spPr>
        <p:txBody>
          <a:bodyPr/>
          <a:lstStyle/>
          <a:p>
            <a:r>
              <a:rPr lang="en-GB"/>
              <a:t>Click to edit Master title style</a:t>
            </a:r>
            <a:endParaRPr lang="en-US"/>
          </a:p>
        </p:txBody>
      </p:sp>
      <p:pic>
        <p:nvPicPr>
          <p:cNvPr id="2" name="Picture 1">
            <a:extLst>
              <a:ext uri="{FF2B5EF4-FFF2-40B4-BE49-F238E27FC236}">
                <a16:creationId xmlns:a16="http://schemas.microsoft.com/office/drawing/2014/main" id="{DDCA3594-0FB9-3450-523B-653B1E094247}"/>
              </a:ext>
            </a:extLst>
          </p:cNvPr>
          <p:cNvPicPr>
            <a:picLocks noChangeAspect="1"/>
          </p:cNvPicPr>
          <p:nvPr userDrawn="1"/>
        </p:nvPicPr>
        <p:blipFill>
          <a:blip r:embed="rId3"/>
          <a:srcRect/>
          <a:stretch/>
        </p:blipFill>
        <p:spPr>
          <a:xfrm>
            <a:off x="7501157" y="4124117"/>
            <a:ext cx="1489491" cy="1489491"/>
          </a:xfrm>
          <a:prstGeom prst="rect">
            <a:avLst/>
          </a:prstGeom>
        </p:spPr>
      </p:pic>
    </p:spTree>
    <p:extLst>
      <p:ext uri="{BB962C8B-B14F-4D97-AF65-F5344CB8AC3E}">
        <p14:creationId xmlns:p14="http://schemas.microsoft.com/office/powerpoint/2010/main" val="25127523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67AD84E-C765-8A97-8FE5-88D03D2D234F}"/>
              </a:ext>
            </a:extLst>
          </p:cNvPr>
          <p:cNvPicPr>
            <a:picLocks noChangeAspect="1"/>
          </p:cNvPicPr>
          <p:nvPr userDrawn="1"/>
        </p:nvPicPr>
        <p:blipFill rotWithShape="1">
          <a:blip r:embed="rId2"/>
          <a:srcRect r="4326"/>
          <a:stretch/>
        </p:blipFill>
        <p:spPr>
          <a:xfrm>
            <a:off x="395589" y="0"/>
            <a:ext cx="8748411" cy="5143500"/>
          </a:xfrm>
          <a:prstGeom prst="rect">
            <a:avLst/>
          </a:prstGeom>
        </p:spPr>
      </p:pic>
      <p:sp>
        <p:nvSpPr>
          <p:cNvPr id="3" name="Content Placeholder 2">
            <a:extLst>
              <a:ext uri="{FF2B5EF4-FFF2-40B4-BE49-F238E27FC236}">
                <a16:creationId xmlns:a16="http://schemas.microsoft.com/office/drawing/2014/main" id="{2EC6A316-2A3C-13D5-4304-3757549C994F}"/>
              </a:ext>
            </a:extLst>
          </p:cNvPr>
          <p:cNvSpPr>
            <a:spLocks noGrp="1"/>
          </p:cNvSpPr>
          <p:nvPr>
            <p:ph sz="half" idx="1" hasCustomPrompt="1"/>
          </p:nvPr>
        </p:nvSpPr>
        <p:spPr>
          <a:xfrm>
            <a:off x="628649" y="1641600"/>
            <a:ext cx="7695953" cy="2990724"/>
          </a:xfrm>
        </p:spPr>
        <p:txBody>
          <a:bodyPr/>
          <a:lstStyle/>
          <a:p>
            <a:pPr lvl="0"/>
            <a:r>
              <a:rPr lang="en-GB"/>
              <a:t>Body text</a:t>
            </a:r>
          </a:p>
          <a:p>
            <a:pPr lvl="1"/>
            <a:r>
              <a:rPr lang="en-GB"/>
              <a:t>Subheading</a:t>
            </a:r>
          </a:p>
          <a:p>
            <a:pPr lvl="2"/>
            <a:r>
              <a:rPr lang="en-GB"/>
              <a:t>Pull quote style</a:t>
            </a:r>
          </a:p>
          <a:p>
            <a:pPr lvl="3"/>
            <a:r>
              <a:rPr lang="en-GB"/>
              <a:t>Number ed List</a:t>
            </a:r>
          </a:p>
          <a:p>
            <a:pPr lvl="4"/>
            <a:r>
              <a:rPr lang="en-GB"/>
              <a:t>Bulleted list</a:t>
            </a:r>
            <a:endParaRPr lang="en-US"/>
          </a:p>
        </p:txBody>
      </p:sp>
      <p:sp>
        <p:nvSpPr>
          <p:cNvPr id="5" name="Title 1">
            <a:extLst>
              <a:ext uri="{FF2B5EF4-FFF2-40B4-BE49-F238E27FC236}">
                <a16:creationId xmlns:a16="http://schemas.microsoft.com/office/drawing/2014/main" id="{223D3735-983F-62EB-56E6-8B9C09540BC8}"/>
              </a:ext>
            </a:extLst>
          </p:cNvPr>
          <p:cNvSpPr>
            <a:spLocks noGrp="1"/>
          </p:cNvSpPr>
          <p:nvPr>
            <p:ph type="title"/>
          </p:nvPr>
        </p:nvSpPr>
        <p:spPr>
          <a:xfrm>
            <a:off x="628650" y="274638"/>
            <a:ext cx="7695953" cy="993775"/>
          </a:xfrm>
        </p:spPr>
        <p:txBody>
          <a:bodyPr/>
          <a:lstStyle/>
          <a:p>
            <a:r>
              <a:rPr lang="en-GB"/>
              <a:t>Click to edit Master title style</a:t>
            </a:r>
            <a:endParaRPr lang="en-US"/>
          </a:p>
        </p:txBody>
      </p:sp>
      <p:pic>
        <p:nvPicPr>
          <p:cNvPr id="9" name="Picture 8">
            <a:extLst>
              <a:ext uri="{FF2B5EF4-FFF2-40B4-BE49-F238E27FC236}">
                <a16:creationId xmlns:a16="http://schemas.microsoft.com/office/drawing/2014/main" id="{10891438-91DF-499F-D89A-E36A6DC52DB8}"/>
              </a:ext>
            </a:extLst>
          </p:cNvPr>
          <p:cNvPicPr>
            <a:picLocks noChangeAspect="1"/>
          </p:cNvPicPr>
          <p:nvPr userDrawn="1"/>
        </p:nvPicPr>
        <p:blipFill>
          <a:blip r:embed="rId3"/>
          <a:srcRect/>
          <a:stretch/>
        </p:blipFill>
        <p:spPr>
          <a:xfrm>
            <a:off x="7501157" y="4124117"/>
            <a:ext cx="1489491" cy="1489491"/>
          </a:xfrm>
          <a:prstGeom prst="rect">
            <a:avLst/>
          </a:prstGeom>
        </p:spPr>
      </p:pic>
    </p:spTree>
    <p:extLst>
      <p:ext uri="{BB962C8B-B14F-4D97-AF65-F5344CB8AC3E}">
        <p14:creationId xmlns:p14="http://schemas.microsoft.com/office/powerpoint/2010/main" val="8739536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F264E9C-BE11-1F86-3930-6FF937773A5E}"/>
              </a:ext>
            </a:extLst>
          </p:cNvPr>
          <p:cNvPicPr>
            <a:picLocks noChangeAspect="1"/>
          </p:cNvPicPr>
          <p:nvPr userDrawn="1"/>
        </p:nvPicPr>
        <p:blipFill>
          <a:blip r:embed="rId2"/>
          <a:srcRect b="40849"/>
          <a:stretch>
            <a:fillRect/>
          </a:stretch>
        </p:blipFill>
        <p:spPr>
          <a:xfrm rot="13500000">
            <a:off x="5133874" y="-141942"/>
            <a:ext cx="6309420" cy="3732108"/>
          </a:xfrm>
          <a:custGeom>
            <a:avLst/>
            <a:gdLst>
              <a:gd name="connsiteX0" fmla="*/ 4563907 w 4563907"/>
              <a:gd name="connsiteY0" fmla="*/ 835320 h 2699614"/>
              <a:gd name="connsiteX1" fmla="*/ 2699613 w 4563907"/>
              <a:gd name="connsiteY1" fmla="*/ 2699614 h 2699614"/>
              <a:gd name="connsiteX2" fmla="*/ 0 w 4563907"/>
              <a:gd name="connsiteY2" fmla="*/ 1 h 2699614"/>
              <a:gd name="connsiteX3" fmla="*/ 0 w 4563907"/>
              <a:gd name="connsiteY3" fmla="*/ 0 h 2699614"/>
              <a:gd name="connsiteX4" fmla="*/ 3945655 w 4563907"/>
              <a:gd name="connsiteY4" fmla="*/ 0 h 2699614"/>
              <a:gd name="connsiteX5" fmla="*/ 4563907 w 4563907"/>
              <a:gd name="connsiteY5" fmla="*/ 618252 h 269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63907" h="2699614">
                <a:moveTo>
                  <a:pt x="4563907" y="835320"/>
                </a:moveTo>
                <a:lnTo>
                  <a:pt x="2699613" y="2699614"/>
                </a:lnTo>
                <a:lnTo>
                  <a:pt x="0" y="1"/>
                </a:lnTo>
                <a:lnTo>
                  <a:pt x="0" y="0"/>
                </a:lnTo>
                <a:lnTo>
                  <a:pt x="3945655" y="0"/>
                </a:lnTo>
                <a:lnTo>
                  <a:pt x="4563907" y="618252"/>
                </a:lnTo>
                <a:close/>
              </a:path>
            </a:pathLst>
          </a:custGeom>
        </p:spPr>
      </p:pic>
      <p:sp>
        <p:nvSpPr>
          <p:cNvPr id="2" name="Title 1">
            <a:extLst>
              <a:ext uri="{FF2B5EF4-FFF2-40B4-BE49-F238E27FC236}">
                <a16:creationId xmlns:a16="http://schemas.microsoft.com/office/drawing/2014/main" id="{42BD642C-E149-5786-2577-158BD674C09E}"/>
              </a:ext>
            </a:extLst>
          </p:cNvPr>
          <p:cNvSpPr>
            <a:spLocks noGrp="1"/>
          </p:cNvSpPr>
          <p:nvPr>
            <p:ph type="ctrTitle" hasCustomPrompt="1"/>
          </p:nvPr>
        </p:nvSpPr>
        <p:spPr>
          <a:xfrm>
            <a:off x="628650" y="1323003"/>
            <a:ext cx="6160568" cy="1790700"/>
          </a:xfrm>
        </p:spPr>
        <p:txBody>
          <a:bodyPr anchor="b">
            <a:normAutofit/>
          </a:bodyPr>
          <a:lstStyle>
            <a:lvl1pPr algn="l">
              <a:defRPr sz="3200"/>
            </a:lvl1pPr>
          </a:lstStyle>
          <a:p>
            <a:r>
              <a:rPr lang="en-GB" dirty="0"/>
              <a:t>Thank you message</a:t>
            </a:r>
            <a:endParaRPr lang="en-US" dirty="0"/>
          </a:p>
        </p:txBody>
      </p:sp>
      <p:sp>
        <p:nvSpPr>
          <p:cNvPr id="12" name="TextBox 11">
            <a:extLst>
              <a:ext uri="{FF2B5EF4-FFF2-40B4-BE49-F238E27FC236}">
                <a16:creationId xmlns:a16="http://schemas.microsoft.com/office/drawing/2014/main" id="{F6779F2D-5083-93CE-28C8-184532B04E64}"/>
              </a:ext>
            </a:extLst>
          </p:cNvPr>
          <p:cNvSpPr txBox="1"/>
          <p:nvPr userDrawn="1"/>
        </p:nvSpPr>
        <p:spPr>
          <a:xfrm>
            <a:off x="-598811" y="-356050"/>
            <a:ext cx="184731" cy="307777"/>
          </a:xfrm>
          <a:prstGeom prst="rect">
            <a:avLst/>
          </a:prstGeom>
          <a:noFill/>
        </p:spPr>
        <p:txBody>
          <a:bodyPr wrap="none" rtlCol="0">
            <a:spAutoFit/>
          </a:bodyPr>
          <a:lstStyle/>
          <a:p>
            <a:endParaRPr lang="en-US"/>
          </a:p>
        </p:txBody>
      </p:sp>
      <p:sp>
        <p:nvSpPr>
          <p:cNvPr id="4" name="Text Placeholder 2">
            <a:extLst>
              <a:ext uri="{FF2B5EF4-FFF2-40B4-BE49-F238E27FC236}">
                <a16:creationId xmlns:a16="http://schemas.microsoft.com/office/drawing/2014/main" id="{3AC75B0F-47AC-1DD3-60C2-D353461CC2AC}"/>
              </a:ext>
            </a:extLst>
          </p:cNvPr>
          <p:cNvSpPr>
            <a:spLocks noGrp="1"/>
          </p:cNvSpPr>
          <p:nvPr>
            <p:ph type="body" idx="10" hasCustomPrompt="1"/>
          </p:nvPr>
        </p:nvSpPr>
        <p:spPr>
          <a:xfrm>
            <a:off x="621492" y="3419982"/>
            <a:ext cx="6160568" cy="736381"/>
          </a:xfrm>
        </p:spPr>
        <p:txBody>
          <a:bodyPr anchor="b">
            <a:normAutofit/>
          </a:bodyPr>
          <a:lstStyle>
            <a:lvl1pPr marL="0" indent="0">
              <a:buNone/>
              <a:defRPr sz="24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Click to add text</a:t>
            </a:r>
          </a:p>
        </p:txBody>
      </p:sp>
      <p:sp>
        <p:nvSpPr>
          <p:cNvPr id="5" name="TextBox 4">
            <a:extLst>
              <a:ext uri="{FF2B5EF4-FFF2-40B4-BE49-F238E27FC236}">
                <a16:creationId xmlns:a16="http://schemas.microsoft.com/office/drawing/2014/main" id="{37163A1E-B89F-D36E-E858-A7BC95E1FEDD}"/>
              </a:ext>
            </a:extLst>
          </p:cNvPr>
          <p:cNvSpPr txBox="1"/>
          <p:nvPr userDrawn="1"/>
        </p:nvSpPr>
        <p:spPr>
          <a:xfrm>
            <a:off x="4163852" y="4567462"/>
            <a:ext cx="1859115" cy="230832"/>
          </a:xfrm>
          <a:prstGeom prst="rect">
            <a:avLst/>
          </a:prstGeom>
          <a:noFill/>
        </p:spPr>
        <p:txBody>
          <a:bodyPr wrap="square" rtlCol="0">
            <a:spAutoFit/>
          </a:bodyPr>
          <a:lstStyle/>
          <a:p>
            <a:pPr algn="l"/>
            <a:r>
              <a:rPr lang="en-GB" sz="900" b="0" i="0" u="none" strike="noStrike" dirty="0">
                <a:solidFill>
                  <a:schemeClr val="tx1"/>
                </a:solidFill>
                <a:effectLst/>
                <a:latin typeface="Arial" panose="020B0604020202020204" pitchFamily="34" charset="0"/>
              </a:rPr>
              <a:t>Health Innovation West Midlands</a:t>
            </a:r>
            <a:endParaRPr lang="en-US" sz="700" b="0" u="none" dirty="0">
              <a:solidFill>
                <a:schemeClr val="tx1"/>
              </a:solidFill>
            </a:endParaRPr>
          </a:p>
        </p:txBody>
      </p:sp>
      <p:pic>
        <p:nvPicPr>
          <p:cNvPr id="8" name="Picture 7">
            <a:extLst>
              <a:ext uri="{FF2B5EF4-FFF2-40B4-BE49-F238E27FC236}">
                <a16:creationId xmlns:a16="http://schemas.microsoft.com/office/drawing/2014/main" id="{9E5124E4-25E2-A70B-8F86-2AE59CD652EA}"/>
              </a:ext>
            </a:extLst>
          </p:cNvPr>
          <p:cNvPicPr>
            <a:picLocks noChangeAspect="1"/>
          </p:cNvPicPr>
          <p:nvPr userDrawn="1"/>
        </p:nvPicPr>
        <p:blipFill>
          <a:blip r:embed="rId3">
            <a:alphaModFix amt="70000"/>
          </a:blip>
          <a:srcRect/>
          <a:stretch/>
        </p:blipFill>
        <p:spPr>
          <a:xfrm>
            <a:off x="4002337" y="4593118"/>
            <a:ext cx="218880" cy="185759"/>
          </a:xfrm>
          <a:prstGeom prst="rect">
            <a:avLst/>
          </a:prstGeom>
        </p:spPr>
      </p:pic>
      <p:pic>
        <p:nvPicPr>
          <p:cNvPr id="9" name="Picture 8">
            <a:extLst>
              <a:ext uri="{FF2B5EF4-FFF2-40B4-BE49-F238E27FC236}">
                <a16:creationId xmlns:a16="http://schemas.microsoft.com/office/drawing/2014/main" id="{277D4ABE-4F14-C06C-BEF8-73924806F3E0}"/>
              </a:ext>
            </a:extLst>
          </p:cNvPr>
          <p:cNvPicPr>
            <a:picLocks noChangeAspect="1"/>
          </p:cNvPicPr>
          <p:nvPr userDrawn="1"/>
        </p:nvPicPr>
        <p:blipFill>
          <a:blip r:embed="rId4">
            <a:alphaModFix amt="70000"/>
          </a:blip>
          <a:srcRect/>
          <a:stretch/>
        </p:blipFill>
        <p:spPr>
          <a:xfrm>
            <a:off x="7247497" y="4610188"/>
            <a:ext cx="145661" cy="148818"/>
          </a:xfrm>
          <a:prstGeom prst="rect">
            <a:avLst/>
          </a:prstGeom>
        </p:spPr>
      </p:pic>
      <p:sp>
        <p:nvSpPr>
          <p:cNvPr id="11" name="TextBox 10">
            <a:extLst>
              <a:ext uri="{FF2B5EF4-FFF2-40B4-BE49-F238E27FC236}">
                <a16:creationId xmlns:a16="http://schemas.microsoft.com/office/drawing/2014/main" id="{1578BD9D-7056-8674-140B-05A79DFE0831}"/>
              </a:ext>
            </a:extLst>
          </p:cNvPr>
          <p:cNvSpPr txBox="1"/>
          <p:nvPr userDrawn="1"/>
        </p:nvSpPr>
        <p:spPr>
          <a:xfrm>
            <a:off x="621492" y="4565612"/>
            <a:ext cx="2098021" cy="230832"/>
          </a:xfrm>
          <a:prstGeom prst="rect">
            <a:avLst/>
          </a:prstGeom>
          <a:noFill/>
        </p:spPr>
        <p:txBody>
          <a:bodyPr wrap="square" rtlCol="0">
            <a:spAutoFit/>
          </a:bodyPr>
          <a:lstStyle/>
          <a:p>
            <a:pPr algn="l"/>
            <a:r>
              <a:rPr lang="en-GB" sz="900" b="1" i="0" u="none" strike="noStrike" dirty="0" err="1">
                <a:solidFill>
                  <a:schemeClr val="tx1"/>
                </a:solidFill>
                <a:effectLst/>
                <a:latin typeface="Arial" panose="020B0604020202020204" pitchFamily="34" charset="0"/>
              </a:rPr>
              <a:t>healthinnovationwestmidlands.org</a:t>
            </a:r>
            <a:endParaRPr lang="en-US" sz="700" b="1" u="none" dirty="0">
              <a:solidFill>
                <a:schemeClr val="tx1"/>
              </a:solidFill>
            </a:endParaRPr>
          </a:p>
        </p:txBody>
      </p:sp>
      <p:sp>
        <p:nvSpPr>
          <p:cNvPr id="13" name="TextBox 12">
            <a:extLst>
              <a:ext uri="{FF2B5EF4-FFF2-40B4-BE49-F238E27FC236}">
                <a16:creationId xmlns:a16="http://schemas.microsoft.com/office/drawing/2014/main" id="{2BE8F513-46CB-2B92-9F92-35F2F3CD5CF3}"/>
              </a:ext>
            </a:extLst>
          </p:cNvPr>
          <p:cNvSpPr txBox="1"/>
          <p:nvPr userDrawn="1"/>
        </p:nvSpPr>
        <p:spPr>
          <a:xfrm>
            <a:off x="7344675" y="4565612"/>
            <a:ext cx="1394292" cy="230832"/>
          </a:xfrm>
          <a:prstGeom prst="rect">
            <a:avLst/>
          </a:prstGeom>
          <a:noFill/>
        </p:spPr>
        <p:txBody>
          <a:bodyPr wrap="square" rtlCol="0">
            <a:spAutoFit/>
          </a:bodyPr>
          <a:lstStyle/>
          <a:p>
            <a:pPr algn="l"/>
            <a:r>
              <a:rPr lang="en-GB" sz="900" b="0" i="0" u="none" strike="noStrike" dirty="0">
                <a:solidFill>
                  <a:schemeClr val="tx1"/>
                </a:solidFill>
                <a:effectLst/>
                <a:latin typeface="Arial" panose="020B0604020202020204" pitchFamily="34" charset="0"/>
              </a:rPr>
              <a:t>@</a:t>
            </a:r>
            <a:r>
              <a:rPr lang="en-GB" sz="900" b="0" i="0" u="none" strike="noStrike" dirty="0" err="1">
                <a:solidFill>
                  <a:schemeClr val="tx1"/>
                </a:solidFill>
                <a:effectLst/>
                <a:latin typeface="Arial" panose="020B0604020202020204" pitchFamily="34" charset="0"/>
              </a:rPr>
              <a:t>healthinnovWM</a:t>
            </a:r>
            <a:endParaRPr lang="en-US" sz="700" b="0" u="none" dirty="0">
              <a:solidFill>
                <a:schemeClr val="tx1"/>
              </a:solidFill>
            </a:endParaRPr>
          </a:p>
        </p:txBody>
      </p:sp>
      <p:pic>
        <p:nvPicPr>
          <p:cNvPr id="6" name="Picture 5">
            <a:extLst>
              <a:ext uri="{FF2B5EF4-FFF2-40B4-BE49-F238E27FC236}">
                <a16:creationId xmlns:a16="http://schemas.microsoft.com/office/drawing/2014/main" id="{9C8D41C2-DFAC-A4B6-960F-B35074C2781B}"/>
              </a:ext>
            </a:extLst>
          </p:cNvPr>
          <p:cNvPicPr>
            <a:picLocks noChangeAspect="1"/>
          </p:cNvPicPr>
          <p:nvPr userDrawn="1"/>
        </p:nvPicPr>
        <p:blipFill rotWithShape="1">
          <a:blip r:embed="rId5"/>
          <a:srcRect l="8951" t="38411" r="9342" b="37773"/>
          <a:stretch/>
        </p:blipFill>
        <p:spPr>
          <a:xfrm>
            <a:off x="514809" y="420130"/>
            <a:ext cx="2854467" cy="832021"/>
          </a:xfrm>
          <a:prstGeom prst="rect">
            <a:avLst/>
          </a:prstGeom>
        </p:spPr>
      </p:pic>
    </p:spTree>
    <p:extLst>
      <p:ext uri="{BB962C8B-B14F-4D97-AF65-F5344CB8AC3E}">
        <p14:creationId xmlns:p14="http://schemas.microsoft.com/office/powerpoint/2010/main" val="15953360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3">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48619E4E-73D4-61BA-3AA4-4A1E94103581}"/>
              </a:ext>
            </a:extLst>
          </p:cNvPr>
          <p:cNvPicPr>
            <a:picLocks noChangeAspect="1"/>
          </p:cNvPicPr>
          <p:nvPr userDrawn="1"/>
        </p:nvPicPr>
        <p:blipFill rotWithShape="1">
          <a:blip r:embed="rId2"/>
          <a:srcRect r="4326"/>
          <a:stretch/>
        </p:blipFill>
        <p:spPr>
          <a:xfrm>
            <a:off x="395589" y="0"/>
            <a:ext cx="8748411" cy="5143500"/>
          </a:xfrm>
          <a:prstGeom prst="rect">
            <a:avLst/>
          </a:prstGeom>
        </p:spPr>
      </p:pic>
      <p:sp>
        <p:nvSpPr>
          <p:cNvPr id="2" name="Content Placeholder 2">
            <a:extLst>
              <a:ext uri="{FF2B5EF4-FFF2-40B4-BE49-F238E27FC236}">
                <a16:creationId xmlns:a16="http://schemas.microsoft.com/office/drawing/2014/main" id="{A468BAF8-49A5-B9FF-654A-06FEBB228E2E}"/>
              </a:ext>
            </a:extLst>
          </p:cNvPr>
          <p:cNvSpPr>
            <a:spLocks noGrp="1"/>
          </p:cNvSpPr>
          <p:nvPr>
            <p:ph sz="half" idx="1" hasCustomPrompt="1"/>
          </p:nvPr>
        </p:nvSpPr>
        <p:spPr>
          <a:xfrm>
            <a:off x="628649" y="1641600"/>
            <a:ext cx="7695953" cy="2990724"/>
          </a:xfrm>
        </p:spPr>
        <p:txBody>
          <a:bodyPr/>
          <a:lstStyle/>
          <a:p>
            <a:pPr lvl="0"/>
            <a:r>
              <a:rPr lang="en-GB"/>
              <a:t>Body text</a:t>
            </a:r>
          </a:p>
          <a:p>
            <a:pPr lvl="1"/>
            <a:r>
              <a:rPr lang="en-GB"/>
              <a:t>Subheading</a:t>
            </a:r>
          </a:p>
          <a:p>
            <a:pPr lvl="2"/>
            <a:r>
              <a:rPr lang="en-GB"/>
              <a:t>Pull quote style</a:t>
            </a:r>
          </a:p>
          <a:p>
            <a:pPr lvl="3"/>
            <a:r>
              <a:rPr lang="en-GB"/>
              <a:t>Number ed List</a:t>
            </a:r>
          </a:p>
          <a:p>
            <a:pPr lvl="4"/>
            <a:r>
              <a:rPr lang="en-GB"/>
              <a:t>Bulleted list</a:t>
            </a:r>
            <a:endParaRPr lang="en-US"/>
          </a:p>
        </p:txBody>
      </p:sp>
      <p:sp>
        <p:nvSpPr>
          <p:cNvPr id="3" name="Title 1">
            <a:extLst>
              <a:ext uri="{FF2B5EF4-FFF2-40B4-BE49-F238E27FC236}">
                <a16:creationId xmlns:a16="http://schemas.microsoft.com/office/drawing/2014/main" id="{156E561E-C488-71DF-DF12-806E0C5D62A3}"/>
              </a:ext>
            </a:extLst>
          </p:cNvPr>
          <p:cNvSpPr>
            <a:spLocks noGrp="1"/>
          </p:cNvSpPr>
          <p:nvPr>
            <p:ph type="title"/>
          </p:nvPr>
        </p:nvSpPr>
        <p:spPr>
          <a:xfrm>
            <a:off x="628650" y="274638"/>
            <a:ext cx="7695953" cy="993775"/>
          </a:xfrm>
        </p:spPr>
        <p:txBody>
          <a:bodyPr/>
          <a:lstStyle/>
          <a:p>
            <a:r>
              <a:rPr lang="en-GB"/>
              <a:t>Click to edit Master title style</a:t>
            </a:r>
            <a:endParaRPr lang="en-US"/>
          </a:p>
        </p:txBody>
      </p:sp>
      <p:pic>
        <p:nvPicPr>
          <p:cNvPr id="7" name="Picture 6">
            <a:extLst>
              <a:ext uri="{FF2B5EF4-FFF2-40B4-BE49-F238E27FC236}">
                <a16:creationId xmlns:a16="http://schemas.microsoft.com/office/drawing/2014/main" id="{3A065428-5CCC-1319-BF95-4A049466A233}"/>
              </a:ext>
            </a:extLst>
          </p:cNvPr>
          <p:cNvPicPr>
            <a:picLocks noChangeAspect="1"/>
          </p:cNvPicPr>
          <p:nvPr userDrawn="1"/>
        </p:nvPicPr>
        <p:blipFill>
          <a:blip r:embed="rId3"/>
          <a:srcRect/>
          <a:stretch/>
        </p:blipFill>
        <p:spPr>
          <a:xfrm>
            <a:off x="7501157" y="4124117"/>
            <a:ext cx="1489491" cy="1489491"/>
          </a:xfrm>
          <a:prstGeom prst="rect">
            <a:avLst/>
          </a:prstGeom>
        </p:spPr>
      </p:pic>
    </p:spTree>
    <p:extLst>
      <p:ext uri="{BB962C8B-B14F-4D97-AF65-F5344CB8AC3E}">
        <p14:creationId xmlns:p14="http://schemas.microsoft.com/office/powerpoint/2010/main" val="15963322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A468BAF8-49A5-B9FF-654A-06FEBB228E2E}"/>
              </a:ext>
            </a:extLst>
          </p:cNvPr>
          <p:cNvSpPr>
            <a:spLocks noGrp="1"/>
          </p:cNvSpPr>
          <p:nvPr>
            <p:ph sz="half" idx="1"/>
          </p:nvPr>
        </p:nvSpPr>
        <p:spPr>
          <a:xfrm>
            <a:off x="628649" y="1641600"/>
            <a:ext cx="7695953" cy="2990724"/>
          </a:xfrm>
        </p:spPr>
        <p:txBody>
          <a:bodyPr/>
          <a:lstStyle/>
          <a:p>
            <a:pPr lvl="0"/>
            <a:endParaRPr lang="en-US"/>
          </a:p>
        </p:txBody>
      </p:sp>
      <p:sp>
        <p:nvSpPr>
          <p:cNvPr id="3" name="Title 1">
            <a:extLst>
              <a:ext uri="{FF2B5EF4-FFF2-40B4-BE49-F238E27FC236}">
                <a16:creationId xmlns:a16="http://schemas.microsoft.com/office/drawing/2014/main" id="{156E561E-C488-71DF-DF12-806E0C5D62A3}"/>
              </a:ext>
            </a:extLst>
          </p:cNvPr>
          <p:cNvSpPr>
            <a:spLocks noGrp="1"/>
          </p:cNvSpPr>
          <p:nvPr>
            <p:ph type="title"/>
          </p:nvPr>
        </p:nvSpPr>
        <p:spPr>
          <a:xfrm>
            <a:off x="628650" y="274638"/>
            <a:ext cx="7695953" cy="993775"/>
          </a:xfrm>
        </p:spPr>
        <p:txBody>
          <a:bodyPr/>
          <a:lstStyle/>
          <a:p>
            <a:r>
              <a:rPr lang="en-GB"/>
              <a:t>Click to edit Master title style</a:t>
            </a:r>
            <a:endParaRPr lang="en-US"/>
          </a:p>
        </p:txBody>
      </p:sp>
      <p:pic>
        <p:nvPicPr>
          <p:cNvPr id="7" name="Picture 6">
            <a:extLst>
              <a:ext uri="{FF2B5EF4-FFF2-40B4-BE49-F238E27FC236}">
                <a16:creationId xmlns:a16="http://schemas.microsoft.com/office/drawing/2014/main" id="{3A065428-5CCC-1319-BF95-4A049466A233}"/>
              </a:ext>
            </a:extLst>
          </p:cNvPr>
          <p:cNvPicPr>
            <a:picLocks noChangeAspect="1"/>
          </p:cNvPicPr>
          <p:nvPr userDrawn="1"/>
        </p:nvPicPr>
        <p:blipFill>
          <a:blip r:embed="rId2"/>
          <a:srcRect/>
          <a:stretch/>
        </p:blipFill>
        <p:spPr>
          <a:xfrm>
            <a:off x="7501157" y="4124117"/>
            <a:ext cx="1489491" cy="1489491"/>
          </a:xfrm>
          <a:prstGeom prst="rect">
            <a:avLst/>
          </a:prstGeom>
        </p:spPr>
      </p:pic>
    </p:spTree>
    <p:extLst>
      <p:ext uri="{BB962C8B-B14F-4D97-AF65-F5344CB8AC3E}">
        <p14:creationId xmlns:p14="http://schemas.microsoft.com/office/powerpoint/2010/main" val="10776500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B7495-DC60-F318-E771-50E2604D2ED5}"/>
              </a:ext>
            </a:extLst>
          </p:cNvPr>
          <p:cNvSpPr>
            <a:spLocks noGrp="1"/>
          </p:cNvSpPr>
          <p:nvPr>
            <p:ph type="title"/>
          </p:nvPr>
        </p:nvSpPr>
        <p:spPr>
          <a:xfrm>
            <a:off x="628649" y="274638"/>
            <a:ext cx="7707829" cy="993775"/>
          </a:xfr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495FB71-00E7-9C95-E1DF-2D1FF3D53E5D}"/>
              </a:ext>
            </a:extLst>
          </p:cNvPr>
          <p:cNvSpPr>
            <a:spLocks noGrp="1"/>
          </p:cNvSpPr>
          <p:nvPr>
            <p:ph sz="half" idx="1"/>
          </p:nvPr>
        </p:nvSpPr>
        <p:spPr>
          <a:xfrm>
            <a:off x="628650" y="1641600"/>
            <a:ext cx="3668287" cy="283539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Picture Placeholder 5">
            <a:extLst>
              <a:ext uri="{FF2B5EF4-FFF2-40B4-BE49-F238E27FC236}">
                <a16:creationId xmlns:a16="http://schemas.microsoft.com/office/drawing/2014/main" id="{3DB3CCC5-B5D5-9A12-9065-39925708229A}"/>
              </a:ext>
            </a:extLst>
          </p:cNvPr>
          <p:cNvSpPr>
            <a:spLocks noGrp="1"/>
          </p:cNvSpPr>
          <p:nvPr>
            <p:ph type="pic" sz="quarter" idx="13"/>
          </p:nvPr>
        </p:nvSpPr>
        <p:spPr>
          <a:xfrm>
            <a:off x="4648203" y="1641600"/>
            <a:ext cx="4103911" cy="2835397"/>
          </a:xfrm>
          <a:prstGeom prst="rect">
            <a:avLst/>
          </a:prstGeom>
        </p:spPr>
        <p:txBody>
          <a:bodyPr/>
          <a:lstStyle>
            <a:lvl1pPr algn="ctr">
              <a:defRPr/>
            </a:lvl1pPr>
          </a:lstStyle>
          <a:p>
            <a:endParaRPr lang="en-US"/>
          </a:p>
        </p:txBody>
      </p:sp>
      <p:pic>
        <p:nvPicPr>
          <p:cNvPr id="5" name="Picture 4">
            <a:extLst>
              <a:ext uri="{FF2B5EF4-FFF2-40B4-BE49-F238E27FC236}">
                <a16:creationId xmlns:a16="http://schemas.microsoft.com/office/drawing/2014/main" id="{73D972F3-D7F8-F1A6-8B54-20F1730F856D}"/>
              </a:ext>
            </a:extLst>
          </p:cNvPr>
          <p:cNvPicPr>
            <a:picLocks noChangeAspect="1"/>
          </p:cNvPicPr>
          <p:nvPr userDrawn="1"/>
        </p:nvPicPr>
        <p:blipFill>
          <a:blip r:embed="rId2"/>
          <a:srcRect/>
          <a:stretch/>
        </p:blipFill>
        <p:spPr>
          <a:xfrm>
            <a:off x="7501157" y="4124117"/>
            <a:ext cx="1489491" cy="1489491"/>
          </a:xfrm>
          <a:prstGeom prst="rect">
            <a:avLst/>
          </a:prstGeom>
        </p:spPr>
      </p:pic>
    </p:spTree>
    <p:extLst>
      <p:ext uri="{BB962C8B-B14F-4D97-AF65-F5344CB8AC3E}">
        <p14:creationId xmlns:p14="http://schemas.microsoft.com/office/powerpoint/2010/main" val="16559989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and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B7495-DC60-F318-E771-50E2604D2ED5}"/>
              </a:ext>
            </a:extLst>
          </p:cNvPr>
          <p:cNvSpPr>
            <a:spLocks noGrp="1"/>
          </p:cNvSpPr>
          <p:nvPr>
            <p:ph type="title"/>
          </p:nvPr>
        </p:nvSpPr>
        <p:spPr>
          <a:xfrm>
            <a:off x="628649" y="274638"/>
            <a:ext cx="7707829" cy="993775"/>
          </a:xfr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495FB71-00E7-9C95-E1DF-2D1FF3D53E5D}"/>
              </a:ext>
            </a:extLst>
          </p:cNvPr>
          <p:cNvSpPr>
            <a:spLocks noGrp="1"/>
          </p:cNvSpPr>
          <p:nvPr>
            <p:ph sz="half" idx="1"/>
          </p:nvPr>
        </p:nvSpPr>
        <p:spPr>
          <a:xfrm>
            <a:off x="628650" y="1641600"/>
            <a:ext cx="3668287" cy="283539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5" name="Picture 4">
            <a:extLst>
              <a:ext uri="{FF2B5EF4-FFF2-40B4-BE49-F238E27FC236}">
                <a16:creationId xmlns:a16="http://schemas.microsoft.com/office/drawing/2014/main" id="{73D972F3-D7F8-F1A6-8B54-20F1730F856D}"/>
              </a:ext>
            </a:extLst>
          </p:cNvPr>
          <p:cNvPicPr>
            <a:picLocks noChangeAspect="1"/>
          </p:cNvPicPr>
          <p:nvPr userDrawn="1"/>
        </p:nvPicPr>
        <p:blipFill>
          <a:blip r:embed="rId2"/>
          <a:srcRect/>
          <a:stretch/>
        </p:blipFill>
        <p:spPr>
          <a:xfrm>
            <a:off x="7501157" y="4124117"/>
            <a:ext cx="1489491" cy="1489491"/>
          </a:xfrm>
          <a:prstGeom prst="rect">
            <a:avLst/>
          </a:prstGeom>
        </p:spPr>
      </p:pic>
      <p:sp>
        <p:nvSpPr>
          <p:cNvPr id="6" name="Content Placeholder 2">
            <a:extLst>
              <a:ext uri="{FF2B5EF4-FFF2-40B4-BE49-F238E27FC236}">
                <a16:creationId xmlns:a16="http://schemas.microsoft.com/office/drawing/2014/main" id="{80B845A5-57DF-509C-D5F9-B454112CB032}"/>
              </a:ext>
            </a:extLst>
          </p:cNvPr>
          <p:cNvSpPr>
            <a:spLocks noGrp="1"/>
          </p:cNvSpPr>
          <p:nvPr>
            <p:ph sz="half" idx="14"/>
          </p:nvPr>
        </p:nvSpPr>
        <p:spPr>
          <a:xfrm>
            <a:off x="4643252" y="1641600"/>
            <a:ext cx="4103911" cy="2835397"/>
          </a:xfrm>
        </p:spPr>
        <p:txBody>
          <a:bodyPr/>
          <a:lstStyle/>
          <a:p>
            <a:pPr lvl="0"/>
            <a:endParaRPr lang="en-US"/>
          </a:p>
        </p:txBody>
      </p:sp>
    </p:spTree>
    <p:extLst>
      <p:ext uri="{BB962C8B-B14F-4D97-AF65-F5344CB8AC3E}">
        <p14:creationId xmlns:p14="http://schemas.microsoft.com/office/powerpoint/2010/main" val="26886057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and stats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B7495-DC60-F318-E771-50E2604D2ED5}"/>
              </a:ext>
            </a:extLst>
          </p:cNvPr>
          <p:cNvSpPr>
            <a:spLocks noGrp="1"/>
          </p:cNvSpPr>
          <p:nvPr>
            <p:ph type="title"/>
          </p:nvPr>
        </p:nvSpPr>
        <p:spPr>
          <a:xfrm>
            <a:off x="628649" y="274638"/>
            <a:ext cx="8159894" cy="993775"/>
          </a:xfrm>
        </p:spPr>
        <p:txBody>
          <a:bodyPr/>
          <a:lstStyle/>
          <a:p>
            <a:r>
              <a:rPr lang="en-GB"/>
              <a:t>Click to edit Master title style</a:t>
            </a:r>
            <a:endParaRPr lang="en-US"/>
          </a:p>
        </p:txBody>
      </p:sp>
      <p:sp>
        <p:nvSpPr>
          <p:cNvPr id="15" name="Content Placeholder 2">
            <a:extLst>
              <a:ext uri="{FF2B5EF4-FFF2-40B4-BE49-F238E27FC236}">
                <a16:creationId xmlns:a16="http://schemas.microsoft.com/office/drawing/2014/main" id="{E3EB400E-CE4F-0A57-1032-6413CB166999}"/>
              </a:ext>
            </a:extLst>
          </p:cNvPr>
          <p:cNvSpPr>
            <a:spLocks noGrp="1"/>
          </p:cNvSpPr>
          <p:nvPr>
            <p:ph sz="half" idx="1"/>
          </p:nvPr>
        </p:nvSpPr>
        <p:spPr>
          <a:xfrm>
            <a:off x="628650" y="1641600"/>
            <a:ext cx="3668287" cy="299072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3" name="Picture 2">
            <a:extLst>
              <a:ext uri="{FF2B5EF4-FFF2-40B4-BE49-F238E27FC236}">
                <a16:creationId xmlns:a16="http://schemas.microsoft.com/office/drawing/2014/main" id="{26393AD2-1332-494F-1D06-BA03B7EFE972}"/>
              </a:ext>
            </a:extLst>
          </p:cNvPr>
          <p:cNvPicPr>
            <a:picLocks noChangeAspect="1"/>
          </p:cNvPicPr>
          <p:nvPr userDrawn="1"/>
        </p:nvPicPr>
        <p:blipFill>
          <a:blip r:embed="rId2"/>
          <a:srcRect/>
          <a:stretch/>
        </p:blipFill>
        <p:spPr>
          <a:xfrm>
            <a:off x="7501157" y="4124117"/>
            <a:ext cx="1489491" cy="1489491"/>
          </a:xfrm>
          <a:prstGeom prst="rect">
            <a:avLst/>
          </a:prstGeom>
        </p:spPr>
      </p:pic>
      <p:sp>
        <p:nvSpPr>
          <p:cNvPr id="4" name="Content Placeholder 2">
            <a:extLst>
              <a:ext uri="{FF2B5EF4-FFF2-40B4-BE49-F238E27FC236}">
                <a16:creationId xmlns:a16="http://schemas.microsoft.com/office/drawing/2014/main" id="{EBC19B2E-5CD3-8AC4-3906-C19FB9C6A19C}"/>
              </a:ext>
            </a:extLst>
          </p:cNvPr>
          <p:cNvSpPr>
            <a:spLocks noGrp="1"/>
          </p:cNvSpPr>
          <p:nvPr>
            <p:ph sz="half" idx="13"/>
          </p:nvPr>
        </p:nvSpPr>
        <p:spPr>
          <a:xfrm>
            <a:off x="4572000" y="1641600"/>
            <a:ext cx="2081592" cy="1431805"/>
          </a:xfrm>
          <a:solidFill>
            <a:schemeClr val="accent4"/>
          </a:solidFill>
        </p:spPr>
        <p:txBody>
          <a:bodyPr anchor="ctr"/>
          <a:lstStyle>
            <a:lvl1pPr algn="ctr">
              <a:defRPr>
                <a:solidFill>
                  <a:schemeClr val="bg1"/>
                </a:solidFill>
              </a:defRPr>
            </a:lvl1pPr>
          </a:lstStyle>
          <a:p>
            <a:pPr lvl="0"/>
            <a:r>
              <a:rPr lang="en-GB"/>
              <a:t>Click to edit Master text styles</a:t>
            </a:r>
            <a:endParaRPr lang="en-US"/>
          </a:p>
        </p:txBody>
      </p:sp>
      <p:sp>
        <p:nvSpPr>
          <p:cNvPr id="5" name="Content Placeholder 2">
            <a:extLst>
              <a:ext uri="{FF2B5EF4-FFF2-40B4-BE49-F238E27FC236}">
                <a16:creationId xmlns:a16="http://schemas.microsoft.com/office/drawing/2014/main" id="{DD9AA328-E6BE-B01C-7CDF-D6BCF2A488EC}"/>
              </a:ext>
            </a:extLst>
          </p:cNvPr>
          <p:cNvSpPr>
            <a:spLocks noGrp="1"/>
          </p:cNvSpPr>
          <p:nvPr>
            <p:ph sz="half" idx="14" hasCustomPrompt="1"/>
          </p:nvPr>
        </p:nvSpPr>
        <p:spPr>
          <a:xfrm>
            <a:off x="6765726" y="1641600"/>
            <a:ext cx="2022814" cy="1431805"/>
          </a:xfrm>
          <a:solidFill>
            <a:schemeClr val="accent3"/>
          </a:solidFill>
        </p:spPr>
        <p:txBody>
          <a:bodyPr anchor="ctr"/>
          <a:lstStyle>
            <a:lvl1pPr algn="ctr">
              <a:defRPr>
                <a:solidFill>
                  <a:schemeClr val="bg1"/>
                </a:solidFill>
              </a:defRPr>
            </a:lvl1pPr>
          </a:lstStyle>
          <a:p>
            <a:pPr lvl="0"/>
            <a:r>
              <a:rPr lang="en-GB"/>
              <a:t>Click to edit Master text styles`</a:t>
            </a:r>
            <a:endParaRPr lang="en-US"/>
          </a:p>
        </p:txBody>
      </p:sp>
      <p:sp>
        <p:nvSpPr>
          <p:cNvPr id="6" name="Content Placeholder 2">
            <a:extLst>
              <a:ext uri="{FF2B5EF4-FFF2-40B4-BE49-F238E27FC236}">
                <a16:creationId xmlns:a16="http://schemas.microsoft.com/office/drawing/2014/main" id="{2297175D-B021-8EB4-6044-F7EA30829391}"/>
              </a:ext>
            </a:extLst>
          </p:cNvPr>
          <p:cNvSpPr>
            <a:spLocks noGrp="1"/>
          </p:cNvSpPr>
          <p:nvPr>
            <p:ph sz="half" idx="15" hasCustomPrompt="1"/>
          </p:nvPr>
        </p:nvSpPr>
        <p:spPr>
          <a:xfrm>
            <a:off x="4572000" y="3200518"/>
            <a:ext cx="2081592" cy="1431805"/>
          </a:xfrm>
          <a:solidFill>
            <a:schemeClr val="bg2"/>
          </a:solidFill>
        </p:spPr>
        <p:txBody>
          <a:bodyPr anchor="ctr"/>
          <a:lstStyle>
            <a:lvl1pPr algn="ctr">
              <a:defRPr>
                <a:solidFill>
                  <a:schemeClr val="bg1"/>
                </a:solidFill>
              </a:defRPr>
            </a:lvl1pPr>
          </a:lstStyle>
          <a:p>
            <a:pPr lvl="0"/>
            <a:r>
              <a:rPr lang="en-GB" err="1"/>
              <a:t>Clic</a:t>
            </a:r>
            <a:r>
              <a:rPr lang="en-GB"/>
              <a:t>```k to edit Master text styles</a:t>
            </a:r>
            <a:endParaRPr lang="en-US"/>
          </a:p>
        </p:txBody>
      </p:sp>
      <p:sp>
        <p:nvSpPr>
          <p:cNvPr id="8" name="Content Placeholder 2">
            <a:extLst>
              <a:ext uri="{FF2B5EF4-FFF2-40B4-BE49-F238E27FC236}">
                <a16:creationId xmlns:a16="http://schemas.microsoft.com/office/drawing/2014/main" id="{3EEF628E-068B-AA37-A1B0-D18E53485B09}"/>
              </a:ext>
            </a:extLst>
          </p:cNvPr>
          <p:cNvSpPr>
            <a:spLocks noGrp="1"/>
          </p:cNvSpPr>
          <p:nvPr>
            <p:ph sz="half" idx="16" hasCustomPrompt="1"/>
          </p:nvPr>
        </p:nvSpPr>
        <p:spPr>
          <a:xfrm>
            <a:off x="6765727" y="3200518"/>
            <a:ext cx="2022814" cy="1431805"/>
          </a:xfrm>
          <a:solidFill>
            <a:schemeClr val="accent1"/>
          </a:solidFill>
        </p:spPr>
        <p:txBody>
          <a:bodyPr anchor="ctr"/>
          <a:lstStyle>
            <a:lvl1pPr algn="ctr">
              <a:defRPr>
                <a:solidFill>
                  <a:schemeClr val="bg1"/>
                </a:solidFill>
              </a:defRPr>
            </a:lvl1pPr>
          </a:lstStyle>
          <a:p>
            <a:pPr lvl="0"/>
            <a:r>
              <a:rPr lang="en-GB" err="1"/>
              <a:t>Clic</a:t>
            </a:r>
            <a:r>
              <a:rPr lang="en-GB"/>
              <a:t>``k to edit Master text styles</a:t>
            </a:r>
            <a:endParaRPr lang="en-US"/>
          </a:p>
        </p:txBody>
      </p:sp>
    </p:spTree>
    <p:extLst>
      <p:ext uri="{BB962C8B-B14F-4D97-AF65-F5344CB8AC3E}">
        <p14:creationId xmlns:p14="http://schemas.microsoft.com/office/powerpoint/2010/main" val="15708155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ta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B7495-DC60-F318-E771-50E2604D2ED5}"/>
              </a:ext>
            </a:extLst>
          </p:cNvPr>
          <p:cNvSpPr>
            <a:spLocks noGrp="1"/>
          </p:cNvSpPr>
          <p:nvPr>
            <p:ph type="title"/>
          </p:nvPr>
        </p:nvSpPr>
        <p:spPr/>
        <p:txBody>
          <a:bodyPr/>
          <a:lstStyle/>
          <a:p>
            <a:r>
              <a:rPr lang="en-GB"/>
              <a:t>Click to edit Master title style</a:t>
            </a:r>
            <a:endParaRPr lang="en-US"/>
          </a:p>
        </p:txBody>
      </p:sp>
      <p:pic>
        <p:nvPicPr>
          <p:cNvPr id="3" name="Picture 2">
            <a:extLst>
              <a:ext uri="{FF2B5EF4-FFF2-40B4-BE49-F238E27FC236}">
                <a16:creationId xmlns:a16="http://schemas.microsoft.com/office/drawing/2014/main" id="{557B87FB-1ACD-3623-103F-BEE2419B33A0}"/>
              </a:ext>
            </a:extLst>
          </p:cNvPr>
          <p:cNvPicPr>
            <a:picLocks noChangeAspect="1"/>
          </p:cNvPicPr>
          <p:nvPr userDrawn="1"/>
        </p:nvPicPr>
        <p:blipFill>
          <a:blip r:embed="rId2"/>
          <a:srcRect/>
          <a:stretch/>
        </p:blipFill>
        <p:spPr>
          <a:xfrm>
            <a:off x="7501157" y="4124117"/>
            <a:ext cx="1489491" cy="1489491"/>
          </a:xfrm>
          <a:prstGeom prst="rect">
            <a:avLst/>
          </a:prstGeom>
        </p:spPr>
      </p:pic>
      <p:sp>
        <p:nvSpPr>
          <p:cNvPr id="5" name="Content Placeholder 2">
            <a:extLst>
              <a:ext uri="{FF2B5EF4-FFF2-40B4-BE49-F238E27FC236}">
                <a16:creationId xmlns:a16="http://schemas.microsoft.com/office/drawing/2014/main" id="{7D8707EE-8070-1720-4BFC-B61A96AA6C51}"/>
              </a:ext>
            </a:extLst>
          </p:cNvPr>
          <p:cNvSpPr>
            <a:spLocks noGrp="1"/>
          </p:cNvSpPr>
          <p:nvPr>
            <p:ph sz="half" idx="13"/>
          </p:nvPr>
        </p:nvSpPr>
        <p:spPr>
          <a:xfrm>
            <a:off x="628649" y="1601073"/>
            <a:ext cx="1836000" cy="3070971"/>
          </a:xfrm>
          <a:solidFill>
            <a:schemeClr val="accent4"/>
          </a:solidFill>
        </p:spPr>
        <p:txBody>
          <a:bodyPr anchor="ctr"/>
          <a:lstStyle>
            <a:lvl1pPr algn="ctr">
              <a:defRPr>
                <a:solidFill>
                  <a:schemeClr val="bg1"/>
                </a:solidFill>
              </a:defRPr>
            </a:lvl1pPr>
          </a:lstStyle>
          <a:p>
            <a:pPr lvl="0"/>
            <a:r>
              <a:rPr lang="en-GB"/>
              <a:t>Click to edit Master text styles</a:t>
            </a:r>
            <a:endParaRPr lang="en-US"/>
          </a:p>
        </p:txBody>
      </p:sp>
      <p:sp>
        <p:nvSpPr>
          <p:cNvPr id="6" name="Content Placeholder 2">
            <a:extLst>
              <a:ext uri="{FF2B5EF4-FFF2-40B4-BE49-F238E27FC236}">
                <a16:creationId xmlns:a16="http://schemas.microsoft.com/office/drawing/2014/main" id="{2F65D185-1C9E-72A1-F2A6-52AFD99EEF21}"/>
              </a:ext>
            </a:extLst>
          </p:cNvPr>
          <p:cNvSpPr>
            <a:spLocks noGrp="1"/>
          </p:cNvSpPr>
          <p:nvPr>
            <p:ph sz="half" idx="14"/>
          </p:nvPr>
        </p:nvSpPr>
        <p:spPr>
          <a:xfrm>
            <a:off x="2624818" y="1601073"/>
            <a:ext cx="1836000" cy="3070971"/>
          </a:xfrm>
          <a:solidFill>
            <a:schemeClr val="accent1"/>
          </a:solidFill>
        </p:spPr>
        <p:txBody>
          <a:bodyPr anchor="ctr"/>
          <a:lstStyle>
            <a:lvl1pPr algn="ctr">
              <a:defRPr>
                <a:solidFill>
                  <a:schemeClr val="bg1"/>
                </a:solidFill>
              </a:defRPr>
            </a:lvl1pPr>
          </a:lstStyle>
          <a:p>
            <a:pPr lvl="0"/>
            <a:r>
              <a:rPr lang="en-GB"/>
              <a:t>Click to edit Master text styles</a:t>
            </a:r>
            <a:endParaRPr lang="en-US"/>
          </a:p>
        </p:txBody>
      </p:sp>
      <p:sp>
        <p:nvSpPr>
          <p:cNvPr id="8" name="Content Placeholder 2">
            <a:extLst>
              <a:ext uri="{FF2B5EF4-FFF2-40B4-BE49-F238E27FC236}">
                <a16:creationId xmlns:a16="http://schemas.microsoft.com/office/drawing/2014/main" id="{9FE5D51C-AECA-3DC7-B7AE-D571363DF13F}"/>
              </a:ext>
            </a:extLst>
          </p:cNvPr>
          <p:cNvSpPr>
            <a:spLocks noGrp="1"/>
          </p:cNvSpPr>
          <p:nvPr>
            <p:ph sz="half" idx="15"/>
          </p:nvPr>
        </p:nvSpPr>
        <p:spPr>
          <a:xfrm>
            <a:off x="4683181" y="1601073"/>
            <a:ext cx="1836000" cy="3070971"/>
          </a:xfrm>
          <a:solidFill>
            <a:schemeClr val="accent3"/>
          </a:solidFill>
        </p:spPr>
        <p:txBody>
          <a:bodyPr anchor="ctr"/>
          <a:lstStyle>
            <a:lvl1pPr algn="ctr">
              <a:defRPr>
                <a:solidFill>
                  <a:schemeClr val="bg1"/>
                </a:solidFill>
              </a:defRPr>
            </a:lvl1pPr>
          </a:lstStyle>
          <a:p>
            <a:pPr lvl="0"/>
            <a:r>
              <a:rPr lang="en-GB"/>
              <a:t>Click to edit Master text styles</a:t>
            </a:r>
            <a:endParaRPr lang="en-US"/>
          </a:p>
        </p:txBody>
      </p:sp>
      <p:sp>
        <p:nvSpPr>
          <p:cNvPr id="9" name="Content Placeholder 2">
            <a:extLst>
              <a:ext uri="{FF2B5EF4-FFF2-40B4-BE49-F238E27FC236}">
                <a16:creationId xmlns:a16="http://schemas.microsoft.com/office/drawing/2014/main" id="{9597DC22-6676-DC99-92C9-4178EF18EAC2}"/>
              </a:ext>
            </a:extLst>
          </p:cNvPr>
          <p:cNvSpPr>
            <a:spLocks noGrp="1"/>
          </p:cNvSpPr>
          <p:nvPr>
            <p:ph sz="half" idx="16"/>
          </p:nvPr>
        </p:nvSpPr>
        <p:spPr>
          <a:xfrm>
            <a:off x="6679350" y="1601073"/>
            <a:ext cx="1836000" cy="3070971"/>
          </a:xfrm>
          <a:solidFill>
            <a:schemeClr val="bg2"/>
          </a:solidFill>
        </p:spPr>
        <p:txBody>
          <a:bodyPr anchor="ctr"/>
          <a:lstStyle>
            <a:lvl1pPr algn="ctr">
              <a:defRPr>
                <a:solidFill>
                  <a:schemeClr val="bg1"/>
                </a:solidFill>
              </a:defRPr>
            </a:lvl1pPr>
          </a:lstStyle>
          <a:p>
            <a:pPr lvl="0"/>
            <a:r>
              <a:rPr lang="en-GB"/>
              <a:t>Click to edit Master text styles</a:t>
            </a:r>
            <a:endParaRPr lang="en-US"/>
          </a:p>
        </p:txBody>
      </p:sp>
    </p:spTree>
    <p:extLst>
      <p:ext uri="{BB962C8B-B14F-4D97-AF65-F5344CB8AC3E}">
        <p14:creationId xmlns:p14="http://schemas.microsoft.com/office/powerpoint/2010/main" val="28130912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and stats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B7495-DC60-F318-E771-50E2604D2ED5}"/>
              </a:ext>
            </a:extLst>
          </p:cNvPr>
          <p:cNvSpPr>
            <a:spLocks noGrp="1"/>
          </p:cNvSpPr>
          <p:nvPr>
            <p:ph type="title"/>
          </p:nvPr>
        </p:nvSpPr>
        <p:spPr/>
        <p:txBody>
          <a:bodyPr/>
          <a:lstStyle/>
          <a:p>
            <a:r>
              <a:rPr lang="en-GB"/>
              <a:t>Click to edit</a:t>
            </a:r>
            <a:endParaRPr lang="en-US"/>
          </a:p>
        </p:txBody>
      </p:sp>
      <p:sp>
        <p:nvSpPr>
          <p:cNvPr id="12" name="Content Placeholder 2">
            <a:extLst>
              <a:ext uri="{FF2B5EF4-FFF2-40B4-BE49-F238E27FC236}">
                <a16:creationId xmlns:a16="http://schemas.microsoft.com/office/drawing/2014/main" id="{145C2DB0-278D-8F7B-BA58-43729DC9A90A}"/>
              </a:ext>
            </a:extLst>
          </p:cNvPr>
          <p:cNvSpPr>
            <a:spLocks noGrp="1"/>
          </p:cNvSpPr>
          <p:nvPr>
            <p:ph sz="half" idx="1"/>
          </p:nvPr>
        </p:nvSpPr>
        <p:spPr>
          <a:xfrm>
            <a:off x="628650" y="3033132"/>
            <a:ext cx="2307838" cy="1523999"/>
          </a:xfrm>
        </p:spPr>
        <p:txBody>
          <a:bodyPr/>
          <a:lstStyle>
            <a:lvl1pPr algn="ctr">
              <a:defRPr/>
            </a:lvl1pPr>
          </a:lstStyle>
          <a:p>
            <a:pPr lvl="0"/>
            <a:r>
              <a:rPr lang="en-GB"/>
              <a:t>Click to edit Master text styles</a:t>
            </a:r>
          </a:p>
          <a:p>
            <a:pPr lvl="0"/>
            <a:endParaRPr lang="en-US"/>
          </a:p>
        </p:txBody>
      </p:sp>
      <p:sp>
        <p:nvSpPr>
          <p:cNvPr id="16" name="Content Placeholder 2">
            <a:extLst>
              <a:ext uri="{FF2B5EF4-FFF2-40B4-BE49-F238E27FC236}">
                <a16:creationId xmlns:a16="http://schemas.microsoft.com/office/drawing/2014/main" id="{3A1EA72E-5115-EA2E-42D4-2B3EEB9F58FB}"/>
              </a:ext>
            </a:extLst>
          </p:cNvPr>
          <p:cNvSpPr>
            <a:spLocks noGrp="1"/>
          </p:cNvSpPr>
          <p:nvPr>
            <p:ph sz="half" idx="16"/>
          </p:nvPr>
        </p:nvSpPr>
        <p:spPr>
          <a:xfrm>
            <a:off x="3427606" y="3033132"/>
            <a:ext cx="2307838" cy="1523999"/>
          </a:xfrm>
        </p:spPr>
        <p:txBody>
          <a:bodyPr/>
          <a:lstStyle>
            <a:lvl1pPr algn="ctr">
              <a:defRPr/>
            </a:lvl1pPr>
          </a:lstStyle>
          <a:p>
            <a:pPr lvl="0"/>
            <a:r>
              <a:rPr lang="en-GB"/>
              <a:t>Click to edit Master text styles</a:t>
            </a:r>
            <a:endParaRPr lang="en-US"/>
          </a:p>
        </p:txBody>
      </p:sp>
      <p:sp>
        <p:nvSpPr>
          <p:cNvPr id="17" name="Content Placeholder 2">
            <a:extLst>
              <a:ext uri="{FF2B5EF4-FFF2-40B4-BE49-F238E27FC236}">
                <a16:creationId xmlns:a16="http://schemas.microsoft.com/office/drawing/2014/main" id="{79DBC5DE-559F-F919-EF83-DCFE791134BB}"/>
              </a:ext>
            </a:extLst>
          </p:cNvPr>
          <p:cNvSpPr>
            <a:spLocks noGrp="1"/>
          </p:cNvSpPr>
          <p:nvPr>
            <p:ph sz="half" idx="17"/>
          </p:nvPr>
        </p:nvSpPr>
        <p:spPr>
          <a:xfrm>
            <a:off x="6211694" y="3033132"/>
            <a:ext cx="2307838" cy="1523999"/>
          </a:xfrm>
        </p:spPr>
        <p:txBody>
          <a:bodyPr/>
          <a:lstStyle>
            <a:lvl1pPr algn="ctr">
              <a:defRPr/>
            </a:lvl1pPr>
          </a:lstStyle>
          <a:p>
            <a:pPr lvl="0"/>
            <a:r>
              <a:rPr lang="en-GB"/>
              <a:t>Click to edit Master text styles</a:t>
            </a:r>
            <a:endParaRPr lang="en-US"/>
          </a:p>
        </p:txBody>
      </p:sp>
      <p:sp>
        <p:nvSpPr>
          <p:cNvPr id="19" name="Content Placeholder 2">
            <a:extLst>
              <a:ext uri="{FF2B5EF4-FFF2-40B4-BE49-F238E27FC236}">
                <a16:creationId xmlns:a16="http://schemas.microsoft.com/office/drawing/2014/main" id="{CD732D95-B17F-82E5-7263-31D24B83143B}"/>
              </a:ext>
            </a:extLst>
          </p:cNvPr>
          <p:cNvSpPr>
            <a:spLocks noGrp="1"/>
          </p:cNvSpPr>
          <p:nvPr>
            <p:ph sz="half" idx="18" hasCustomPrompt="1"/>
          </p:nvPr>
        </p:nvSpPr>
        <p:spPr>
          <a:xfrm>
            <a:off x="1192260" y="1548298"/>
            <a:ext cx="1180617" cy="1199225"/>
          </a:xfrm>
          <a:prstGeom prst="ellipse">
            <a:avLst/>
          </a:prstGeom>
          <a:solidFill>
            <a:schemeClr val="accent2"/>
          </a:solidFill>
        </p:spPr>
        <p:txBody>
          <a:bodyPr anchor="ctr"/>
          <a:lstStyle>
            <a:lvl1pPr algn="ctr">
              <a:defRPr b="1">
                <a:solidFill>
                  <a:schemeClr val="bg1"/>
                </a:solidFill>
              </a:defRPr>
            </a:lvl1pPr>
          </a:lstStyle>
          <a:p>
            <a:pPr lvl="0"/>
            <a:r>
              <a:rPr lang="en-GB"/>
              <a:t>000</a:t>
            </a:r>
            <a:endParaRPr lang="en-US"/>
          </a:p>
        </p:txBody>
      </p:sp>
      <p:sp>
        <p:nvSpPr>
          <p:cNvPr id="24" name="Content Placeholder 2">
            <a:extLst>
              <a:ext uri="{FF2B5EF4-FFF2-40B4-BE49-F238E27FC236}">
                <a16:creationId xmlns:a16="http://schemas.microsoft.com/office/drawing/2014/main" id="{0FAD3619-EF94-89E3-269C-8A0E1642C775}"/>
              </a:ext>
            </a:extLst>
          </p:cNvPr>
          <p:cNvSpPr>
            <a:spLocks noGrp="1"/>
          </p:cNvSpPr>
          <p:nvPr>
            <p:ph sz="half" idx="19" hasCustomPrompt="1"/>
          </p:nvPr>
        </p:nvSpPr>
        <p:spPr>
          <a:xfrm>
            <a:off x="3981691" y="1548298"/>
            <a:ext cx="1180617" cy="1199225"/>
          </a:xfrm>
          <a:prstGeom prst="ellipse">
            <a:avLst/>
          </a:prstGeom>
          <a:solidFill>
            <a:schemeClr val="bg2"/>
          </a:solidFill>
        </p:spPr>
        <p:txBody>
          <a:bodyPr anchor="ctr"/>
          <a:lstStyle>
            <a:lvl1pPr algn="ctr">
              <a:defRPr b="1">
                <a:solidFill>
                  <a:schemeClr val="bg1"/>
                </a:solidFill>
              </a:defRPr>
            </a:lvl1pPr>
          </a:lstStyle>
          <a:p>
            <a:pPr lvl="0"/>
            <a:r>
              <a:rPr lang="en-GB"/>
              <a:t>000</a:t>
            </a:r>
            <a:endParaRPr lang="en-US"/>
          </a:p>
        </p:txBody>
      </p:sp>
      <p:sp>
        <p:nvSpPr>
          <p:cNvPr id="25" name="Content Placeholder 2">
            <a:extLst>
              <a:ext uri="{FF2B5EF4-FFF2-40B4-BE49-F238E27FC236}">
                <a16:creationId xmlns:a16="http://schemas.microsoft.com/office/drawing/2014/main" id="{9A08477E-8E1F-C3EC-7D86-344E41E781E6}"/>
              </a:ext>
            </a:extLst>
          </p:cNvPr>
          <p:cNvSpPr>
            <a:spLocks noGrp="1"/>
          </p:cNvSpPr>
          <p:nvPr>
            <p:ph sz="half" idx="20" hasCustomPrompt="1"/>
          </p:nvPr>
        </p:nvSpPr>
        <p:spPr>
          <a:xfrm>
            <a:off x="6775304" y="1548298"/>
            <a:ext cx="1180617" cy="1199225"/>
          </a:xfrm>
          <a:prstGeom prst="ellipse">
            <a:avLst/>
          </a:prstGeom>
          <a:solidFill>
            <a:schemeClr val="accent1"/>
          </a:solidFill>
        </p:spPr>
        <p:txBody>
          <a:bodyPr anchor="ctr"/>
          <a:lstStyle>
            <a:lvl1pPr algn="ctr">
              <a:defRPr b="1">
                <a:solidFill>
                  <a:schemeClr val="bg1"/>
                </a:solidFill>
              </a:defRPr>
            </a:lvl1pPr>
          </a:lstStyle>
          <a:p>
            <a:pPr lvl="0"/>
            <a:r>
              <a:rPr lang="en-GB"/>
              <a:t>000</a:t>
            </a:r>
            <a:endParaRPr lang="en-US"/>
          </a:p>
        </p:txBody>
      </p:sp>
      <p:pic>
        <p:nvPicPr>
          <p:cNvPr id="3" name="Picture 2">
            <a:extLst>
              <a:ext uri="{FF2B5EF4-FFF2-40B4-BE49-F238E27FC236}">
                <a16:creationId xmlns:a16="http://schemas.microsoft.com/office/drawing/2014/main" id="{D29E1483-0192-A567-E822-5AE666A23C33}"/>
              </a:ext>
            </a:extLst>
          </p:cNvPr>
          <p:cNvPicPr>
            <a:picLocks noChangeAspect="1"/>
          </p:cNvPicPr>
          <p:nvPr userDrawn="1"/>
        </p:nvPicPr>
        <p:blipFill>
          <a:blip r:embed="rId2"/>
          <a:srcRect/>
          <a:stretch/>
        </p:blipFill>
        <p:spPr>
          <a:xfrm>
            <a:off x="7501157" y="4124117"/>
            <a:ext cx="1489491" cy="1489491"/>
          </a:xfrm>
          <a:prstGeom prst="rect">
            <a:avLst/>
          </a:prstGeom>
        </p:spPr>
      </p:pic>
    </p:spTree>
    <p:extLst>
      <p:ext uri="{BB962C8B-B14F-4D97-AF65-F5344CB8AC3E}">
        <p14:creationId xmlns:p14="http://schemas.microsoft.com/office/powerpoint/2010/main" val="25664832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9D9F5FA-74C9-1FB6-258E-54C1A79884DF}"/>
              </a:ext>
            </a:extLst>
          </p:cNvPr>
          <p:cNvSpPr/>
          <p:nvPr userDrawn="1"/>
        </p:nvSpPr>
        <p:spPr>
          <a:xfrm>
            <a:off x="0" y="0"/>
            <a:ext cx="4572002" cy="51435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4F76A246-7CD6-7505-B86F-B512AFC8A021}"/>
              </a:ext>
            </a:extLst>
          </p:cNvPr>
          <p:cNvPicPr>
            <a:picLocks noChangeAspect="1"/>
          </p:cNvPicPr>
          <p:nvPr userDrawn="1"/>
        </p:nvPicPr>
        <p:blipFill>
          <a:blip r:embed="rId2"/>
          <a:stretch>
            <a:fillRect/>
          </a:stretch>
        </p:blipFill>
        <p:spPr>
          <a:xfrm>
            <a:off x="422621" y="368963"/>
            <a:ext cx="583691" cy="379399"/>
          </a:xfrm>
          <a:prstGeom prst="rect">
            <a:avLst/>
          </a:prstGeom>
        </p:spPr>
      </p:pic>
      <p:pic>
        <p:nvPicPr>
          <p:cNvPr id="13" name="Picture 12">
            <a:extLst>
              <a:ext uri="{FF2B5EF4-FFF2-40B4-BE49-F238E27FC236}">
                <a16:creationId xmlns:a16="http://schemas.microsoft.com/office/drawing/2014/main" id="{1C4DAE59-420E-C161-8706-1B8C25F7D1FB}"/>
              </a:ext>
            </a:extLst>
          </p:cNvPr>
          <p:cNvPicPr>
            <a:picLocks noChangeAspect="1"/>
          </p:cNvPicPr>
          <p:nvPr userDrawn="1"/>
        </p:nvPicPr>
        <p:blipFill>
          <a:blip r:embed="rId2"/>
          <a:stretch>
            <a:fillRect/>
          </a:stretch>
        </p:blipFill>
        <p:spPr>
          <a:xfrm rot="10800000">
            <a:off x="3543884" y="4442624"/>
            <a:ext cx="583691" cy="379399"/>
          </a:xfrm>
          <a:prstGeom prst="rect">
            <a:avLst/>
          </a:prstGeom>
        </p:spPr>
      </p:pic>
      <p:sp>
        <p:nvSpPr>
          <p:cNvPr id="14" name="Text Placeholder 3">
            <a:extLst>
              <a:ext uri="{FF2B5EF4-FFF2-40B4-BE49-F238E27FC236}">
                <a16:creationId xmlns:a16="http://schemas.microsoft.com/office/drawing/2014/main" id="{AE1E47D1-2492-7C83-6F17-C0F9798A3604}"/>
              </a:ext>
            </a:extLst>
          </p:cNvPr>
          <p:cNvSpPr>
            <a:spLocks noGrp="1"/>
          </p:cNvSpPr>
          <p:nvPr>
            <p:ph type="body" sz="half" idx="13"/>
          </p:nvPr>
        </p:nvSpPr>
        <p:spPr>
          <a:xfrm>
            <a:off x="671639" y="1076241"/>
            <a:ext cx="3164091" cy="2913132"/>
          </a:xfrm>
        </p:spPr>
        <p:txBody>
          <a:bodyPr anchor="ctr">
            <a:normAutofit/>
          </a:bodyPr>
          <a:lstStyle>
            <a:lvl1pPr marL="0" indent="0" algn="ctr">
              <a:buNone/>
              <a:defRPr sz="2800" b="1">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3" name="Title 1">
            <a:extLst>
              <a:ext uri="{FF2B5EF4-FFF2-40B4-BE49-F238E27FC236}">
                <a16:creationId xmlns:a16="http://schemas.microsoft.com/office/drawing/2014/main" id="{4D6485A7-A41D-2595-A1C9-21655A7CC28B}"/>
              </a:ext>
            </a:extLst>
          </p:cNvPr>
          <p:cNvSpPr>
            <a:spLocks noGrp="1"/>
          </p:cNvSpPr>
          <p:nvPr>
            <p:ph type="title"/>
          </p:nvPr>
        </p:nvSpPr>
        <p:spPr>
          <a:xfrm>
            <a:off x="4892634" y="274638"/>
            <a:ext cx="3622716" cy="993775"/>
          </a:xfrm>
        </p:spPr>
        <p:txBody>
          <a:bodyPr/>
          <a:lstStyle/>
          <a:p>
            <a:r>
              <a:rPr lang="en-GB"/>
              <a:t>Click to edit</a:t>
            </a:r>
            <a:endParaRPr lang="en-US"/>
          </a:p>
        </p:txBody>
      </p:sp>
      <p:sp>
        <p:nvSpPr>
          <p:cNvPr id="5" name="Content Placeholder 2">
            <a:extLst>
              <a:ext uri="{FF2B5EF4-FFF2-40B4-BE49-F238E27FC236}">
                <a16:creationId xmlns:a16="http://schemas.microsoft.com/office/drawing/2014/main" id="{C4307B9E-2C33-83C7-2A0C-C8972B99C0B1}"/>
              </a:ext>
            </a:extLst>
          </p:cNvPr>
          <p:cNvSpPr>
            <a:spLocks noGrp="1"/>
          </p:cNvSpPr>
          <p:nvPr>
            <p:ph sz="half" idx="1"/>
          </p:nvPr>
        </p:nvSpPr>
        <p:spPr>
          <a:xfrm>
            <a:off x="4892634" y="1641600"/>
            <a:ext cx="3668287" cy="280102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8" name="Picture 7">
            <a:extLst>
              <a:ext uri="{FF2B5EF4-FFF2-40B4-BE49-F238E27FC236}">
                <a16:creationId xmlns:a16="http://schemas.microsoft.com/office/drawing/2014/main" id="{1858E23A-0CEE-B9F5-4078-C550D65A85FC}"/>
              </a:ext>
            </a:extLst>
          </p:cNvPr>
          <p:cNvPicPr>
            <a:picLocks noChangeAspect="1"/>
          </p:cNvPicPr>
          <p:nvPr userDrawn="1"/>
        </p:nvPicPr>
        <p:blipFill>
          <a:blip r:embed="rId3"/>
          <a:srcRect/>
          <a:stretch/>
        </p:blipFill>
        <p:spPr>
          <a:xfrm>
            <a:off x="7501157" y="4124117"/>
            <a:ext cx="1489491" cy="1489491"/>
          </a:xfrm>
          <a:prstGeom prst="rect">
            <a:avLst/>
          </a:prstGeom>
        </p:spPr>
      </p:pic>
    </p:spTree>
    <p:extLst>
      <p:ext uri="{BB962C8B-B14F-4D97-AF65-F5344CB8AC3E}">
        <p14:creationId xmlns:p14="http://schemas.microsoft.com/office/powerpoint/2010/main" val="25432354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mage 1">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708089F9-6F99-A160-7D93-D1BDDE0EF57B}"/>
              </a:ext>
            </a:extLst>
          </p:cNvPr>
          <p:cNvSpPr>
            <a:spLocks noGrp="1"/>
          </p:cNvSpPr>
          <p:nvPr>
            <p:ph type="pic" sz="quarter" idx="13"/>
          </p:nvPr>
        </p:nvSpPr>
        <p:spPr>
          <a:xfrm>
            <a:off x="628650" y="274638"/>
            <a:ext cx="7886700" cy="3477965"/>
          </a:xfrm>
          <a:prstGeom prst="rect">
            <a:avLst/>
          </a:prstGeom>
        </p:spPr>
        <p:txBody>
          <a:bodyPr/>
          <a:lstStyle>
            <a:lvl1pPr algn="ctr">
              <a:defRPr/>
            </a:lvl1pPr>
          </a:lstStyle>
          <a:p>
            <a:endParaRPr lang="en-US"/>
          </a:p>
        </p:txBody>
      </p:sp>
      <p:sp>
        <p:nvSpPr>
          <p:cNvPr id="7" name="Text Placeholder 4">
            <a:extLst>
              <a:ext uri="{FF2B5EF4-FFF2-40B4-BE49-F238E27FC236}">
                <a16:creationId xmlns:a16="http://schemas.microsoft.com/office/drawing/2014/main" id="{EFC6F392-D44F-4C70-F0EE-7CEA65137AEB}"/>
              </a:ext>
            </a:extLst>
          </p:cNvPr>
          <p:cNvSpPr>
            <a:spLocks noGrp="1"/>
          </p:cNvSpPr>
          <p:nvPr>
            <p:ph type="body" sz="quarter" idx="12" hasCustomPrompt="1"/>
          </p:nvPr>
        </p:nvSpPr>
        <p:spPr>
          <a:xfrm>
            <a:off x="628649" y="4007575"/>
            <a:ext cx="3741469" cy="493173"/>
          </a:xfrm>
          <a:prstGeom prst="rect">
            <a:avLst/>
          </a:prstGeom>
        </p:spPr>
        <p:txBody>
          <a:bodyPr/>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sz="1200" b="0" i="0">
                <a:solidFill>
                  <a:srgbClr val="5F5F5F"/>
                </a:solidFill>
                <a:latin typeface="+mn-lt"/>
              </a:defRPr>
            </a:lvl1pPr>
            <a:lvl2pPr>
              <a:defRPr sz="4000" b="0" i="0">
                <a:solidFill>
                  <a:schemeClr val="accent1"/>
                </a:solidFill>
                <a:latin typeface="DIN-LIGHT" panose="02000504040000020003" pitchFamily="2" charset="0"/>
              </a:defRPr>
            </a:lvl2pPr>
          </a:lstStyle>
          <a:p>
            <a:pPr lvl="0"/>
            <a:r>
              <a:rPr lang="en-GB"/>
              <a:t>Image Description</a:t>
            </a:r>
          </a:p>
          <a:p>
            <a:pPr lvl="0"/>
            <a:endParaRPr lang="en-GB"/>
          </a:p>
        </p:txBody>
      </p:sp>
      <p:sp>
        <p:nvSpPr>
          <p:cNvPr id="8" name="Text Placeholder 4">
            <a:extLst>
              <a:ext uri="{FF2B5EF4-FFF2-40B4-BE49-F238E27FC236}">
                <a16:creationId xmlns:a16="http://schemas.microsoft.com/office/drawing/2014/main" id="{B0D8B2FE-9210-50A2-6441-DEE69CBC3F34}"/>
              </a:ext>
            </a:extLst>
          </p:cNvPr>
          <p:cNvSpPr>
            <a:spLocks noGrp="1"/>
          </p:cNvSpPr>
          <p:nvPr>
            <p:ph type="body" sz="quarter" idx="14" hasCustomPrompt="1"/>
          </p:nvPr>
        </p:nvSpPr>
        <p:spPr>
          <a:xfrm>
            <a:off x="4773883" y="4007575"/>
            <a:ext cx="3741469" cy="493173"/>
          </a:xfrm>
          <a:prstGeom prst="rect">
            <a:avLst/>
          </a:prstGeom>
        </p:spPr>
        <p:txBody>
          <a:bodyPr/>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sz="1200" b="0" i="0">
                <a:solidFill>
                  <a:srgbClr val="5F5F5F"/>
                </a:solidFill>
                <a:latin typeface="+mn-lt"/>
              </a:defRPr>
            </a:lvl1pPr>
            <a:lvl2pPr>
              <a:defRPr sz="4000" b="0" i="0">
                <a:solidFill>
                  <a:schemeClr val="accent1"/>
                </a:solidFill>
                <a:latin typeface="DIN-LIGHT" panose="02000504040000020003" pitchFamily="2" charset="0"/>
              </a:defRPr>
            </a:lvl2pPr>
          </a:lstStyle>
          <a:p>
            <a:pPr lvl="0"/>
            <a:r>
              <a:rPr lang="en-GB"/>
              <a:t>Image Description</a:t>
            </a:r>
          </a:p>
          <a:p>
            <a:pPr lvl="0"/>
            <a:endParaRPr lang="en-GB"/>
          </a:p>
        </p:txBody>
      </p:sp>
      <p:pic>
        <p:nvPicPr>
          <p:cNvPr id="9" name="Picture 8">
            <a:extLst>
              <a:ext uri="{FF2B5EF4-FFF2-40B4-BE49-F238E27FC236}">
                <a16:creationId xmlns:a16="http://schemas.microsoft.com/office/drawing/2014/main" id="{49207FA7-C80A-C3C8-8248-A5998D304969}"/>
              </a:ext>
            </a:extLst>
          </p:cNvPr>
          <p:cNvPicPr>
            <a:picLocks noChangeAspect="1"/>
          </p:cNvPicPr>
          <p:nvPr userDrawn="1"/>
        </p:nvPicPr>
        <p:blipFill>
          <a:blip r:embed="rId2"/>
          <a:srcRect/>
          <a:stretch/>
        </p:blipFill>
        <p:spPr>
          <a:xfrm>
            <a:off x="7501157" y="4124117"/>
            <a:ext cx="1489491" cy="1489491"/>
          </a:xfrm>
          <a:prstGeom prst="rect">
            <a:avLst/>
          </a:prstGeom>
        </p:spPr>
      </p:pic>
    </p:spTree>
    <p:extLst>
      <p:ext uri="{BB962C8B-B14F-4D97-AF65-F5344CB8AC3E}">
        <p14:creationId xmlns:p14="http://schemas.microsoft.com/office/powerpoint/2010/main" val="6516246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mage 2">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708089F9-6F99-A160-7D93-D1BDDE0EF57B}"/>
              </a:ext>
            </a:extLst>
          </p:cNvPr>
          <p:cNvSpPr>
            <a:spLocks noGrp="1"/>
          </p:cNvSpPr>
          <p:nvPr>
            <p:ph type="pic" sz="quarter" idx="13"/>
          </p:nvPr>
        </p:nvSpPr>
        <p:spPr>
          <a:xfrm>
            <a:off x="628650" y="274638"/>
            <a:ext cx="3741468" cy="3477965"/>
          </a:xfrm>
          <a:prstGeom prst="rect">
            <a:avLst/>
          </a:prstGeom>
        </p:spPr>
        <p:txBody>
          <a:bodyPr/>
          <a:lstStyle>
            <a:lvl1pPr algn="ctr">
              <a:defRPr/>
            </a:lvl1pPr>
          </a:lstStyle>
          <a:p>
            <a:endParaRPr lang="en-US"/>
          </a:p>
        </p:txBody>
      </p:sp>
      <p:sp>
        <p:nvSpPr>
          <p:cNvPr id="7" name="Text Placeholder 4">
            <a:extLst>
              <a:ext uri="{FF2B5EF4-FFF2-40B4-BE49-F238E27FC236}">
                <a16:creationId xmlns:a16="http://schemas.microsoft.com/office/drawing/2014/main" id="{EFC6F392-D44F-4C70-F0EE-7CEA65137AEB}"/>
              </a:ext>
            </a:extLst>
          </p:cNvPr>
          <p:cNvSpPr>
            <a:spLocks noGrp="1"/>
          </p:cNvSpPr>
          <p:nvPr>
            <p:ph type="body" sz="quarter" idx="12" hasCustomPrompt="1"/>
          </p:nvPr>
        </p:nvSpPr>
        <p:spPr>
          <a:xfrm>
            <a:off x="628649" y="4007575"/>
            <a:ext cx="3741469" cy="493173"/>
          </a:xfrm>
          <a:prstGeom prst="rect">
            <a:avLst/>
          </a:prstGeom>
        </p:spPr>
        <p:txBody>
          <a:bodyPr/>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sz="1200" b="0" i="0">
                <a:solidFill>
                  <a:srgbClr val="5F5F5F"/>
                </a:solidFill>
                <a:latin typeface="+mn-lt"/>
              </a:defRPr>
            </a:lvl1pPr>
            <a:lvl2pPr>
              <a:defRPr sz="4000" b="0" i="0">
                <a:solidFill>
                  <a:schemeClr val="accent1"/>
                </a:solidFill>
                <a:latin typeface="DIN-LIGHT" panose="02000504040000020003" pitchFamily="2" charset="0"/>
              </a:defRPr>
            </a:lvl2pPr>
          </a:lstStyle>
          <a:p>
            <a:pPr lvl="0"/>
            <a:r>
              <a:rPr lang="en-GB"/>
              <a:t>Image Description</a:t>
            </a:r>
          </a:p>
          <a:p>
            <a:pPr lvl="0"/>
            <a:endParaRPr lang="en-GB"/>
          </a:p>
        </p:txBody>
      </p:sp>
      <p:sp>
        <p:nvSpPr>
          <p:cNvPr id="8" name="Text Placeholder 4">
            <a:extLst>
              <a:ext uri="{FF2B5EF4-FFF2-40B4-BE49-F238E27FC236}">
                <a16:creationId xmlns:a16="http://schemas.microsoft.com/office/drawing/2014/main" id="{B0D8B2FE-9210-50A2-6441-DEE69CBC3F34}"/>
              </a:ext>
            </a:extLst>
          </p:cNvPr>
          <p:cNvSpPr>
            <a:spLocks noGrp="1"/>
          </p:cNvSpPr>
          <p:nvPr>
            <p:ph type="body" sz="quarter" idx="14" hasCustomPrompt="1"/>
          </p:nvPr>
        </p:nvSpPr>
        <p:spPr>
          <a:xfrm>
            <a:off x="4773883" y="4007575"/>
            <a:ext cx="3741469" cy="493173"/>
          </a:xfrm>
          <a:prstGeom prst="rect">
            <a:avLst/>
          </a:prstGeom>
        </p:spPr>
        <p:txBody>
          <a:bodyPr/>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sz="1200" b="0" i="0">
                <a:solidFill>
                  <a:srgbClr val="5F5F5F"/>
                </a:solidFill>
                <a:latin typeface="+mn-lt"/>
              </a:defRPr>
            </a:lvl1pPr>
            <a:lvl2pPr>
              <a:defRPr sz="4000" b="0" i="0">
                <a:solidFill>
                  <a:schemeClr val="accent1"/>
                </a:solidFill>
                <a:latin typeface="DIN-LIGHT" panose="02000504040000020003" pitchFamily="2" charset="0"/>
              </a:defRPr>
            </a:lvl2pPr>
          </a:lstStyle>
          <a:p>
            <a:pPr lvl="0"/>
            <a:r>
              <a:rPr lang="en-GB"/>
              <a:t>Image Description</a:t>
            </a:r>
          </a:p>
          <a:p>
            <a:pPr lvl="0"/>
            <a:endParaRPr lang="en-GB"/>
          </a:p>
        </p:txBody>
      </p:sp>
      <p:pic>
        <p:nvPicPr>
          <p:cNvPr id="9" name="Picture 8">
            <a:extLst>
              <a:ext uri="{FF2B5EF4-FFF2-40B4-BE49-F238E27FC236}">
                <a16:creationId xmlns:a16="http://schemas.microsoft.com/office/drawing/2014/main" id="{49207FA7-C80A-C3C8-8248-A5998D304969}"/>
              </a:ext>
            </a:extLst>
          </p:cNvPr>
          <p:cNvPicPr>
            <a:picLocks noChangeAspect="1"/>
          </p:cNvPicPr>
          <p:nvPr userDrawn="1"/>
        </p:nvPicPr>
        <p:blipFill>
          <a:blip r:embed="rId2"/>
          <a:srcRect/>
          <a:stretch/>
        </p:blipFill>
        <p:spPr>
          <a:xfrm>
            <a:off x="7501157" y="4124117"/>
            <a:ext cx="1489491" cy="1489491"/>
          </a:xfrm>
          <a:prstGeom prst="rect">
            <a:avLst/>
          </a:prstGeom>
        </p:spPr>
      </p:pic>
      <p:sp>
        <p:nvSpPr>
          <p:cNvPr id="2" name="Picture Placeholder 5">
            <a:extLst>
              <a:ext uri="{FF2B5EF4-FFF2-40B4-BE49-F238E27FC236}">
                <a16:creationId xmlns:a16="http://schemas.microsoft.com/office/drawing/2014/main" id="{391FF89F-B9A1-6A14-5376-572CCFC494B9}"/>
              </a:ext>
            </a:extLst>
          </p:cNvPr>
          <p:cNvSpPr>
            <a:spLocks noGrp="1"/>
          </p:cNvSpPr>
          <p:nvPr>
            <p:ph type="pic" sz="quarter" idx="15"/>
          </p:nvPr>
        </p:nvSpPr>
        <p:spPr>
          <a:xfrm>
            <a:off x="4773882" y="274638"/>
            <a:ext cx="3741468" cy="3477965"/>
          </a:xfrm>
          <a:prstGeom prst="rect">
            <a:avLst/>
          </a:prstGeom>
        </p:spPr>
        <p:txBody>
          <a:bodyPr/>
          <a:lstStyle>
            <a:lvl1pPr algn="ctr">
              <a:defRPr/>
            </a:lvl1pPr>
          </a:lstStyle>
          <a:p>
            <a:endParaRPr lang="en-US"/>
          </a:p>
        </p:txBody>
      </p:sp>
    </p:spTree>
    <p:extLst>
      <p:ext uri="{BB962C8B-B14F-4D97-AF65-F5344CB8AC3E}">
        <p14:creationId xmlns:p14="http://schemas.microsoft.com/office/powerpoint/2010/main" val="4195413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1">
    <p:spTree>
      <p:nvGrpSpPr>
        <p:cNvPr id="1" name=""/>
        <p:cNvGrpSpPr/>
        <p:nvPr/>
      </p:nvGrpSpPr>
      <p:grpSpPr>
        <a:xfrm>
          <a:off x="0" y="0"/>
          <a:ext cx="0" cy="0"/>
          <a:chOff x="0" y="0"/>
          <a:chExt cx="0" cy="0"/>
        </a:xfrm>
      </p:grpSpPr>
      <p:pic>
        <p:nvPicPr>
          <p:cNvPr id="10" name="Picture 9" descr="A picture containing text, accessory&#10;&#10;Description automatically generated">
            <a:extLst>
              <a:ext uri="{FF2B5EF4-FFF2-40B4-BE49-F238E27FC236}">
                <a16:creationId xmlns:a16="http://schemas.microsoft.com/office/drawing/2014/main" id="{6953895A-CE90-C1C8-0EF7-ECD698E74E90}"/>
              </a:ext>
            </a:extLst>
          </p:cNvPr>
          <p:cNvPicPr>
            <a:picLocks noChangeAspect="1"/>
          </p:cNvPicPr>
          <p:nvPr userDrawn="1"/>
        </p:nvPicPr>
        <p:blipFill rotWithShape="1">
          <a:blip r:embed="rId2"/>
          <a:srcRect r="4326"/>
          <a:stretch/>
        </p:blipFill>
        <p:spPr>
          <a:xfrm>
            <a:off x="0" y="0"/>
            <a:ext cx="8748411" cy="5143500"/>
          </a:xfrm>
          <a:prstGeom prst="rect">
            <a:avLst/>
          </a:prstGeom>
        </p:spPr>
      </p:pic>
      <p:sp>
        <p:nvSpPr>
          <p:cNvPr id="15" name="Title 1">
            <a:extLst>
              <a:ext uri="{FF2B5EF4-FFF2-40B4-BE49-F238E27FC236}">
                <a16:creationId xmlns:a16="http://schemas.microsoft.com/office/drawing/2014/main" id="{DD7CE55F-0A29-B361-2EBE-10C510305407}"/>
              </a:ext>
            </a:extLst>
          </p:cNvPr>
          <p:cNvSpPr>
            <a:spLocks noGrp="1"/>
          </p:cNvSpPr>
          <p:nvPr>
            <p:ph type="title"/>
          </p:nvPr>
        </p:nvSpPr>
        <p:spPr>
          <a:xfrm>
            <a:off x="628650" y="274639"/>
            <a:ext cx="7695953" cy="741362"/>
          </a:xfrm>
        </p:spPr>
        <p:txBody>
          <a:bodyPr/>
          <a:lstStyle/>
          <a:p>
            <a:r>
              <a:rPr lang="en-GB" dirty="0"/>
              <a:t>Click to edit Master title style</a:t>
            </a:r>
            <a:endParaRPr lang="en-US" dirty="0"/>
          </a:p>
        </p:txBody>
      </p:sp>
      <p:pic>
        <p:nvPicPr>
          <p:cNvPr id="4" name="Picture 3">
            <a:extLst>
              <a:ext uri="{FF2B5EF4-FFF2-40B4-BE49-F238E27FC236}">
                <a16:creationId xmlns:a16="http://schemas.microsoft.com/office/drawing/2014/main" id="{A81A744B-D982-94C8-8063-BC0540FC3EFD}"/>
              </a:ext>
            </a:extLst>
          </p:cNvPr>
          <p:cNvPicPr>
            <a:picLocks noChangeAspect="1"/>
          </p:cNvPicPr>
          <p:nvPr userDrawn="1"/>
        </p:nvPicPr>
        <p:blipFill>
          <a:blip r:embed="rId3"/>
          <a:srcRect/>
          <a:stretch/>
        </p:blipFill>
        <p:spPr>
          <a:xfrm>
            <a:off x="7225565" y="3848639"/>
            <a:ext cx="1918435" cy="1918435"/>
          </a:xfrm>
          <a:prstGeom prst="rect">
            <a:avLst/>
          </a:prstGeom>
        </p:spPr>
      </p:pic>
      <p:sp>
        <p:nvSpPr>
          <p:cNvPr id="5" name="Content Placeholder 2">
            <a:extLst>
              <a:ext uri="{FF2B5EF4-FFF2-40B4-BE49-F238E27FC236}">
                <a16:creationId xmlns:a16="http://schemas.microsoft.com/office/drawing/2014/main" id="{26002AE2-2253-74D1-72C1-B946EF596003}"/>
              </a:ext>
            </a:extLst>
          </p:cNvPr>
          <p:cNvSpPr>
            <a:spLocks noGrp="1"/>
          </p:cNvSpPr>
          <p:nvPr>
            <p:ph sz="half" idx="1" hasCustomPrompt="1"/>
          </p:nvPr>
        </p:nvSpPr>
        <p:spPr>
          <a:xfrm>
            <a:off x="628649" y="1212850"/>
            <a:ext cx="7695953" cy="3263900"/>
          </a:xfrm>
        </p:spPr>
        <p:txBody>
          <a:bodyPr/>
          <a:lstStyle/>
          <a:p>
            <a:pPr lvl="0"/>
            <a:r>
              <a:rPr lang="en-GB" dirty="0"/>
              <a:t>Body text</a:t>
            </a:r>
          </a:p>
          <a:p>
            <a:pPr lvl="1"/>
            <a:r>
              <a:rPr lang="en-GB" dirty="0"/>
              <a:t>Subheading</a:t>
            </a:r>
          </a:p>
          <a:p>
            <a:pPr lvl="2"/>
            <a:r>
              <a:rPr lang="en-GB" dirty="0"/>
              <a:t>Pull quote style</a:t>
            </a:r>
          </a:p>
          <a:p>
            <a:pPr lvl="3"/>
            <a:r>
              <a:rPr lang="en-GB" dirty="0"/>
              <a:t>Number ed List</a:t>
            </a:r>
          </a:p>
          <a:p>
            <a:pPr lvl="4"/>
            <a:r>
              <a:rPr lang="en-GB" dirty="0"/>
              <a:t>Bulleted list</a:t>
            </a:r>
            <a:endParaRPr lang="en-US" dirty="0"/>
          </a:p>
        </p:txBody>
      </p:sp>
    </p:spTree>
    <p:extLst>
      <p:ext uri="{BB962C8B-B14F-4D97-AF65-F5344CB8AC3E}">
        <p14:creationId xmlns:p14="http://schemas.microsoft.com/office/powerpoint/2010/main" val="31149543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mage 3">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708089F9-6F99-A160-7D93-D1BDDE0EF57B}"/>
              </a:ext>
            </a:extLst>
          </p:cNvPr>
          <p:cNvSpPr>
            <a:spLocks noGrp="1"/>
          </p:cNvSpPr>
          <p:nvPr>
            <p:ph type="pic" sz="quarter" idx="13"/>
          </p:nvPr>
        </p:nvSpPr>
        <p:spPr>
          <a:xfrm>
            <a:off x="628650" y="274638"/>
            <a:ext cx="3741468" cy="3673967"/>
          </a:xfrm>
          <a:prstGeom prst="rect">
            <a:avLst/>
          </a:prstGeom>
        </p:spPr>
        <p:txBody>
          <a:bodyPr/>
          <a:lstStyle>
            <a:lvl1pPr algn="ctr">
              <a:defRPr/>
            </a:lvl1pPr>
          </a:lstStyle>
          <a:p>
            <a:endParaRPr lang="en-US"/>
          </a:p>
        </p:txBody>
      </p:sp>
      <p:sp>
        <p:nvSpPr>
          <p:cNvPr id="7" name="Text Placeholder 4">
            <a:extLst>
              <a:ext uri="{FF2B5EF4-FFF2-40B4-BE49-F238E27FC236}">
                <a16:creationId xmlns:a16="http://schemas.microsoft.com/office/drawing/2014/main" id="{EFC6F392-D44F-4C70-F0EE-7CEA65137AEB}"/>
              </a:ext>
            </a:extLst>
          </p:cNvPr>
          <p:cNvSpPr>
            <a:spLocks noGrp="1"/>
          </p:cNvSpPr>
          <p:nvPr>
            <p:ph type="body" sz="quarter" idx="12" hasCustomPrompt="1"/>
          </p:nvPr>
        </p:nvSpPr>
        <p:spPr>
          <a:xfrm>
            <a:off x="628649" y="4216552"/>
            <a:ext cx="3741469" cy="284196"/>
          </a:xfrm>
          <a:prstGeom prst="rect">
            <a:avLst/>
          </a:prstGeom>
        </p:spPr>
        <p:txBody>
          <a:bodyPr/>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sz="1200" b="0" i="0">
                <a:solidFill>
                  <a:srgbClr val="5F5F5F"/>
                </a:solidFill>
                <a:latin typeface="+mn-lt"/>
              </a:defRPr>
            </a:lvl1pPr>
            <a:lvl2pPr>
              <a:defRPr sz="4000" b="0" i="0">
                <a:solidFill>
                  <a:schemeClr val="accent1"/>
                </a:solidFill>
                <a:latin typeface="DIN-LIGHT" panose="02000504040000020003" pitchFamily="2" charset="0"/>
              </a:defRPr>
            </a:lvl2pPr>
          </a:lstStyle>
          <a:p>
            <a:pPr lvl="0"/>
            <a:r>
              <a:rPr lang="en-GB"/>
              <a:t>Image Description</a:t>
            </a:r>
          </a:p>
          <a:p>
            <a:pPr lvl="0"/>
            <a:endParaRPr lang="en-GB"/>
          </a:p>
        </p:txBody>
      </p:sp>
      <p:sp>
        <p:nvSpPr>
          <p:cNvPr id="8" name="Text Placeholder 4">
            <a:extLst>
              <a:ext uri="{FF2B5EF4-FFF2-40B4-BE49-F238E27FC236}">
                <a16:creationId xmlns:a16="http://schemas.microsoft.com/office/drawing/2014/main" id="{B0D8B2FE-9210-50A2-6441-DEE69CBC3F34}"/>
              </a:ext>
            </a:extLst>
          </p:cNvPr>
          <p:cNvSpPr>
            <a:spLocks noGrp="1"/>
          </p:cNvSpPr>
          <p:nvPr>
            <p:ph type="body" sz="quarter" idx="14" hasCustomPrompt="1"/>
          </p:nvPr>
        </p:nvSpPr>
        <p:spPr>
          <a:xfrm>
            <a:off x="4773883" y="2013620"/>
            <a:ext cx="3741469" cy="284196"/>
          </a:xfrm>
          <a:prstGeom prst="rect">
            <a:avLst/>
          </a:prstGeom>
        </p:spPr>
        <p:txBody>
          <a:bodyPr/>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sz="1200" b="0" i="0">
                <a:solidFill>
                  <a:srgbClr val="5F5F5F"/>
                </a:solidFill>
                <a:latin typeface="+mn-lt"/>
              </a:defRPr>
            </a:lvl1pPr>
            <a:lvl2pPr>
              <a:defRPr sz="4000" b="0" i="0">
                <a:solidFill>
                  <a:schemeClr val="accent1"/>
                </a:solidFill>
                <a:latin typeface="DIN-LIGHT" panose="02000504040000020003" pitchFamily="2" charset="0"/>
              </a:defRPr>
            </a:lvl2pPr>
          </a:lstStyle>
          <a:p>
            <a:pPr lvl="0"/>
            <a:r>
              <a:rPr lang="en-GB"/>
              <a:t>Image Description</a:t>
            </a:r>
          </a:p>
          <a:p>
            <a:pPr lvl="0"/>
            <a:endParaRPr lang="en-GB"/>
          </a:p>
        </p:txBody>
      </p:sp>
      <p:pic>
        <p:nvPicPr>
          <p:cNvPr id="9" name="Picture 8">
            <a:extLst>
              <a:ext uri="{FF2B5EF4-FFF2-40B4-BE49-F238E27FC236}">
                <a16:creationId xmlns:a16="http://schemas.microsoft.com/office/drawing/2014/main" id="{49207FA7-C80A-C3C8-8248-A5998D304969}"/>
              </a:ext>
            </a:extLst>
          </p:cNvPr>
          <p:cNvPicPr>
            <a:picLocks noChangeAspect="1"/>
          </p:cNvPicPr>
          <p:nvPr userDrawn="1"/>
        </p:nvPicPr>
        <p:blipFill>
          <a:blip r:embed="rId2"/>
          <a:srcRect/>
          <a:stretch/>
        </p:blipFill>
        <p:spPr>
          <a:xfrm>
            <a:off x="7501157" y="4124117"/>
            <a:ext cx="1489491" cy="1489491"/>
          </a:xfrm>
          <a:prstGeom prst="rect">
            <a:avLst/>
          </a:prstGeom>
        </p:spPr>
      </p:pic>
      <p:sp>
        <p:nvSpPr>
          <p:cNvPr id="2" name="Picture Placeholder 5">
            <a:extLst>
              <a:ext uri="{FF2B5EF4-FFF2-40B4-BE49-F238E27FC236}">
                <a16:creationId xmlns:a16="http://schemas.microsoft.com/office/drawing/2014/main" id="{391FF89F-B9A1-6A14-5376-572CCFC494B9}"/>
              </a:ext>
            </a:extLst>
          </p:cNvPr>
          <p:cNvSpPr>
            <a:spLocks noGrp="1"/>
          </p:cNvSpPr>
          <p:nvPr>
            <p:ph type="pic" sz="quarter" idx="15"/>
          </p:nvPr>
        </p:nvSpPr>
        <p:spPr>
          <a:xfrm>
            <a:off x="4773882" y="276144"/>
            <a:ext cx="3741468" cy="1489195"/>
          </a:xfrm>
          <a:prstGeom prst="rect">
            <a:avLst/>
          </a:prstGeom>
        </p:spPr>
        <p:txBody>
          <a:bodyPr/>
          <a:lstStyle>
            <a:lvl1pPr algn="ctr">
              <a:defRPr/>
            </a:lvl1pPr>
          </a:lstStyle>
          <a:p>
            <a:endParaRPr lang="en-US"/>
          </a:p>
        </p:txBody>
      </p:sp>
      <p:sp>
        <p:nvSpPr>
          <p:cNvPr id="5" name="Text Placeholder 4">
            <a:extLst>
              <a:ext uri="{FF2B5EF4-FFF2-40B4-BE49-F238E27FC236}">
                <a16:creationId xmlns:a16="http://schemas.microsoft.com/office/drawing/2014/main" id="{58BD47A9-A2A3-F63B-7BB7-2494CF34E6BD}"/>
              </a:ext>
            </a:extLst>
          </p:cNvPr>
          <p:cNvSpPr>
            <a:spLocks noGrp="1"/>
          </p:cNvSpPr>
          <p:nvPr>
            <p:ph type="body" sz="quarter" idx="16" hasCustomPrompt="1"/>
          </p:nvPr>
        </p:nvSpPr>
        <p:spPr>
          <a:xfrm>
            <a:off x="4773883" y="4216552"/>
            <a:ext cx="3741469" cy="284196"/>
          </a:xfrm>
          <a:prstGeom prst="rect">
            <a:avLst/>
          </a:prstGeom>
        </p:spPr>
        <p:txBody>
          <a:bodyPr/>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sz="1200" b="0" i="0">
                <a:solidFill>
                  <a:srgbClr val="5F5F5F"/>
                </a:solidFill>
                <a:latin typeface="+mn-lt"/>
              </a:defRPr>
            </a:lvl1pPr>
            <a:lvl2pPr>
              <a:defRPr sz="4000" b="0" i="0">
                <a:solidFill>
                  <a:schemeClr val="accent1"/>
                </a:solidFill>
                <a:latin typeface="DIN-LIGHT" panose="02000504040000020003" pitchFamily="2" charset="0"/>
              </a:defRPr>
            </a:lvl2pPr>
          </a:lstStyle>
          <a:p>
            <a:pPr lvl="0"/>
            <a:r>
              <a:rPr lang="en-GB"/>
              <a:t>Image Description</a:t>
            </a:r>
          </a:p>
          <a:p>
            <a:pPr lvl="0"/>
            <a:endParaRPr lang="en-GB"/>
          </a:p>
        </p:txBody>
      </p:sp>
      <p:sp>
        <p:nvSpPr>
          <p:cNvPr id="10" name="Picture Placeholder 5">
            <a:extLst>
              <a:ext uri="{FF2B5EF4-FFF2-40B4-BE49-F238E27FC236}">
                <a16:creationId xmlns:a16="http://schemas.microsoft.com/office/drawing/2014/main" id="{D7D48B8B-CD1C-0159-FAAE-7B99C742EE5B}"/>
              </a:ext>
            </a:extLst>
          </p:cNvPr>
          <p:cNvSpPr>
            <a:spLocks noGrp="1"/>
          </p:cNvSpPr>
          <p:nvPr>
            <p:ph type="pic" sz="quarter" idx="17"/>
          </p:nvPr>
        </p:nvSpPr>
        <p:spPr>
          <a:xfrm>
            <a:off x="4773882" y="2459410"/>
            <a:ext cx="3741468" cy="1489195"/>
          </a:xfrm>
          <a:prstGeom prst="rect">
            <a:avLst/>
          </a:prstGeom>
        </p:spPr>
        <p:txBody>
          <a:bodyPr/>
          <a:lstStyle>
            <a:lvl1pPr algn="ctr">
              <a:defRPr/>
            </a:lvl1pPr>
          </a:lstStyle>
          <a:p>
            <a:endParaRPr lang="en-US"/>
          </a:p>
        </p:txBody>
      </p:sp>
    </p:spTree>
    <p:extLst>
      <p:ext uri="{BB962C8B-B14F-4D97-AF65-F5344CB8AC3E}">
        <p14:creationId xmlns:p14="http://schemas.microsoft.com/office/powerpoint/2010/main" val="13314935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Bulletpoint">
    <p:spTree>
      <p:nvGrpSpPr>
        <p:cNvPr id="1" name=""/>
        <p:cNvGrpSpPr/>
        <p:nvPr/>
      </p:nvGrpSpPr>
      <p:grpSpPr>
        <a:xfrm>
          <a:off x="0" y="0"/>
          <a:ext cx="0" cy="0"/>
          <a:chOff x="0" y="0"/>
          <a:chExt cx="0" cy="0"/>
        </a:xfrm>
      </p:grpSpPr>
      <p:pic>
        <p:nvPicPr>
          <p:cNvPr id="46" name="Google Shape;53;p1" descr="Google Shape;53;p1"/>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4832553" y="1647836"/>
            <a:ext cx="4311448" cy="3495665"/>
          </a:xfrm>
          <a:prstGeom prst="rect">
            <a:avLst/>
          </a:prstGeom>
          <a:ln w="12700">
            <a:miter lim="400000"/>
          </a:ln>
        </p:spPr>
      </p:pic>
      <p:pic>
        <p:nvPicPr>
          <p:cNvPr id="47" name="Google Shape;55;p1" descr="Google Shape;55;p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57851" y="385952"/>
            <a:ext cx="1177831" cy="905520"/>
          </a:xfrm>
          <a:prstGeom prst="rect">
            <a:avLst/>
          </a:prstGeom>
          <a:ln w="12700">
            <a:miter lim="400000"/>
          </a:ln>
        </p:spPr>
      </p:pic>
      <p:sp>
        <p:nvSpPr>
          <p:cNvPr id="48" name="Body Level One…"/>
          <p:cNvSpPr txBox="1">
            <a:spLocks noGrp="1"/>
          </p:cNvSpPr>
          <p:nvPr>
            <p:ph type="body" sz="half" idx="1" hasCustomPrompt="1"/>
          </p:nvPr>
        </p:nvSpPr>
        <p:spPr>
          <a:xfrm>
            <a:off x="394567" y="2186058"/>
            <a:ext cx="5116514" cy="2338068"/>
          </a:xfrm>
          <a:prstGeom prst="rect">
            <a:avLst/>
          </a:prstGeom>
        </p:spPr>
        <p:txBody>
          <a:bodyPr>
            <a:normAutofit/>
          </a:bodyPr>
          <a:lstStyle>
            <a:lvl1pPr marL="171450" indent="-171450">
              <a:buClr>
                <a:schemeClr val="accent1"/>
              </a:buClr>
              <a:buSzPct val="100000"/>
              <a:buFont typeface="Arial"/>
              <a:buChar char="•"/>
              <a:defRPr sz="1000">
                <a:latin typeface="DINOT-Medium"/>
                <a:ea typeface="DINOT-Medium"/>
                <a:cs typeface="DINOT-Medium"/>
                <a:sym typeface="DINOT-Medium"/>
              </a:defRPr>
            </a:lvl1pPr>
            <a:lvl2pPr>
              <a:buClr>
                <a:schemeClr val="accent1"/>
              </a:buClr>
              <a:buFont typeface="Arial"/>
              <a:defRPr sz="1000">
                <a:latin typeface="DINOT-Medium"/>
                <a:ea typeface="DINOT-Medium"/>
                <a:cs typeface="DINOT-Medium"/>
                <a:sym typeface="DINOT-Medium"/>
              </a:defRPr>
            </a:lvl2pPr>
            <a:lvl3pPr>
              <a:buClr>
                <a:schemeClr val="accent1"/>
              </a:buClr>
              <a:buFont typeface="Arial"/>
              <a:defRPr sz="1000">
                <a:latin typeface="DINOT-Medium"/>
                <a:ea typeface="DINOT-Medium"/>
                <a:cs typeface="DINOT-Medium"/>
                <a:sym typeface="DINOT-Medium"/>
              </a:defRPr>
            </a:lvl3pPr>
            <a:lvl4pPr>
              <a:buClr>
                <a:schemeClr val="accent1"/>
              </a:buClr>
              <a:buFont typeface="Arial"/>
              <a:defRPr sz="1000">
                <a:latin typeface="DINOT-Medium"/>
                <a:ea typeface="DINOT-Medium"/>
                <a:cs typeface="DINOT-Medium"/>
                <a:sym typeface="DINOT-Medium"/>
              </a:defRPr>
            </a:lvl4pPr>
            <a:lvl5pPr>
              <a:buClr>
                <a:schemeClr val="accent1"/>
              </a:buClr>
              <a:buFont typeface="Arial"/>
              <a:defRPr sz="1000">
                <a:latin typeface="DINOT-Medium"/>
                <a:ea typeface="DINOT-Medium"/>
                <a:cs typeface="DINOT-Medium"/>
                <a:sym typeface="DINOT-Medium"/>
              </a:defRPr>
            </a:lvl5pPr>
          </a:lstStyle>
          <a:p>
            <a:r>
              <a:t>Text</a:t>
            </a:r>
          </a:p>
          <a:p>
            <a:pPr lvl="1"/>
            <a:endParaRPr/>
          </a:p>
          <a:p>
            <a:pPr lvl="2"/>
            <a:endParaRPr/>
          </a:p>
          <a:p>
            <a:pPr lvl="3"/>
            <a:endParaRPr/>
          </a:p>
          <a:p>
            <a:pPr lvl="4"/>
            <a:endParaRPr/>
          </a:p>
        </p:txBody>
      </p:sp>
      <p:sp>
        <p:nvSpPr>
          <p:cNvPr id="49" name="Text Placeholder 10"/>
          <p:cNvSpPr>
            <a:spLocks noGrp="1"/>
          </p:cNvSpPr>
          <p:nvPr>
            <p:ph type="body" sz="quarter" idx="21" hasCustomPrompt="1"/>
          </p:nvPr>
        </p:nvSpPr>
        <p:spPr>
          <a:xfrm>
            <a:off x="394567" y="399716"/>
            <a:ext cx="4255424" cy="938213"/>
          </a:xfrm>
          <a:prstGeom prst="rect">
            <a:avLst/>
          </a:prstGeom>
        </p:spPr>
        <p:txBody>
          <a:bodyPr>
            <a:normAutofit/>
          </a:bodyPr>
          <a:lstStyle>
            <a:lvl1pPr>
              <a:lnSpc>
                <a:spcPts val="3400"/>
              </a:lnSpc>
              <a:defRPr sz="1800">
                <a:solidFill>
                  <a:schemeClr val="accent1"/>
                </a:solidFill>
                <a:latin typeface="DINOT-Bold"/>
                <a:ea typeface="DINOT-Bold"/>
                <a:cs typeface="DINOT-Bold"/>
                <a:sym typeface="DINOT-Bold"/>
              </a:defRPr>
            </a:lvl1pPr>
          </a:lstStyle>
          <a:p>
            <a:r>
              <a:t>Text and bulletpoint template</a:t>
            </a:r>
          </a:p>
        </p:txBody>
      </p:sp>
      <p:sp>
        <p:nvSpPr>
          <p:cNvPr id="50" name="Text Placeholder 12"/>
          <p:cNvSpPr>
            <a:spLocks noGrp="1"/>
          </p:cNvSpPr>
          <p:nvPr>
            <p:ph type="body" sz="quarter" idx="22" hasCustomPrompt="1"/>
          </p:nvPr>
        </p:nvSpPr>
        <p:spPr>
          <a:xfrm>
            <a:off x="395288" y="1531805"/>
            <a:ext cx="4254501" cy="460376"/>
          </a:xfrm>
          <a:prstGeom prst="rect">
            <a:avLst/>
          </a:prstGeom>
        </p:spPr>
        <p:txBody>
          <a:bodyPr>
            <a:normAutofit/>
          </a:bodyPr>
          <a:lstStyle>
            <a:lvl1pPr defTabSz="850391">
              <a:lnSpc>
                <a:spcPts val="3100"/>
              </a:lnSpc>
              <a:defRPr sz="1674">
                <a:solidFill>
                  <a:schemeClr val="accent1"/>
                </a:solidFill>
                <a:latin typeface="DINOT-Medium"/>
                <a:ea typeface="DINOT-Medium"/>
                <a:cs typeface="DINOT-Medium"/>
                <a:sym typeface="DINOT-Medium"/>
              </a:defRPr>
            </a:lvl1pPr>
          </a:lstStyle>
          <a:p>
            <a:r>
              <a:t>Sub-title</a:t>
            </a:r>
          </a:p>
        </p:txBody>
      </p:sp>
      <p:sp>
        <p:nvSpPr>
          <p:cNvPr id="51" name="Slide Number"/>
          <p:cNvSpPr txBox="1">
            <a:spLocks noGrp="1"/>
          </p:cNvSpPr>
          <p:nvPr>
            <p:ph type="sldNum" sz="quarter" idx="2"/>
          </p:nvPr>
        </p:nvSpPr>
        <p:spPr>
          <a:xfrm>
            <a:off x="6897624" y="4773866"/>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64244251"/>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67AD84E-C765-8A97-8FE5-88D03D2D234F}"/>
              </a:ext>
            </a:extLst>
          </p:cNvPr>
          <p:cNvPicPr>
            <a:picLocks noChangeAspect="1"/>
          </p:cNvPicPr>
          <p:nvPr userDrawn="1"/>
        </p:nvPicPr>
        <p:blipFill rotWithShape="1">
          <a:blip r:embed="rId2"/>
          <a:srcRect r="4326"/>
          <a:stretch/>
        </p:blipFill>
        <p:spPr>
          <a:xfrm>
            <a:off x="0" y="0"/>
            <a:ext cx="8748411" cy="5143500"/>
          </a:xfrm>
          <a:prstGeom prst="rect">
            <a:avLst/>
          </a:prstGeom>
        </p:spPr>
      </p:pic>
      <p:pic>
        <p:nvPicPr>
          <p:cNvPr id="4" name="Picture 3">
            <a:extLst>
              <a:ext uri="{FF2B5EF4-FFF2-40B4-BE49-F238E27FC236}">
                <a16:creationId xmlns:a16="http://schemas.microsoft.com/office/drawing/2014/main" id="{454C42D7-AB2D-CC81-E379-57ACC08DEA4F}"/>
              </a:ext>
            </a:extLst>
          </p:cNvPr>
          <p:cNvPicPr>
            <a:picLocks noChangeAspect="1"/>
          </p:cNvPicPr>
          <p:nvPr userDrawn="1"/>
        </p:nvPicPr>
        <p:blipFill>
          <a:blip r:embed="rId3"/>
          <a:srcRect/>
          <a:stretch/>
        </p:blipFill>
        <p:spPr>
          <a:xfrm>
            <a:off x="7225565" y="3848639"/>
            <a:ext cx="1918435" cy="1918435"/>
          </a:xfrm>
          <a:prstGeom prst="rect">
            <a:avLst/>
          </a:prstGeom>
        </p:spPr>
      </p:pic>
      <p:sp>
        <p:nvSpPr>
          <p:cNvPr id="8" name="Title 1">
            <a:extLst>
              <a:ext uri="{FF2B5EF4-FFF2-40B4-BE49-F238E27FC236}">
                <a16:creationId xmlns:a16="http://schemas.microsoft.com/office/drawing/2014/main" id="{903BEDD4-159B-F98D-84CA-2C2723BF879E}"/>
              </a:ext>
            </a:extLst>
          </p:cNvPr>
          <p:cNvSpPr>
            <a:spLocks noGrp="1"/>
          </p:cNvSpPr>
          <p:nvPr>
            <p:ph type="title"/>
          </p:nvPr>
        </p:nvSpPr>
        <p:spPr>
          <a:xfrm>
            <a:off x="628650" y="274639"/>
            <a:ext cx="7695953" cy="741362"/>
          </a:xfrm>
        </p:spPr>
        <p:txBody>
          <a:bodyPr/>
          <a:lstStyle/>
          <a:p>
            <a:r>
              <a:rPr lang="en-GB" dirty="0"/>
              <a:t>Click to edit Master title style</a:t>
            </a:r>
            <a:endParaRPr lang="en-US" dirty="0"/>
          </a:p>
        </p:txBody>
      </p:sp>
      <p:sp>
        <p:nvSpPr>
          <p:cNvPr id="10" name="Content Placeholder 2">
            <a:extLst>
              <a:ext uri="{FF2B5EF4-FFF2-40B4-BE49-F238E27FC236}">
                <a16:creationId xmlns:a16="http://schemas.microsoft.com/office/drawing/2014/main" id="{05C8408A-1619-7FE4-1442-C77400D80823}"/>
              </a:ext>
            </a:extLst>
          </p:cNvPr>
          <p:cNvSpPr>
            <a:spLocks noGrp="1"/>
          </p:cNvSpPr>
          <p:nvPr>
            <p:ph sz="half" idx="1" hasCustomPrompt="1"/>
          </p:nvPr>
        </p:nvSpPr>
        <p:spPr>
          <a:xfrm>
            <a:off x="628649" y="1212850"/>
            <a:ext cx="7695953" cy="3263900"/>
          </a:xfrm>
        </p:spPr>
        <p:txBody>
          <a:bodyPr/>
          <a:lstStyle/>
          <a:p>
            <a:pPr lvl="0"/>
            <a:r>
              <a:rPr lang="en-GB" dirty="0"/>
              <a:t>Body text</a:t>
            </a:r>
          </a:p>
          <a:p>
            <a:pPr lvl="1"/>
            <a:r>
              <a:rPr lang="en-GB" dirty="0"/>
              <a:t>Subheading</a:t>
            </a:r>
          </a:p>
          <a:p>
            <a:pPr lvl="2"/>
            <a:r>
              <a:rPr lang="en-GB" dirty="0"/>
              <a:t>Pull quote style</a:t>
            </a:r>
          </a:p>
          <a:p>
            <a:pPr lvl="3"/>
            <a:r>
              <a:rPr lang="en-GB" dirty="0"/>
              <a:t>Number ed List</a:t>
            </a:r>
          </a:p>
          <a:p>
            <a:pPr lvl="4"/>
            <a:r>
              <a:rPr lang="en-GB" dirty="0"/>
              <a:t>Bulleted list</a:t>
            </a:r>
            <a:endParaRPr lang="en-US" dirty="0"/>
          </a:p>
        </p:txBody>
      </p:sp>
    </p:spTree>
    <p:extLst>
      <p:ext uri="{BB962C8B-B14F-4D97-AF65-F5344CB8AC3E}">
        <p14:creationId xmlns:p14="http://schemas.microsoft.com/office/powerpoint/2010/main" val="11136227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3">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48619E4E-73D4-61BA-3AA4-4A1E94103581}"/>
              </a:ext>
            </a:extLst>
          </p:cNvPr>
          <p:cNvPicPr>
            <a:picLocks noChangeAspect="1"/>
          </p:cNvPicPr>
          <p:nvPr userDrawn="1"/>
        </p:nvPicPr>
        <p:blipFill rotWithShape="1">
          <a:blip r:embed="rId2"/>
          <a:srcRect r="4326"/>
          <a:stretch/>
        </p:blipFill>
        <p:spPr>
          <a:xfrm>
            <a:off x="0" y="0"/>
            <a:ext cx="8748411" cy="5143500"/>
          </a:xfrm>
          <a:prstGeom prst="rect">
            <a:avLst/>
          </a:prstGeom>
        </p:spPr>
      </p:pic>
      <p:pic>
        <p:nvPicPr>
          <p:cNvPr id="8" name="Picture 7">
            <a:extLst>
              <a:ext uri="{FF2B5EF4-FFF2-40B4-BE49-F238E27FC236}">
                <a16:creationId xmlns:a16="http://schemas.microsoft.com/office/drawing/2014/main" id="{0612E8FF-CF20-A444-21E7-1B0A4C9B79B1}"/>
              </a:ext>
            </a:extLst>
          </p:cNvPr>
          <p:cNvPicPr>
            <a:picLocks noChangeAspect="1"/>
          </p:cNvPicPr>
          <p:nvPr userDrawn="1"/>
        </p:nvPicPr>
        <p:blipFill>
          <a:blip r:embed="rId3"/>
          <a:srcRect/>
          <a:stretch/>
        </p:blipFill>
        <p:spPr>
          <a:xfrm>
            <a:off x="7225565" y="3848639"/>
            <a:ext cx="1918435" cy="1918435"/>
          </a:xfrm>
          <a:prstGeom prst="rect">
            <a:avLst/>
          </a:prstGeom>
        </p:spPr>
      </p:pic>
      <p:sp>
        <p:nvSpPr>
          <p:cNvPr id="10" name="Title 1">
            <a:extLst>
              <a:ext uri="{FF2B5EF4-FFF2-40B4-BE49-F238E27FC236}">
                <a16:creationId xmlns:a16="http://schemas.microsoft.com/office/drawing/2014/main" id="{C2211A1D-C2E7-68A8-BEDB-3BA43BF17EFF}"/>
              </a:ext>
            </a:extLst>
          </p:cNvPr>
          <p:cNvSpPr>
            <a:spLocks noGrp="1"/>
          </p:cNvSpPr>
          <p:nvPr>
            <p:ph type="title"/>
          </p:nvPr>
        </p:nvSpPr>
        <p:spPr>
          <a:xfrm>
            <a:off x="628650" y="274639"/>
            <a:ext cx="7695953" cy="741362"/>
          </a:xfrm>
        </p:spPr>
        <p:txBody>
          <a:bodyPr/>
          <a:lstStyle/>
          <a:p>
            <a:r>
              <a:rPr lang="en-GB" dirty="0"/>
              <a:t>Click to edit Master title style</a:t>
            </a:r>
            <a:endParaRPr lang="en-US" dirty="0"/>
          </a:p>
        </p:txBody>
      </p:sp>
      <p:sp>
        <p:nvSpPr>
          <p:cNvPr id="11" name="Content Placeholder 2">
            <a:extLst>
              <a:ext uri="{FF2B5EF4-FFF2-40B4-BE49-F238E27FC236}">
                <a16:creationId xmlns:a16="http://schemas.microsoft.com/office/drawing/2014/main" id="{120F1EAF-6795-374F-5B9D-CE5E4C7BB5DB}"/>
              </a:ext>
            </a:extLst>
          </p:cNvPr>
          <p:cNvSpPr>
            <a:spLocks noGrp="1"/>
          </p:cNvSpPr>
          <p:nvPr>
            <p:ph sz="half" idx="1" hasCustomPrompt="1"/>
          </p:nvPr>
        </p:nvSpPr>
        <p:spPr>
          <a:xfrm>
            <a:off x="628649" y="1212850"/>
            <a:ext cx="7695953" cy="3263900"/>
          </a:xfrm>
        </p:spPr>
        <p:txBody>
          <a:bodyPr/>
          <a:lstStyle/>
          <a:p>
            <a:pPr lvl="0"/>
            <a:r>
              <a:rPr lang="en-GB" dirty="0"/>
              <a:t>Body text</a:t>
            </a:r>
          </a:p>
          <a:p>
            <a:pPr lvl="1"/>
            <a:r>
              <a:rPr lang="en-GB" dirty="0"/>
              <a:t>Subheading</a:t>
            </a:r>
          </a:p>
          <a:p>
            <a:pPr lvl="2"/>
            <a:r>
              <a:rPr lang="en-GB" dirty="0"/>
              <a:t>Pull quote style</a:t>
            </a:r>
          </a:p>
          <a:p>
            <a:pPr lvl="3"/>
            <a:r>
              <a:rPr lang="en-GB" dirty="0"/>
              <a:t>Number ed List</a:t>
            </a:r>
          </a:p>
          <a:p>
            <a:pPr lvl="4"/>
            <a:r>
              <a:rPr lang="en-GB" dirty="0"/>
              <a:t>Bulleted list</a:t>
            </a:r>
            <a:endParaRPr lang="en-US" dirty="0"/>
          </a:p>
        </p:txBody>
      </p:sp>
    </p:spTree>
    <p:extLst>
      <p:ext uri="{BB962C8B-B14F-4D97-AF65-F5344CB8AC3E}">
        <p14:creationId xmlns:p14="http://schemas.microsoft.com/office/powerpoint/2010/main" val="35367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A468BAF8-49A5-B9FF-654A-06FEBB228E2E}"/>
              </a:ext>
            </a:extLst>
          </p:cNvPr>
          <p:cNvSpPr>
            <a:spLocks noGrp="1"/>
          </p:cNvSpPr>
          <p:nvPr>
            <p:ph sz="half" idx="1"/>
          </p:nvPr>
        </p:nvSpPr>
        <p:spPr>
          <a:xfrm>
            <a:off x="628649" y="1212850"/>
            <a:ext cx="7695953" cy="3270250"/>
          </a:xfrm>
        </p:spPr>
        <p:txBody>
          <a:bodyPr/>
          <a:lstStyle/>
          <a:p>
            <a:pPr lvl="0"/>
            <a:endParaRPr lang="en-US" dirty="0"/>
          </a:p>
        </p:txBody>
      </p:sp>
      <p:pic>
        <p:nvPicPr>
          <p:cNvPr id="8" name="Picture 7">
            <a:extLst>
              <a:ext uri="{FF2B5EF4-FFF2-40B4-BE49-F238E27FC236}">
                <a16:creationId xmlns:a16="http://schemas.microsoft.com/office/drawing/2014/main" id="{9486C17D-C59D-43C6-074B-1EA93AD12AC7}"/>
              </a:ext>
            </a:extLst>
          </p:cNvPr>
          <p:cNvPicPr>
            <a:picLocks noChangeAspect="1"/>
          </p:cNvPicPr>
          <p:nvPr userDrawn="1"/>
        </p:nvPicPr>
        <p:blipFill>
          <a:blip r:embed="rId2"/>
          <a:srcRect/>
          <a:stretch/>
        </p:blipFill>
        <p:spPr>
          <a:xfrm>
            <a:off x="7225565" y="3848639"/>
            <a:ext cx="1918435" cy="1918435"/>
          </a:xfrm>
          <a:prstGeom prst="rect">
            <a:avLst/>
          </a:prstGeom>
        </p:spPr>
      </p:pic>
      <p:sp>
        <p:nvSpPr>
          <p:cNvPr id="9" name="Title 1">
            <a:extLst>
              <a:ext uri="{FF2B5EF4-FFF2-40B4-BE49-F238E27FC236}">
                <a16:creationId xmlns:a16="http://schemas.microsoft.com/office/drawing/2014/main" id="{5511D69D-F3C6-0352-74F4-D7FDE064FECF}"/>
              </a:ext>
            </a:extLst>
          </p:cNvPr>
          <p:cNvSpPr>
            <a:spLocks noGrp="1"/>
          </p:cNvSpPr>
          <p:nvPr>
            <p:ph type="title"/>
          </p:nvPr>
        </p:nvSpPr>
        <p:spPr>
          <a:xfrm>
            <a:off x="628650" y="274639"/>
            <a:ext cx="7695953" cy="741362"/>
          </a:xfrm>
        </p:spPr>
        <p:txBody>
          <a:bodyPr/>
          <a:lstStyle/>
          <a:p>
            <a:r>
              <a:rPr lang="en-GB" dirty="0"/>
              <a:t>Click to edit Master title style</a:t>
            </a:r>
            <a:endParaRPr lang="en-US" dirty="0"/>
          </a:p>
        </p:txBody>
      </p:sp>
    </p:spTree>
    <p:extLst>
      <p:ext uri="{BB962C8B-B14F-4D97-AF65-F5344CB8AC3E}">
        <p14:creationId xmlns:p14="http://schemas.microsoft.com/office/powerpoint/2010/main" val="25768884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8" name="Picture Placeholder 5">
            <a:extLst>
              <a:ext uri="{FF2B5EF4-FFF2-40B4-BE49-F238E27FC236}">
                <a16:creationId xmlns:a16="http://schemas.microsoft.com/office/drawing/2014/main" id="{3DB3CCC5-B5D5-9A12-9065-39925708229A}"/>
              </a:ext>
            </a:extLst>
          </p:cNvPr>
          <p:cNvSpPr>
            <a:spLocks noGrp="1"/>
          </p:cNvSpPr>
          <p:nvPr>
            <p:ph type="pic" sz="quarter" idx="13"/>
          </p:nvPr>
        </p:nvSpPr>
        <p:spPr>
          <a:xfrm>
            <a:off x="4648203" y="1212850"/>
            <a:ext cx="3733798" cy="3263900"/>
          </a:xfrm>
          <a:prstGeom prst="rect">
            <a:avLst/>
          </a:prstGeom>
        </p:spPr>
        <p:txBody>
          <a:bodyPr/>
          <a:lstStyle>
            <a:lvl1pPr algn="ctr">
              <a:defRPr/>
            </a:lvl1pPr>
          </a:lstStyle>
          <a:p>
            <a:endParaRPr lang="en-US" dirty="0"/>
          </a:p>
        </p:txBody>
      </p:sp>
      <p:pic>
        <p:nvPicPr>
          <p:cNvPr id="6" name="Picture 5">
            <a:extLst>
              <a:ext uri="{FF2B5EF4-FFF2-40B4-BE49-F238E27FC236}">
                <a16:creationId xmlns:a16="http://schemas.microsoft.com/office/drawing/2014/main" id="{A5C111A0-99FA-59DF-B3C0-260A4A65ADDC}"/>
              </a:ext>
            </a:extLst>
          </p:cNvPr>
          <p:cNvPicPr>
            <a:picLocks noChangeAspect="1"/>
          </p:cNvPicPr>
          <p:nvPr userDrawn="1"/>
        </p:nvPicPr>
        <p:blipFill>
          <a:blip r:embed="rId2"/>
          <a:srcRect/>
          <a:stretch/>
        </p:blipFill>
        <p:spPr>
          <a:xfrm>
            <a:off x="7225565" y="3848639"/>
            <a:ext cx="1918435" cy="1918435"/>
          </a:xfrm>
          <a:prstGeom prst="rect">
            <a:avLst/>
          </a:prstGeom>
        </p:spPr>
      </p:pic>
      <p:sp>
        <p:nvSpPr>
          <p:cNvPr id="7" name="Title 1">
            <a:extLst>
              <a:ext uri="{FF2B5EF4-FFF2-40B4-BE49-F238E27FC236}">
                <a16:creationId xmlns:a16="http://schemas.microsoft.com/office/drawing/2014/main" id="{EBE76873-81EC-F044-BA87-98997C32C0F9}"/>
              </a:ext>
            </a:extLst>
          </p:cNvPr>
          <p:cNvSpPr>
            <a:spLocks noGrp="1"/>
          </p:cNvSpPr>
          <p:nvPr>
            <p:ph type="title"/>
          </p:nvPr>
        </p:nvSpPr>
        <p:spPr>
          <a:xfrm>
            <a:off x="628650" y="274639"/>
            <a:ext cx="7695953" cy="741362"/>
          </a:xfrm>
        </p:spPr>
        <p:txBody>
          <a:bodyPr/>
          <a:lstStyle/>
          <a:p>
            <a:r>
              <a:rPr lang="en-GB" dirty="0"/>
              <a:t>Click to edit Master title style</a:t>
            </a:r>
            <a:endParaRPr lang="en-US" dirty="0"/>
          </a:p>
        </p:txBody>
      </p:sp>
      <p:sp>
        <p:nvSpPr>
          <p:cNvPr id="9" name="Content Placeholder 2">
            <a:extLst>
              <a:ext uri="{FF2B5EF4-FFF2-40B4-BE49-F238E27FC236}">
                <a16:creationId xmlns:a16="http://schemas.microsoft.com/office/drawing/2014/main" id="{E245723F-D924-022D-59F6-8D2B77DEF018}"/>
              </a:ext>
            </a:extLst>
          </p:cNvPr>
          <p:cNvSpPr>
            <a:spLocks noGrp="1"/>
          </p:cNvSpPr>
          <p:nvPr>
            <p:ph sz="half" idx="1" hasCustomPrompt="1"/>
          </p:nvPr>
        </p:nvSpPr>
        <p:spPr>
          <a:xfrm>
            <a:off x="628650" y="1212850"/>
            <a:ext cx="3627666" cy="3263900"/>
          </a:xfrm>
        </p:spPr>
        <p:txBody>
          <a:bodyPr/>
          <a:lstStyle/>
          <a:p>
            <a:pPr lvl="0"/>
            <a:r>
              <a:rPr lang="en-GB" dirty="0"/>
              <a:t>Body text</a:t>
            </a:r>
          </a:p>
          <a:p>
            <a:pPr lvl="1"/>
            <a:r>
              <a:rPr lang="en-GB" dirty="0"/>
              <a:t>Subheading</a:t>
            </a:r>
          </a:p>
          <a:p>
            <a:pPr lvl="2"/>
            <a:r>
              <a:rPr lang="en-GB" dirty="0"/>
              <a:t>Pull quote style</a:t>
            </a:r>
          </a:p>
          <a:p>
            <a:pPr lvl="3"/>
            <a:r>
              <a:rPr lang="en-GB" dirty="0"/>
              <a:t>Number ed List</a:t>
            </a:r>
          </a:p>
          <a:p>
            <a:pPr lvl="4"/>
            <a:r>
              <a:rPr lang="en-GB" dirty="0"/>
              <a:t>Bulleted list</a:t>
            </a:r>
            <a:endParaRPr lang="en-US" dirty="0"/>
          </a:p>
        </p:txBody>
      </p:sp>
    </p:spTree>
    <p:extLst>
      <p:ext uri="{BB962C8B-B14F-4D97-AF65-F5344CB8AC3E}">
        <p14:creationId xmlns:p14="http://schemas.microsoft.com/office/powerpoint/2010/main" val="7265450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and table">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80B845A5-57DF-509C-D5F9-B454112CB032}"/>
              </a:ext>
            </a:extLst>
          </p:cNvPr>
          <p:cNvSpPr>
            <a:spLocks noGrp="1"/>
          </p:cNvSpPr>
          <p:nvPr>
            <p:ph sz="half" idx="14"/>
          </p:nvPr>
        </p:nvSpPr>
        <p:spPr>
          <a:xfrm>
            <a:off x="4643252" y="1212850"/>
            <a:ext cx="3681351" cy="3263900"/>
          </a:xfrm>
        </p:spPr>
        <p:txBody>
          <a:bodyPr/>
          <a:lstStyle/>
          <a:p>
            <a:pPr lvl="0"/>
            <a:endParaRPr lang="en-US" dirty="0"/>
          </a:p>
        </p:txBody>
      </p:sp>
      <p:pic>
        <p:nvPicPr>
          <p:cNvPr id="10" name="Picture 9">
            <a:extLst>
              <a:ext uri="{FF2B5EF4-FFF2-40B4-BE49-F238E27FC236}">
                <a16:creationId xmlns:a16="http://schemas.microsoft.com/office/drawing/2014/main" id="{7CFD973B-951B-6085-14D0-463CC256E731}"/>
              </a:ext>
            </a:extLst>
          </p:cNvPr>
          <p:cNvPicPr>
            <a:picLocks noChangeAspect="1"/>
          </p:cNvPicPr>
          <p:nvPr userDrawn="1"/>
        </p:nvPicPr>
        <p:blipFill>
          <a:blip r:embed="rId2"/>
          <a:srcRect/>
          <a:stretch/>
        </p:blipFill>
        <p:spPr>
          <a:xfrm>
            <a:off x="7225565" y="3848639"/>
            <a:ext cx="1918435" cy="1918435"/>
          </a:xfrm>
          <a:prstGeom prst="rect">
            <a:avLst/>
          </a:prstGeom>
        </p:spPr>
      </p:pic>
      <p:sp>
        <p:nvSpPr>
          <p:cNvPr id="11" name="Title 1">
            <a:extLst>
              <a:ext uri="{FF2B5EF4-FFF2-40B4-BE49-F238E27FC236}">
                <a16:creationId xmlns:a16="http://schemas.microsoft.com/office/drawing/2014/main" id="{52558CE7-7DAF-AF36-7E32-DDBAD7B966D8}"/>
              </a:ext>
            </a:extLst>
          </p:cNvPr>
          <p:cNvSpPr>
            <a:spLocks noGrp="1"/>
          </p:cNvSpPr>
          <p:nvPr>
            <p:ph type="title"/>
          </p:nvPr>
        </p:nvSpPr>
        <p:spPr>
          <a:xfrm>
            <a:off x="628650" y="274639"/>
            <a:ext cx="7695953" cy="741362"/>
          </a:xfrm>
        </p:spPr>
        <p:txBody>
          <a:bodyPr/>
          <a:lstStyle/>
          <a:p>
            <a:r>
              <a:rPr lang="en-GB" dirty="0"/>
              <a:t>Click to edit Master title style</a:t>
            </a:r>
            <a:endParaRPr lang="en-US" dirty="0"/>
          </a:p>
        </p:txBody>
      </p:sp>
      <p:sp>
        <p:nvSpPr>
          <p:cNvPr id="12" name="Content Placeholder 2">
            <a:extLst>
              <a:ext uri="{FF2B5EF4-FFF2-40B4-BE49-F238E27FC236}">
                <a16:creationId xmlns:a16="http://schemas.microsoft.com/office/drawing/2014/main" id="{3466559B-6027-66BA-B23A-0D4E68BADE0B}"/>
              </a:ext>
            </a:extLst>
          </p:cNvPr>
          <p:cNvSpPr>
            <a:spLocks noGrp="1"/>
          </p:cNvSpPr>
          <p:nvPr>
            <p:ph sz="half" idx="1" hasCustomPrompt="1"/>
          </p:nvPr>
        </p:nvSpPr>
        <p:spPr>
          <a:xfrm>
            <a:off x="628650" y="1212850"/>
            <a:ext cx="3627666" cy="3263900"/>
          </a:xfrm>
        </p:spPr>
        <p:txBody>
          <a:bodyPr/>
          <a:lstStyle/>
          <a:p>
            <a:pPr lvl="0"/>
            <a:r>
              <a:rPr lang="en-GB" dirty="0"/>
              <a:t>Body text</a:t>
            </a:r>
          </a:p>
          <a:p>
            <a:pPr lvl="1"/>
            <a:r>
              <a:rPr lang="en-GB" dirty="0"/>
              <a:t>Subheading</a:t>
            </a:r>
          </a:p>
          <a:p>
            <a:pPr lvl="2"/>
            <a:r>
              <a:rPr lang="en-GB" dirty="0"/>
              <a:t>Pull quote style</a:t>
            </a:r>
          </a:p>
          <a:p>
            <a:pPr lvl="3"/>
            <a:r>
              <a:rPr lang="en-GB" dirty="0"/>
              <a:t>Number ed List</a:t>
            </a:r>
          </a:p>
          <a:p>
            <a:pPr lvl="4"/>
            <a:r>
              <a:rPr lang="en-GB" dirty="0"/>
              <a:t>Bulleted list</a:t>
            </a:r>
            <a:endParaRPr lang="en-US" dirty="0"/>
          </a:p>
        </p:txBody>
      </p:sp>
    </p:spTree>
    <p:extLst>
      <p:ext uri="{BB962C8B-B14F-4D97-AF65-F5344CB8AC3E}">
        <p14:creationId xmlns:p14="http://schemas.microsoft.com/office/powerpoint/2010/main" val="5507702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stats 1">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EBC19B2E-5CD3-8AC4-3906-C19FB9C6A19C}"/>
              </a:ext>
            </a:extLst>
          </p:cNvPr>
          <p:cNvSpPr>
            <a:spLocks noGrp="1"/>
          </p:cNvSpPr>
          <p:nvPr>
            <p:ph sz="half" idx="13"/>
          </p:nvPr>
        </p:nvSpPr>
        <p:spPr>
          <a:xfrm>
            <a:off x="4572000" y="1225577"/>
            <a:ext cx="2081592" cy="1549373"/>
          </a:xfrm>
          <a:solidFill>
            <a:schemeClr val="accent4"/>
          </a:solidFill>
        </p:spPr>
        <p:txBody>
          <a:bodyPr anchor="ctr"/>
          <a:lstStyle>
            <a:lvl1pPr algn="ctr">
              <a:defRPr>
                <a:solidFill>
                  <a:schemeClr val="bg1"/>
                </a:solidFill>
              </a:defRPr>
            </a:lvl1pPr>
          </a:lstStyle>
          <a:p>
            <a:pPr lvl="0"/>
            <a:r>
              <a:rPr lang="en-GB" dirty="0"/>
              <a:t>Click to edit Master text styles</a:t>
            </a:r>
            <a:endParaRPr lang="en-US" dirty="0"/>
          </a:p>
        </p:txBody>
      </p:sp>
      <p:sp>
        <p:nvSpPr>
          <p:cNvPr id="5" name="Content Placeholder 2">
            <a:extLst>
              <a:ext uri="{FF2B5EF4-FFF2-40B4-BE49-F238E27FC236}">
                <a16:creationId xmlns:a16="http://schemas.microsoft.com/office/drawing/2014/main" id="{DD9AA328-E6BE-B01C-7CDF-D6BCF2A488EC}"/>
              </a:ext>
            </a:extLst>
          </p:cNvPr>
          <p:cNvSpPr>
            <a:spLocks noGrp="1"/>
          </p:cNvSpPr>
          <p:nvPr>
            <p:ph sz="half" idx="14" hasCustomPrompt="1"/>
          </p:nvPr>
        </p:nvSpPr>
        <p:spPr>
          <a:xfrm>
            <a:off x="6765726" y="1225577"/>
            <a:ext cx="2022814" cy="1549373"/>
          </a:xfrm>
          <a:solidFill>
            <a:schemeClr val="accent3"/>
          </a:solidFill>
        </p:spPr>
        <p:txBody>
          <a:bodyPr anchor="ctr"/>
          <a:lstStyle>
            <a:lvl1pPr algn="ctr">
              <a:defRPr>
                <a:solidFill>
                  <a:schemeClr val="bg1"/>
                </a:solidFill>
              </a:defRPr>
            </a:lvl1pPr>
          </a:lstStyle>
          <a:p>
            <a:pPr lvl="0"/>
            <a:r>
              <a:rPr lang="en-GB" dirty="0"/>
              <a:t>Click to edit Master text styles`</a:t>
            </a:r>
            <a:endParaRPr lang="en-US" dirty="0"/>
          </a:p>
        </p:txBody>
      </p:sp>
      <p:sp>
        <p:nvSpPr>
          <p:cNvPr id="6" name="Content Placeholder 2">
            <a:extLst>
              <a:ext uri="{FF2B5EF4-FFF2-40B4-BE49-F238E27FC236}">
                <a16:creationId xmlns:a16="http://schemas.microsoft.com/office/drawing/2014/main" id="{2297175D-B021-8EB4-6044-F7EA30829391}"/>
              </a:ext>
            </a:extLst>
          </p:cNvPr>
          <p:cNvSpPr>
            <a:spLocks noGrp="1"/>
          </p:cNvSpPr>
          <p:nvPr>
            <p:ph sz="half" idx="15" hasCustomPrompt="1"/>
          </p:nvPr>
        </p:nvSpPr>
        <p:spPr>
          <a:xfrm>
            <a:off x="4572000" y="2889250"/>
            <a:ext cx="2081592" cy="1597023"/>
          </a:xfrm>
          <a:solidFill>
            <a:schemeClr val="bg2"/>
          </a:solidFill>
        </p:spPr>
        <p:txBody>
          <a:bodyPr anchor="ctr"/>
          <a:lstStyle>
            <a:lvl1pPr algn="ctr">
              <a:defRPr>
                <a:solidFill>
                  <a:schemeClr val="bg1"/>
                </a:solidFill>
              </a:defRPr>
            </a:lvl1pPr>
          </a:lstStyle>
          <a:p>
            <a:pPr lvl="0"/>
            <a:r>
              <a:rPr lang="en-GB" dirty="0" err="1"/>
              <a:t>Clic</a:t>
            </a:r>
            <a:r>
              <a:rPr lang="en-GB" dirty="0"/>
              <a:t>```k to edit Master text styles</a:t>
            </a:r>
            <a:endParaRPr lang="en-US" dirty="0"/>
          </a:p>
        </p:txBody>
      </p:sp>
      <p:sp>
        <p:nvSpPr>
          <p:cNvPr id="8" name="Content Placeholder 2">
            <a:extLst>
              <a:ext uri="{FF2B5EF4-FFF2-40B4-BE49-F238E27FC236}">
                <a16:creationId xmlns:a16="http://schemas.microsoft.com/office/drawing/2014/main" id="{3EEF628E-068B-AA37-A1B0-D18E53485B09}"/>
              </a:ext>
            </a:extLst>
          </p:cNvPr>
          <p:cNvSpPr>
            <a:spLocks noGrp="1"/>
          </p:cNvSpPr>
          <p:nvPr>
            <p:ph sz="half" idx="16" hasCustomPrompt="1"/>
          </p:nvPr>
        </p:nvSpPr>
        <p:spPr>
          <a:xfrm>
            <a:off x="6765726" y="2889250"/>
            <a:ext cx="2022814" cy="1597023"/>
          </a:xfrm>
          <a:solidFill>
            <a:schemeClr val="accent1"/>
          </a:solidFill>
        </p:spPr>
        <p:txBody>
          <a:bodyPr anchor="ctr"/>
          <a:lstStyle>
            <a:lvl1pPr algn="ctr">
              <a:defRPr>
                <a:solidFill>
                  <a:schemeClr val="bg1"/>
                </a:solidFill>
              </a:defRPr>
            </a:lvl1pPr>
          </a:lstStyle>
          <a:p>
            <a:pPr lvl="0"/>
            <a:r>
              <a:rPr lang="en-GB" dirty="0" err="1"/>
              <a:t>Clic</a:t>
            </a:r>
            <a:r>
              <a:rPr lang="en-GB" dirty="0"/>
              <a:t>``k to edit Master text styles</a:t>
            </a:r>
            <a:endParaRPr lang="en-US" dirty="0"/>
          </a:p>
        </p:txBody>
      </p:sp>
      <p:pic>
        <p:nvPicPr>
          <p:cNvPr id="7" name="Picture 6">
            <a:extLst>
              <a:ext uri="{FF2B5EF4-FFF2-40B4-BE49-F238E27FC236}">
                <a16:creationId xmlns:a16="http://schemas.microsoft.com/office/drawing/2014/main" id="{9A9AE933-8CD9-01B5-5BF0-4B9A3DBA1F43}"/>
              </a:ext>
            </a:extLst>
          </p:cNvPr>
          <p:cNvPicPr>
            <a:picLocks noChangeAspect="1"/>
          </p:cNvPicPr>
          <p:nvPr userDrawn="1"/>
        </p:nvPicPr>
        <p:blipFill>
          <a:blip r:embed="rId2"/>
          <a:srcRect/>
          <a:stretch/>
        </p:blipFill>
        <p:spPr>
          <a:xfrm>
            <a:off x="7225565" y="3848639"/>
            <a:ext cx="1918435" cy="1918435"/>
          </a:xfrm>
          <a:prstGeom prst="rect">
            <a:avLst/>
          </a:prstGeom>
        </p:spPr>
      </p:pic>
      <p:sp>
        <p:nvSpPr>
          <p:cNvPr id="9" name="Title 1">
            <a:extLst>
              <a:ext uri="{FF2B5EF4-FFF2-40B4-BE49-F238E27FC236}">
                <a16:creationId xmlns:a16="http://schemas.microsoft.com/office/drawing/2014/main" id="{FB81F508-1A26-AE0C-632F-7B56B604B2DD}"/>
              </a:ext>
            </a:extLst>
          </p:cNvPr>
          <p:cNvSpPr>
            <a:spLocks noGrp="1"/>
          </p:cNvSpPr>
          <p:nvPr>
            <p:ph type="title"/>
          </p:nvPr>
        </p:nvSpPr>
        <p:spPr>
          <a:xfrm>
            <a:off x="628650" y="274639"/>
            <a:ext cx="7695953" cy="741362"/>
          </a:xfrm>
        </p:spPr>
        <p:txBody>
          <a:bodyPr/>
          <a:lstStyle/>
          <a:p>
            <a:r>
              <a:rPr lang="en-GB" dirty="0"/>
              <a:t>Click to edit Master title style</a:t>
            </a:r>
            <a:endParaRPr lang="en-US" dirty="0"/>
          </a:p>
        </p:txBody>
      </p:sp>
      <p:sp>
        <p:nvSpPr>
          <p:cNvPr id="10" name="Content Placeholder 2">
            <a:extLst>
              <a:ext uri="{FF2B5EF4-FFF2-40B4-BE49-F238E27FC236}">
                <a16:creationId xmlns:a16="http://schemas.microsoft.com/office/drawing/2014/main" id="{5E0D76B0-B7F1-DBC4-55F5-A27BE4D764DE}"/>
              </a:ext>
            </a:extLst>
          </p:cNvPr>
          <p:cNvSpPr>
            <a:spLocks noGrp="1"/>
          </p:cNvSpPr>
          <p:nvPr>
            <p:ph sz="half" idx="1" hasCustomPrompt="1"/>
          </p:nvPr>
        </p:nvSpPr>
        <p:spPr>
          <a:xfrm>
            <a:off x="628650" y="1212850"/>
            <a:ext cx="3627666" cy="3263900"/>
          </a:xfrm>
        </p:spPr>
        <p:txBody>
          <a:bodyPr/>
          <a:lstStyle/>
          <a:p>
            <a:pPr lvl="0"/>
            <a:r>
              <a:rPr lang="en-GB" dirty="0"/>
              <a:t>Body text</a:t>
            </a:r>
          </a:p>
          <a:p>
            <a:pPr lvl="1"/>
            <a:r>
              <a:rPr lang="en-GB" dirty="0"/>
              <a:t>Subheading</a:t>
            </a:r>
          </a:p>
          <a:p>
            <a:pPr lvl="2"/>
            <a:r>
              <a:rPr lang="en-GB" dirty="0"/>
              <a:t>Pull quote style</a:t>
            </a:r>
          </a:p>
          <a:p>
            <a:pPr lvl="3"/>
            <a:r>
              <a:rPr lang="en-GB" dirty="0"/>
              <a:t>Number ed List</a:t>
            </a:r>
          </a:p>
          <a:p>
            <a:pPr lvl="4"/>
            <a:r>
              <a:rPr lang="en-GB" dirty="0"/>
              <a:t>Bulleted list</a:t>
            </a:r>
            <a:endParaRPr lang="en-US" dirty="0"/>
          </a:p>
        </p:txBody>
      </p:sp>
    </p:spTree>
    <p:extLst>
      <p:ext uri="{BB962C8B-B14F-4D97-AF65-F5344CB8AC3E}">
        <p14:creationId xmlns:p14="http://schemas.microsoft.com/office/powerpoint/2010/main" val="7677094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theme" Target="../theme/theme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61EA81-422C-390A-7F0A-476983E7BA10}"/>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B2E02250-FD3B-7FD3-3734-45969AC73A3C}"/>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GB" dirty="0"/>
              <a:t>Body text</a:t>
            </a:r>
          </a:p>
          <a:p>
            <a:pPr lvl="1"/>
            <a:r>
              <a:rPr lang="en-GB" dirty="0"/>
              <a:t>Subheading</a:t>
            </a:r>
          </a:p>
          <a:p>
            <a:pPr lvl="2"/>
            <a:r>
              <a:rPr lang="en-GB" dirty="0"/>
              <a:t>Pull quote style</a:t>
            </a:r>
          </a:p>
          <a:p>
            <a:pPr lvl="3"/>
            <a:r>
              <a:rPr lang="en-GB" dirty="0"/>
              <a:t>Numbered list</a:t>
            </a:r>
          </a:p>
          <a:p>
            <a:pPr lvl="4"/>
            <a:r>
              <a:rPr lang="en-GB" dirty="0"/>
              <a:t>Bulleted list</a:t>
            </a:r>
            <a:endParaRPr lang="en-US" dirty="0"/>
          </a:p>
        </p:txBody>
      </p:sp>
    </p:spTree>
    <p:extLst>
      <p:ext uri="{BB962C8B-B14F-4D97-AF65-F5344CB8AC3E}">
        <p14:creationId xmlns:p14="http://schemas.microsoft.com/office/powerpoint/2010/main" val="1070537176"/>
      </p:ext>
    </p:extLst>
  </p:cSld>
  <p:clrMap bg1="lt1" tx1="dk1" bg2="lt2" tx2="dk2" accent1="accent1" accent2="accent2" accent3="accent3" accent4="accent4" accent5="accent5" accent6="accent6" hlink="hlink" folHlink="folHlink"/>
  <p:sldLayoutIdLst>
    <p:sldLayoutId id="2147483688" r:id="rId1"/>
    <p:sldLayoutId id="2147483708" r:id="rId2"/>
    <p:sldLayoutId id="2147483689" r:id="rId3"/>
    <p:sldLayoutId id="2147483701" r:id="rId4"/>
    <p:sldLayoutId id="2147483702" r:id="rId5"/>
    <p:sldLayoutId id="2147483712" r:id="rId6"/>
    <p:sldLayoutId id="2147483691" r:id="rId7"/>
    <p:sldLayoutId id="2147483709" r:id="rId8"/>
    <p:sldLayoutId id="2147483699" r:id="rId9"/>
    <p:sldLayoutId id="2147483704" r:id="rId10"/>
    <p:sldLayoutId id="2147483700" r:id="rId11"/>
    <p:sldLayoutId id="2147483695" r:id="rId12"/>
    <p:sldLayoutId id="2147483706" r:id="rId13"/>
    <p:sldLayoutId id="2147483710" r:id="rId14"/>
    <p:sldLayoutId id="2147483711" r:id="rId15"/>
  </p:sldLayoutIdLst>
  <p:hf sldNum="0" hdr="0" ftr="0" dt="0"/>
  <p:txStyles>
    <p:titleStyle>
      <a:lvl1pPr algn="l" defTabSz="914400" rtl="0" eaLnBrk="1" latinLnBrk="0" hangingPunct="1">
        <a:lnSpc>
          <a:spcPct val="90000"/>
        </a:lnSpc>
        <a:spcBef>
          <a:spcPct val="0"/>
        </a:spcBef>
        <a:buNone/>
        <a:defRPr sz="3200" b="1" i="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1800" b="0" i="0" kern="1200">
          <a:solidFill>
            <a:schemeClr val="tx1"/>
          </a:solidFill>
          <a:latin typeface="Arial" panose="020B0604020202020204" pitchFamily="34" charset="0"/>
          <a:ea typeface="+mn-ea"/>
          <a:cs typeface="Arial" panose="020B0604020202020204" pitchFamily="34" charset="0"/>
        </a:defRPr>
      </a:lvl1pPr>
      <a:lvl2pPr marL="6350" indent="0" algn="l" defTabSz="914400" rtl="0" eaLnBrk="1" latinLnBrk="0" hangingPunct="1">
        <a:lnSpc>
          <a:spcPct val="90000"/>
        </a:lnSpc>
        <a:spcBef>
          <a:spcPts val="500"/>
        </a:spcBef>
        <a:buFont typeface="Arial" panose="020B0604020202020204" pitchFamily="34" charset="0"/>
        <a:buNone/>
        <a:tabLst/>
        <a:defRPr sz="2200" b="1" i="0" kern="1200">
          <a:solidFill>
            <a:schemeClr val="bg2"/>
          </a:solidFill>
          <a:latin typeface="Arial" panose="020B0604020202020204" pitchFamily="34" charset="0"/>
          <a:ea typeface="+mn-ea"/>
          <a:cs typeface="Arial" panose="020B0604020202020204" pitchFamily="34" charset="0"/>
        </a:defRPr>
      </a:lvl2pPr>
      <a:lvl3pPr marL="6350" indent="0" algn="l" defTabSz="914400" rtl="0" eaLnBrk="1" latinLnBrk="0" hangingPunct="1">
        <a:lnSpc>
          <a:spcPct val="90000"/>
        </a:lnSpc>
        <a:spcBef>
          <a:spcPts val="500"/>
        </a:spcBef>
        <a:buFont typeface="Arial" panose="020B0604020202020204" pitchFamily="34" charset="0"/>
        <a:buNone/>
        <a:tabLst/>
        <a:defRPr sz="1800" b="1" i="0" kern="1200">
          <a:solidFill>
            <a:schemeClr val="tx1"/>
          </a:solidFill>
          <a:latin typeface="Arial" panose="020B0604020202020204" pitchFamily="34" charset="0"/>
          <a:ea typeface="+mn-ea"/>
          <a:cs typeface="Arial" panose="020B0604020202020204" pitchFamily="34" charset="0"/>
        </a:defRPr>
      </a:lvl3pPr>
      <a:lvl4pPr marL="269875" indent="-263525" algn="l" defTabSz="914400" rtl="0" eaLnBrk="1" latinLnBrk="0" hangingPunct="1">
        <a:lnSpc>
          <a:spcPct val="90000"/>
        </a:lnSpc>
        <a:spcBef>
          <a:spcPts val="500"/>
        </a:spcBef>
        <a:buClr>
          <a:schemeClr val="bg2"/>
        </a:buClr>
        <a:buFont typeface="+mj-lt"/>
        <a:buAutoNum type="arabicPeriod"/>
        <a:tabLst/>
        <a:defRPr sz="1800" b="0" i="0" kern="1200">
          <a:solidFill>
            <a:schemeClr val="tx1"/>
          </a:solidFill>
          <a:latin typeface="Arial" panose="020B0604020202020204" pitchFamily="34" charset="0"/>
          <a:ea typeface="+mn-ea"/>
          <a:cs typeface="Arial" panose="020B0604020202020204" pitchFamily="34" charset="0"/>
        </a:defRPr>
      </a:lvl4pPr>
      <a:lvl5pPr marL="269875" indent="-263525" algn="l" defTabSz="914400" rtl="0" eaLnBrk="1" latinLnBrk="0" hangingPunct="1">
        <a:lnSpc>
          <a:spcPct val="90000"/>
        </a:lnSpc>
        <a:spcBef>
          <a:spcPts val="500"/>
        </a:spcBef>
        <a:buClr>
          <a:schemeClr val="bg2"/>
        </a:buClr>
        <a:buFont typeface="Arial" panose="020B0604020202020204" pitchFamily="34" charset="0"/>
        <a:buChar char="•"/>
        <a:tabLst/>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61EA81-422C-390A-7F0A-476983E7BA10}"/>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2E02250-FD3B-7FD3-3734-45969AC73A3C}"/>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GB"/>
              <a:t>Body text</a:t>
            </a:r>
          </a:p>
          <a:p>
            <a:pPr lvl="1"/>
            <a:r>
              <a:rPr lang="en-GB"/>
              <a:t>Subheading</a:t>
            </a:r>
          </a:p>
          <a:p>
            <a:pPr lvl="2"/>
            <a:r>
              <a:rPr lang="en-GB"/>
              <a:t>Pull quote style</a:t>
            </a:r>
          </a:p>
          <a:p>
            <a:pPr lvl="3"/>
            <a:r>
              <a:rPr lang="en-GB"/>
              <a:t>Numbered list</a:t>
            </a:r>
          </a:p>
          <a:p>
            <a:pPr lvl="4"/>
            <a:r>
              <a:rPr lang="en-GB"/>
              <a:t>Bulleted list</a:t>
            </a:r>
            <a:endParaRPr lang="en-US"/>
          </a:p>
        </p:txBody>
      </p:sp>
    </p:spTree>
    <p:extLst>
      <p:ext uri="{BB962C8B-B14F-4D97-AF65-F5344CB8AC3E}">
        <p14:creationId xmlns:p14="http://schemas.microsoft.com/office/powerpoint/2010/main" val="3092315290"/>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Lst>
  <p:hf sldNum="0" hdr="0" ftr="0" dt="0"/>
  <p:txStyles>
    <p:titleStyle>
      <a:lvl1pPr algn="l" defTabSz="914400" rtl="0" eaLnBrk="1" latinLnBrk="0" hangingPunct="1">
        <a:lnSpc>
          <a:spcPct val="90000"/>
        </a:lnSpc>
        <a:spcBef>
          <a:spcPct val="0"/>
        </a:spcBef>
        <a:buNone/>
        <a:defRPr sz="3200" b="1" i="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1400" b="0" i="0" kern="1200">
          <a:solidFill>
            <a:schemeClr val="tx1"/>
          </a:solidFill>
          <a:latin typeface="Arial" panose="020B0604020202020204" pitchFamily="34" charset="0"/>
          <a:ea typeface="+mn-ea"/>
          <a:cs typeface="Arial" panose="020B0604020202020204" pitchFamily="34" charset="0"/>
        </a:defRPr>
      </a:lvl1pPr>
      <a:lvl2pPr marL="6350" indent="0" algn="l" defTabSz="914400" rtl="0" eaLnBrk="1" latinLnBrk="0" hangingPunct="1">
        <a:lnSpc>
          <a:spcPct val="90000"/>
        </a:lnSpc>
        <a:spcBef>
          <a:spcPts val="500"/>
        </a:spcBef>
        <a:buFont typeface="Arial" panose="020B0604020202020204" pitchFamily="34" charset="0"/>
        <a:buNone/>
        <a:tabLst/>
        <a:defRPr sz="1800" b="1" i="0" kern="1200">
          <a:solidFill>
            <a:schemeClr val="bg2"/>
          </a:solidFill>
          <a:latin typeface="Arial" panose="020B0604020202020204" pitchFamily="34" charset="0"/>
          <a:ea typeface="+mn-ea"/>
          <a:cs typeface="Arial" panose="020B0604020202020204" pitchFamily="34" charset="0"/>
        </a:defRPr>
      </a:lvl2pPr>
      <a:lvl3pPr marL="6350" indent="0" algn="l" defTabSz="914400" rtl="0" eaLnBrk="1" latinLnBrk="0" hangingPunct="1">
        <a:lnSpc>
          <a:spcPct val="90000"/>
        </a:lnSpc>
        <a:spcBef>
          <a:spcPts val="500"/>
        </a:spcBef>
        <a:buFont typeface="Arial" panose="020B0604020202020204" pitchFamily="34" charset="0"/>
        <a:buNone/>
        <a:tabLst/>
        <a:defRPr sz="1400" b="1" i="0" kern="1200">
          <a:solidFill>
            <a:schemeClr val="tx1"/>
          </a:solidFill>
          <a:latin typeface="Arial" panose="020B0604020202020204" pitchFamily="34" charset="0"/>
          <a:ea typeface="+mn-ea"/>
          <a:cs typeface="Arial" panose="020B0604020202020204" pitchFamily="34" charset="0"/>
        </a:defRPr>
      </a:lvl3pPr>
      <a:lvl4pPr marL="269875" indent="-263525" algn="l" defTabSz="914400" rtl="0" eaLnBrk="1" latinLnBrk="0" hangingPunct="1">
        <a:lnSpc>
          <a:spcPct val="90000"/>
        </a:lnSpc>
        <a:spcBef>
          <a:spcPts val="500"/>
        </a:spcBef>
        <a:buClr>
          <a:schemeClr val="bg2"/>
        </a:buClr>
        <a:buFont typeface="+mj-lt"/>
        <a:buAutoNum type="arabicPeriod"/>
        <a:tabLst/>
        <a:defRPr sz="1400" b="0" i="0" kern="1200">
          <a:solidFill>
            <a:schemeClr val="tx1"/>
          </a:solidFill>
          <a:latin typeface="Arial" panose="020B0604020202020204" pitchFamily="34" charset="0"/>
          <a:ea typeface="+mn-ea"/>
          <a:cs typeface="Arial" panose="020B0604020202020204" pitchFamily="34" charset="0"/>
        </a:defRPr>
      </a:lvl4pPr>
      <a:lvl5pPr marL="269875" indent="-263525" algn="l" defTabSz="914400" rtl="0" eaLnBrk="1" latinLnBrk="0" hangingPunct="1">
        <a:lnSpc>
          <a:spcPct val="90000"/>
        </a:lnSpc>
        <a:spcBef>
          <a:spcPts val="500"/>
        </a:spcBef>
        <a:buClr>
          <a:schemeClr val="bg2"/>
        </a:buClr>
        <a:buFont typeface="Arial" panose="020B0604020202020204" pitchFamily="34" charset="0"/>
        <a:buChar char="•"/>
        <a:tabLst/>
        <a:defRPr sz="14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0.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0.xml"/><Relationship Id="rId4" Type="http://schemas.openxmlformats.org/officeDocument/2006/relationships/hyperlink" Target="https://www.nicor.org.uk/wp-content/uploads/2020/12/National-Heart-Failure-Audit-2020-FINAL.pdf"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20.xml"/><Relationship Id="rId6" Type="http://schemas.openxmlformats.org/officeDocument/2006/relationships/image" Target="../media/image36.tiff"/><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4.xml"/><Relationship Id="rId1" Type="http://schemas.openxmlformats.org/officeDocument/2006/relationships/slideLayout" Target="../slideLayouts/slideLayout20.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20.xml"/><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2.xml"/><Relationship Id="rId1" Type="http://schemas.openxmlformats.org/officeDocument/2006/relationships/slideLayout" Target="../slideLayouts/slideLayout20.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3.xml"/><Relationship Id="rId1" Type="http://schemas.openxmlformats.org/officeDocument/2006/relationships/slideLayout" Target="../slideLayouts/slideLayout20.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4.xml"/><Relationship Id="rId1" Type="http://schemas.openxmlformats.org/officeDocument/2006/relationships/slideLayout" Target="../slideLayouts/slideLayout20.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5.xml"/><Relationship Id="rId1" Type="http://schemas.openxmlformats.org/officeDocument/2006/relationships/slideLayout" Target="../slideLayouts/slideLayout20.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6.xml"/><Relationship Id="rId1" Type="http://schemas.openxmlformats.org/officeDocument/2006/relationships/slideLayout" Target="../slideLayouts/slideLayout20.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customXml" Target="../ink/ink2.xml"/><Relationship Id="rId5" Type="http://schemas.openxmlformats.org/officeDocument/2006/relationships/image" Target="../media/image14.png"/><Relationship Id="rId4" Type="http://schemas.openxmlformats.org/officeDocument/2006/relationships/customXml" Target="../ink/ink1.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20.xml"/><Relationship Id="rId6" Type="http://schemas.openxmlformats.org/officeDocument/2006/relationships/image" Target="../media/image52.png"/><Relationship Id="rId5" Type="http://schemas.openxmlformats.org/officeDocument/2006/relationships/image" Target="../media/image51.tiff"/><Relationship Id="rId4" Type="http://schemas.openxmlformats.org/officeDocument/2006/relationships/image" Target="../media/image50.tiff"/></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0.xml"/><Relationship Id="rId1" Type="http://schemas.openxmlformats.org/officeDocument/2006/relationships/slideLayout" Target="../slideLayouts/slideLayout20.xml"/><Relationship Id="rId5" Type="http://schemas.openxmlformats.org/officeDocument/2006/relationships/image" Target="../media/image55.png"/><Relationship Id="rId4" Type="http://schemas.openxmlformats.org/officeDocument/2006/relationships/image" Target="../media/image54.jpeg"/></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1.xml"/><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2.xml"/><Relationship Id="rId1" Type="http://schemas.openxmlformats.org/officeDocument/2006/relationships/slideLayout" Target="../slideLayouts/slideLayout20.xml"/><Relationship Id="rId5" Type="http://schemas.openxmlformats.org/officeDocument/2006/relationships/image" Target="../media/image59.jpeg"/><Relationship Id="rId4" Type="http://schemas.openxmlformats.org/officeDocument/2006/relationships/image" Target="../media/image58.png"/></Relationships>
</file>

<file path=ppt/slides/_rels/slide3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E7AA2FE-DEDF-8CA4-0B95-835159ACCC80}"/>
              </a:ext>
            </a:extLst>
          </p:cNvPr>
          <p:cNvSpPr>
            <a:spLocks noGrp="1"/>
          </p:cNvSpPr>
          <p:nvPr>
            <p:ph type="ctrTitle"/>
          </p:nvPr>
        </p:nvSpPr>
        <p:spPr/>
        <p:txBody>
          <a:bodyPr>
            <a:normAutofit/>
          </a:bodyPr>
          <a:lstStyle/>
          <a:p>
            <a:pPr algn="ctr"/>
            <a:r>
              <a:rPr lang="en-GB" sz="2700" dirty="0"/>
              <a:t>Updates in Heart Failure Treatments</a:t>
            </a:r>
            <a:br>
              <a:rPr lang="en-GB" sz="2700" dirty="0"/>
            </a:br>
            <a:r>
              <a:rPr lang="en-GB" sz="1600" dirty="0"/>
              <a:t>(Detect, Protect and Perfect)</a:t>
            </a:r>
            <a:br>
              <a:rPr lang="en-GB" sz="1600" dirty="0"/>
            </a:br>
            <a:endParaRPr lang="en-GB" sz="1600" dirty="0"/>
          </a:p>
        </p:txBody>
      </p:sp>
      <p:sp>
        <p:nvSpPr>
          <p:cNvPr id="2" name="TextBox 1">
            <a:extLst>
              <a:ext uri="{FF2B5EF4-FFF2-40B4-BE49-F238E27FC236}">
                <a16:creationId xmlns:a16="http://schemas.microsoft.com/office/drawing/2014/main" id="{3A473238-890D-84B5-FC36-29055CBB34F5}"/>
              </a:ext>
            </a:extLst>
          </p:cNvPr>
          <p:cNvSpPr txBox="1"/>
          <p:nvPr/>
        </p:nvSpPr>
        <p:spPr>
          <a:xfrm>
            <a:off x="693174" y="3462183"/>
            <a:ext cx="6160568" cy="1384995"/>
          </a:xfrm>
          <a:prstGeom prst="rect">
            <a:avLst/>
          </a:prstGeom>
          <a:noFill/>
        </p:spPr>
        <p:txBody>
          <a:bodyPr wrap="square" rtlCol="0">
            <a:spAutoFit/>
          </a:bodyPr>
          <a:lstStyle/>
          <a:p>
            <a:r>
              <a:rPr lang="en-GB" b="1" dirty="0"/>
              <a:t>Content created by HIWM Heart Failure Champions:</a:t>
            </a:r>
            <a:endParaRPr lang="en-GB" dirty="0"/>
          </a:p>
          <a:p>
            <a:pPr fontAlgn="base"/>
            <a:r>
              <a:rPr lang="en-US" dirty="0"/>
              <a:t>Joanne Lees Heart Failure Nurse Specialist, Sandwell and West Birmingham Hospitals NHS Trust​</a:t>
            </a:r>
          </a:p>
          <a:p>
            <a:pPr fontAlgn="base"/>
            <a:r>
              <a:rPr lang="en-US" dirty="0"/>
              <a:t>Jacqui Hyland Heart Failure Nurse Specialist, UHCW​</a:t>
            </a:r>
          </a:p>
          <a:p>
            <a:pPr fontAlgn="base"/>
            <a:r>
              <a:rPr lang="en-US" dirty="0"/>
              <a:t>Jacqui Elson Whittaker – Heart Failure Nurse Specialist, Dudley. ​</a:t>
            </a:r>
          </a:p>
          <a:p>
            <a:endParaRPr lang="en-GB" dirty="0"/>
          </a:p>
        </p:txBody>
      </p:sp>
    </p:spTree>
    <p:extLst>
      <p:ext uri="{BB962C8B-B14F-4D97-AF65-F5344CB8AC3E}">
        <p14:creationId xmlns:p14="http://schemas.microsoft.com/office/powerpoint/2010/main" val="35602911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4F8A9E-F0EC-4182-FC97-843EEDA376E2}"/>
              </a:ext>
            </a:extLst>
          </p:cNvPr>
          <p:cNvSpPr>
            <a:spLocks noGrp="1"/>
          </p:cNvSpPr>
          <p:nvPr>
            <p:ph type="title"/>
          </p:nvPr>
        </p:nvSpPr>
        <p:spPr/>
        <p:txBody>
          <a:bodyPr/>
          <a:lstStyle/>
          <a:p>
            <a:r>
              <a:rPr lang="en-US" sz="3200" b="1"/>
              <a:t>Symptoms &amp; Signs of HF</a:t>
            </a:r>
            <a:br>
              <a:rPr lang="en-US" sz="3200" b="1"/>
            </a:br>
            <a:endParaRPr lang="en-GB"/>
          </a:p>
        </p:txBody>
      </p:sp>
      <p:sp>
        <p:nvSpPr>
          <p:cNvPr id="4" name="Content Placeholder 3">
            <a:extLst>
              <a:ext uri="{FF2B5EF4-FFF2-40B4-BE49-F238E27FC236}">
                <a16:creationId xmlns:a16="http://schemas.microsoft.com/office/drawing/2014/main" id="{FA266E6D-41EF-2A44-61C8-1651DB771D84}"/>
              </a:ext>
            </a:extLst>
          </p:cNvPr>
          <p:cNvSpPr>
            <a:spLocks noGrp="1"/>
          </p:cNvSpPr>
          <p:nvPr>
            <p:ph sz="half" idx="1"/>
          </p:nvPr>
        </p:nvSpPr>
        <p:spPr>
          <a:xfrm>
            <a:off x="628650" y="1641475"/>
            <a:ext cx="3471528" cy="2179158"/>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274320" rtlCol="0" anchor="t"/>
          <a:lstStyle/>
          <a:p>
            <a:pPr marL="285750" indent="-285750">
              <a:spcBef>
                <a:spcPts val="600"/>
              </a:spcBef>
              <a:spcAft>
                <a:spcPts val="600"/>
              </a:spcAft>
              <a:buClr>
                <a:schemeClr val="accent1"/>
              </a:buClr>
              <a:buFont typeface="Arial" panose="020B0604020202020204" pitchFamily="34" charset="0"/>
              <a:buChar char="•"/>
            </a:pPr>
            <a:r>
              <a:rPr lang="en-GB" sz="1400">
                <a:solidFill>
                  <a:schemeClr val="tx1"/>
                </a:solidFill>
              </a:rPr>
              <a:t>Shortness of breath / dyspnoea</a:t>
            </a:r>
          </a:p>
          <a:p>
            <a:pPr marL="285750" indent="-285750">
              <a:spcBef>
                <a:spcPts val="600"/>
              </a:spcBef>
              <a:spcAft>
                <a:spcPts val="600"/>
              </a:spcAft>
              <a:buClr>
                <a:schemeClr val="accent1"/>
              </a:buClr>
              <a:buFont typeface="Arial" panose="020B0604020202020204" pitchFamily="34" charset="0"/>
              <a:buChar char="•"/>
            </a:pPr>
            <a:r>
              <a:rPr lang="en-GB" sz="1400">
                <a:solidFill>
                  <a:schemeClr val="tx1"/>
                </a:solidFill>
              </a:rPr>
              <a:t>Orthopnoea</a:t>
            </a:r>
          </a:p>
          <a:p>
            <a:pPr marL="285750" indent="-285750">
              <a:spcBef>
                <a:spcPts val="600"/>
              </a:spcBef>
              <a:spcAft>
                <a:spcPts val="600"/>
              </a:spcAft>
              <a:buClr>
                <a:schemeClr val="accent1"/>
              </a:buClr>
              <a:buFont typeface="Arial" panose="020B0604020202020204" pitchFamily="34" charset="0"/>
              <a:buChar char="•"/>
            </a:pPr>
            <a:r>
              <a:rPr lang="en-GB" sz="1400">
                <a:solidFill>
                  <a:schemeClr val="tx1"/>
                </a:solidFill>
              </a:rPr>
              <a:t>Paroxysmal nocturnal dyspnoea</a:t>
            </a:r>
          </a:p>
          <a:p>
            <a:pPr marL="285750" indent="-285750">
              <a:spcBef>
                <a:spcPts val="600"/>
              </a:spcBef>
              <a:spcAft>
                <a:spcPts val="600"/>
              </a:spcAft>
              <a:buClr>
                <a:schemeClr val="accent1"/>
              </a:buClr>
              <a:buFont typeface="Arial" panose="020B0604020202020204" pitchFamily="34" charset="0"/>
              <a:buChar char="•"/>
            </a:pPr>
            <a:r>
              <a:rPr lang="en-GB" sz="1400">
                <a:solidFill>
                  <a:schemeClr val="tx1"/>
                </a:solidFill>
              </a:rPr>
              <a:t>Reduced exercise tolerance</a:t>
            </a:r>
          </a:p>
          <a:p>
            <a:pPr marL="285750" indent="-285750">
              <a:spcBef>
                <a:spcPts val="600"/>
              </a:spcBef>
              <a:spcAft>
                <a:spcPts val="600"/>
              </a:spcAft>
              <a:buClr>
                <a:schemeClr val="accent1"/>
              </a:buClr>
              <a:buFont typeface="Arial" panose="020B0604020202020204" pitchFamily="34" charset="0"/>
              <a:buChar char="•"/>
            </a:pPr>
            <a:r>
              <a:rPr lang="en-GB" sz="1400">
                <a:solidFill>
                  <a:schemeClr val="tx1"/>
                </a:solidFill>
              </a:rPr>
              <a:t>Fatigue</a:t>
            </a:r>
          </a:p>
          <a:p>
            <a:pPr marL="285750" indent="-285750">
              <a:spcBef>
                <a:spcPts val="600"/>
              </a:spcBef>
              <a:spcAft>
                <a:spcPts val="600"/>
              </a:spcAft>
              <a:buClr>
                <a:schemeClr val="accent1"/>
              </a:buClr>
              <a:buFont typeface="Arial" panose="020B0604020202020204" pitchFamily="34" charset="0"/>
              <a:buChar char="•"/>
            </a:pPr>
            <a:r>
              <a:rPr lang="en-GB" sz="1400">
                <a:solidFill>
                  <a:schemeClr val="tx1"/>
                </a:solidFill>
              </a:rPr>
              <a:t>Ankle swelling / oedema</a:t>
            </a:r>
          </a:p>
        </p:txBody>
      </p:sp>
      <p:sp>
        <p:nvSpPr>
          <p:cNvPr id="5" name="Rectangle 4">
            <a:extLst>
              <a:ext uri="{FF2B5EF4-FFF2-40B4-BE49-F238E27FC236}">
                <a16:creationId xmlns:a16="http://schemas.microsoft.com/office/drawing/2014/main" id="{4CA40EE7-7F1C-6C77-29EB-0C34881750F4}"/>
              </a:ext>
            </a:extLst>
          </p:cNvPr>
          <p:cNvSpPr/>
          <p:nvPr/>
        </p:nvSpPr>
        <p:spPr>
          <a:xfrm>
            <a:off x="628649" y="1268413"/>
            <a:ext cx="3471529" cy="373062"/>
          </a:xfrm>
          <a:prstGeom prst="rect">
            <a:avLst/>
          </a:prstGeom>
          <a:solidFill>
            <a:schemeClr val="accent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a:ln>
                  <a:noFill/>
                </a:ln>
                <a:solidFill>
                  <a:srgbClr val="FFFFFF"/>
                </a:solidFill>
                <a:effectLst/>
                <a:uLnTx/>
                <a:uFillTx/>
                <a:latin typeface="Arial" panose="020B0604020202020204"/>
                <a:ea typeface="+mn-ea"/>
                <a:cs typeface="+mn-cs"/>
                <a:sym typeface="Arial"/>
              </a:rPr>
              <a:t>Common symptoms of HF include:</a:t>
            </a:r>
            <a:endParaRPr kumimoji="0" lang="en-GB" sz="1400" b="1" i="0" u="none" strike="noStrike" kern="0" cap="none" spc="0" normalizeH="0" baseline="30000" noProof="0">
              <a:ln>
                <a:noFill/>
              </a:ln>
              <a:solidFill>
                <a:srgbClr val="FFFFFF"/>
              </a:solidFill>
              <a:effectLst/>
              <a:uLnTx/>
              <a:uFillTx/>
              <a:latin typeface="Arial" panose="020B0604020202020204"/>
              <a:ea typeface="+mn-ea"/>
              <a:cs typeface="+mn-cs"/>
              <a:sym typeface="Arial"/>
            </a:endParaRPr>
          </a:p>
        </p:txBody>
      </p:sp>
      <p:sp>
        <p:nvSpPr>
          <p:cNvPr id="6" name="Rectangle 5">
            <a:extLst>
              <a:ext uri="{FF2B5EF4-FFF2-40B4-BE49-F238E27FC236}">
                <a16:creationId xmlns:a16="http://schemas.microsoft.com/office/drawing/2014/main" id="{34B62FF6-E656-66F3-FC06-2EAAD2FC569E}"/>
              </a:ext>
            </a:extLst>
          </p:cNvPr>
          <p:cNvSpPr/>
          <p:nvPr/>
        </p:nvSpPr>
        <p:spPr>
          <a:xfrm>
            <a:off x="4296677" y="1268413"/>
            <a:ext cx="3681130" cy="373062"/>
          </a:xfrm>
          <a:prstGeom prst="rect">
            <a:avLst/>
          </a:prstGeom>
          <a:solidFill>
            <a:schemeClr val="accent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a:ln>
                  <a:noFill/>
                </a:ln>
                <a:solidFill>
                  <a:srgbClr val="FFFFFF"/>
                </a:solidFill>
                <a:effectLst/>
                <a:uLnTx/>
                <a:uFillTx/>
                <a:latin typeface="Arial" panose="020B0604020202020204"/>
                <a:ea typeface="+mn-ea"/>
                <a:cs typeface="+mn-cs"/>
                <a:sym typeface="Arial"/>
              </a:rPr>
              <a:t>Common signs of HF include:</a:t>
            </a:r>
            <a:endParaRPr kumimoji="0" lang="en-GB" sz="1400" b="1" i="0" u="none" strike="noStrike" kern="0" cap="none" spc="0" normalizeH="0" baseline="30000" noProof="0">
              <a:ln>
                <a:noFill/>
              </a:ln>
              <a:solidFill>
                <a:srgbClr val="FFFFFF"/>
              </a:solidFill>
              <a:effectLst/>
              <a:uLnTx/>
              <a:uFillTx/>
              <a:latin typeface="Arial" panose="020B0604020202020204"/>
              <a:ea typeface="+mn-ea"/>
              <a:cs typeface="+mn-cs"/>
              <a:sym typeface="Arial"/>
            </a:endParaRPr>
          </a:p>
        </p:txBody>
      </p:sp>
      <p:sp>
        <p:nvSpPr>
          <p:cNvPr id="7" name="Rectangle 6">
            <a:extLst>
              <a:ext uri="{FF2B5EF4-FFF2-40B4-BE49-F238E27FC236}">
                <a16:creationId xmlns:a16="http://schemas.microsoft.com/office/drawing/2014/main" id="{134417E5-1CED-EAC8-67E4-DE828C01F9C9}"/>
              </a:ext>
            </a:extLst>
          </p:cNvPr>
          <p:cNvSpPr/>
          <p:nvPr/>
        </p:nvSpPr>
        <p:spPr>
          <a:xfrm>
            <a:off x="4296678" y="1641474"/>
            <a:ext cx="3681130" cy="2179159"/>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274320" rtlCol="0" anchor="t"/>
          <a:lstStyle/>
          <a:p>
            <a:pPr marL="285750" marR="0" lvl="0" indent="-285750" algn="l" defTabSz="914400" rtl="0" eaLnBrk="1" fontAlgn="auto" latinLnBrk="0" hangingPunct="1">
              <a:lnSpc>
                <a:spcPct val="100000"/>
              </a:lnSpc>
              <a:spcBef>
                <a:spcPts val="600"/>
              </a:spcBef>
              <a:spcAft>
                <a:spcPts val="600"/>
              </a:spcAft>
              <a:buClr>
                <a:srgbClr val="E6007E"/>
              </a:buClr>
              <a:buSzTx/>
              <a:buFont typeface="Arial" panose="020B0604020202020204" pitchFamily="34" charset="0"/>
              <a:buChar char="•"/>
              <a:tabLst/>
              <a:defRPr/>
            </a:pPr>
            <a:r>
              <a:rPr kumimoji="0" lang="en-GB" sz="1400" b="0" i="0" u="none" strike="noStrike" kern="0" cap="none" spc="0" normalizeH="0" baseline="0" noProof="0" dirty="0">
                <a:ln>
                  <a:noFill/>
                </a:ln>
                <a:solidFill>
                  <a:srgbClr val="4E4F50"/>
                </a:solidFill>
                <a:effectLst/>
                <a:uLnTx/>
                <a:uFillTx/>
                <a:latin typeface="Arial" panose="020B0604020202020204"/>
                <a:ea typeface="+mn-ea"/>
                <a:cs typeface="+mn-cs"/>
                <a:sym typeface="Arial"/>
              </a:rPr>
              <a:t>Elevated jugular venous pressure</a:t>
            </a:r>
          </a:p>
          <a:p>
            <a:pPr marL="285750" marR="0" lvl="0" indent="-285750" algn="l" defTabSz="914400" rtl="0" eaLnBrk="1" fontAlgn="auto" latinLnBrk="0" hangingPunct="1">
              <a:lnSpc>
                <a:spcPct val="100000"/>
              </a:lnSpc>
              <a:spcBef>
                <a:spcPts val="600"/>
              </a:spcBef>
              <a:spcAft>
                <a:spcPts val="600"/>
              </a:spcAft>
              <a:buClr>
                <a:srgbClr val="E6007E"/>
              </a:buClr>
              <a:buSzTx/>
              <a:buFont typeface="Arial" panose="020B0604020202020204" pitchFamily="34" charset="0"/>
              <a:buChar char="•"/>
              <a:tabLst/>
              <a:defRPr/>
            </a:pPr>
            <a:r>
              <a:rPr kumimoji="0" lang="en-GB" sz="1400" b="0" i="0" u="none" strike="noStrike" kern="0" cap="none" spc="0" normalizeH="0" baseline="0" noProof="0" dirty="0">
                <a:ln>
                  <a:noFill/>
                </a:ln>
                <a:solidFill>
                  <a:srgbClr val="4E4F50"/>
                </a:solidFill>
                <a:effectLst/>
                <a:uLnTx/>
                <a:uFillTx/>
                <a:latin typeface="Arial" panose="020B0604020202020204"/>
                <a:ea typeface="+mn-ea"/>
                <a:cs typeface="+mn-cs"/>
                <a:sym typeface="Arial"/>
              </a:rPr>
              <a:t>Third heart sound (gallop rhythm)</a:t>
            </a:r>
          </a:p>
          <a:p>
            <a:pPr marL="285750" marR="0" lvl="0" indent="-285750" algn="l" defTabSz="914400" rtl="0" eaLnBrk="1" fontAlgn="auto" latinLnBrk="0" hangingPunct="1">
              <a:lnSpc>
                <a:spcPct val="100000"/>
              </a:lnSpc>
              <a:spcBef>
                <a:spcPts val="600"/>
              </a:spcBef>
              <a:spcAft>
                <a:spcPts val="600"/>
              </a:spcAft>
              <a:buClr>
                <a:srgbClr val="E6007E"/>
              </a:buClr>
              <a:buSzTx/>
              <a:buFont typeface="Arial" panose="020B0604020202020204" pitchFamily="34" charset="0"/>
              <a:buChar char="•"/>
              <a:tabLst/>
              <a:defRPr/>
            </a:pPr>
            <a:r>
              <a:rPr kumimoji="0" lang="en-GB" sz="1400" b="0" i="0" u="none" strike="noStrike" kern="0" cap="none" spc="0" normalizeH="0" baseline="0" noProof="0" dirty="0">
                <a:ln>
                  <a:noFill/>
                </a:ln>
                <a:solidFill>
                  <a:srgbClr val="4E4F50"/>
                </a:solidFill>
                <a:effectLst/>
                <a:uLnTx/>
                <a:uFillTx/>
                <a:latin typeface="Arial" panose="020B0604020202020204"/>
                <a:ea typeface="+mn-ea"/>
                <a:cs typeface="+mn-cs"/>
                <a:sym typeface="Arial"/>
              </a:rPr>
              <a:t>Laterally displaced apical pulse</a:t>
            </a:r>
          </a:p>
          <a:p>
            <a:pPr marL="285750" marR="0" lvl="0" indent="-285750" algn="l" defTabSz="914400" rtl="0" eaLnBrk="1" fontAlgn="auto" latinLnBrk="0" hangingPunct="1">
              <a:lnSpc>
                <a:spcPct val="100000"/>
              </a:lnSpc>
              <a:spcBef>
                <a:spcPts val="600"/>
              </a:spcBef>
              <a:spcAft>
                <a:spcPts val="600"/>
              </a:spcAft>
              <a:buClr>
                <a:srgbClr val="E6007E"/>
              </a:buClr>
              <a:buSzTx/>
              <a:buFont typeface="Arial" panose="020B0604020202020204" pitchFamily="34" charset="0"/>
              <a:buChar char="•"/>
              <a:tabLst/>
              <a:defRPr/>
            </a:pPr>
            <a:r>
              <a:rPr kumimoji="0" lang="en-GB" sz="1400" b="0" i="0" u="none" strike="noStrike" kern="0" cap="none" spc="0" normalizeH="0" baseline="0" noProof="0" dirty="0">
                <a:ln>
                  <a:noFill/>
                </a:ln>
                <a:solidFill>
                  <a:srgbClr val="4E4F50"/>
                </a:solidFill>
                <a:effectLst/>
                <a:uLnTx/>
                <a:uFillTx/>
                <a:latin typeface="Arial" panose="020B0604020202020204"/>
                <a:ea typeface="+mn-ea"/>
                <a:cs typeface="+mn-cs"/>
                <a:sym typeface="Arial"/>
              </a:rPr>
              <a:t>Pulmonary crepitations</a:t>
            </a:r>
          </a:p>
          <a:p>
            <a:pPr marL="285750" marR="0" lvl="0" indent="-285750" algn="l" defTabSz="914400" rtl="0" eaLnBrk="1" fontAlgn="auto" latinLnBrk="0" hangingPunct="1">
              <a:lnSpc>
                <a:spcPct val="100000"/>
              </a:lnSpc>
              <a:spcBef>
                <a:spcPts val="600"/>
              </a:spcBef>
              <a:spcAft>
                <a:spcPts val="600"/>
              </a:spcAft>
              <a:buClr>
                <a:srgbClr val="E6007E"/>
              </a:buClr>
              <a:buSzTx/>
              <a:buFont typeface="Arial" panose="020B0604020202020204" pitchFamily="34" charset="0"/>
              <a:buChar char="•"/>
              <a:tabLst/>
              <a:defRPr/>
            </a:pPr>
            <a:r>
              <a:rPr kumimoji="0" lang="en-GB" sz="1400" b="0" i="0" u="none" strike="noStrike" kern="0" cap="none" spc="0" normalizeH="0" baseline="0" noProof="0" dirty="0">
                <a:ln>
                  <a:noFill/>
                </a:ln>
                <a:solidFill>
                  <a:srgbClr val="4E4F50"/>
                </a:solidFill>
                <a:effectLst/>
                <a:uLnTx/>
                <a:uFillTx/>
                <a:latin typeface="Arial" panose="020B0604020202020204"/>
                <a:ea typeface="+mn-ea"/>
                <a:cs typeface="+mn-cs"/>
                <a:sym typeface="Arial"/>
              </a:rPr>
              <a:t>Peripheral oedema</a:t>
            </a:r>
          </a:p>
        </p:txBody>
      </p:sp>
      <p:sp>
        <p:nvSpPr>
          <p:cNvPr id="8" name="TextBox 7">
            <a:extLst>
              <a:ext uri="{FF2B5EF4-FFF2-40B4-BE49-F238E27FC236}">
                <a16:creationId xmlns:a16="http://schemas.microsoft.com/office/drawing/2014/main" id="{58B773D0-15ED-002D-FC48-8F2E74EFB0C2}"/>
              </a:ext>
            </a:extLst>
          </p:cNvPr>
          <p:cNvSpPr txBox="1"/>
          <p:nvPr/>
        </p:nvSpPr>
        <p:spPr>
          <a:xfrm>
            <a:off x="628649" y="4004930"/>
            <a:ext cx="7349157" cy="738662"/>
          </a:xfrm>
          <a:prstGeom prst="rect">
            <a:avLst/>
          </a:prstGeom>
          <a:noFill/>
          <a:ln w="22225" cap="flat">
            <a:solidFill>
              <a:schemeClr val="accent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marR="0" lvl="0" indent="-285750" algn="l" defTabSz="914400" rtl="0" eaLnBrk="1" fontAlgn="auto" latinLnBrk="0" hangingPunct="1">
              <a:lnSpc>
                <a:spcPct val="100000"/>
              </a:lnSpc>
              <a:spcBef>
                <a:spcPts val="0"/>
              </a:spcBef>
              <a:spcAft>
                <a:spcPts val="0"/>
              </a:spcAft>
              <a:buClr>
                <a:srgbClr val="E6007E"/>
              </a:buClr>
              <a:buSzTx/>
              <a:buFont typeface="Arial" panose="020B0604020202020204" pitchFamily="34" charset="0"/>
              <a:buChar char="•"/>
              <a:tabLst/>
              <a:defRPr/>
            </a:pPr>
            <a:r>
              <a:rPr kumimoji="0" lang="en-US" sz="1400" b="1" i="0" u="none" strike="noStrike" kern="0" cap="none" spc="0" normalizeH="0" baseline="0" noProof="0">
                <a:ln>
                  <a:noFill/>
                </a:ln>
                <a:solidFill>
                  <a:srgbClr val="000000"/>
                </a:solidFill>
                <a:effectLst/>
                <a:uLnTx/>
                <a:uFillTx/>
                <a:latin typeface="Arial"/>
                <a:cs typeface="Arial"/>
                <a:sym typeface="Arial"/>
              </a:rPr>
              <a:t>Take a detailed history for symptoms and risk factors for heart failure.</a:t>
            </a:r>
          </a:p>
          <a:p>
            <a:pPr marL="285750" marR="0" lvl="0" indent="-285750" algn="l" defTabSz="914400" rtl="0" eaLnBrk="1" fontAlgn="auto" latinLnBrk="0" hangingPunct="1">
              <a:lnSpc>
                <a:spcPct val="100000"/>
              </a:lnSpc>
              <a:spcBef>
                <a:spcPts val="0"/>
              </a:spcBef>
              <a:spcAft>
                <a:spcPts val="0"/>
              </a:spcAft>
              <a:buClr>
                <a:srgbClr val="E6007E"/>
              </a:buClr>
              <a:buSzTx/>
              <a:buFont typeface="Arial" panose="020B0604020202020204" pitchFamily="34" charset="0"/>
              <a:buChar char="•"/>
              <a:tabLst/>
              <a:defRPr/>
            </a:pPr>
            <a:r>
              <a:rPr kumimoji="0" lang="en-US" sz="1400" b="1" i="0" u="none" strike="noStrike" kern="0" cap="none" spc="0" normalizeH="0" baseline="0" noProof="0">
                <a:ln>
                  <a:noFill/>
                </a:ln>
                <a:solidFill>
                  <a:srgbClr val="000000"/>
                </a:solidFill>
                <a:effectLst/>
                <a:uLnTx/>
                <a:uFillTx/>
                <a:latin typeface="Arial"/>
                <a:cs typeface="Arial"/>
                <a:sym typeface="Arial"/>
              </a:rPr>
              <a:t>Patients with heart failure do not always present with classical symptoms, especially young patients</a:t>
            </a:r>
          </a:p>
        </p:txBody>
      </p:sp>
    </p:spTree>
    <p:extLst>
      <p:ext uri="{BB962C8B-B14F-4D97-AF65-F5344CB8AC3E}">
        <p14:creationId xmlns:p14="http://schemas.microsoft.com/office/powerpoint/2010/main" val="9245158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oster with text on it&#10;&#10;Description automatically generated">
            <a:extLst>
              <a:ext uri="{FF2B5EF4-FFF2-40B4-BE49-F238E27FC236}">
                <a16:creationId xmlns:a16="http://schemas.microsoft.com/office/drawing/2014/main" id="{96422991-508F-7A44-A533-56EEBBED89BF}"/>
              </a:ext>
            </a:extLst>
          </p:cNvPr>
          <p:cNvPicPr>
            <a:picLocks noGrp="1" noChangeAspect="1"/>
          </p:cNvPicPr>
          <p:nvPr>
            <p:ph sz="half" idx="1"/>
          </p:nvPr>
        </p:nvPicPr>
        <p:blipFill>
          <a:blip r:embed="rId3"/>
          <a:stretch>
            <a:fillRect/>
          </a:stretch>
        </p:blipFill>
        <p:spPr>
          <a:xfrm>
            <a:off x="703254" y="905668"/>
            <a:ext cx="3084967" cy="3623469"/>
          </a:xfrm>
        </p:spPr>
      </p:pic>
      <p:pic>
        <p:nvPicPr>
          <p:cNvPr id="7" name="Picture 6" descr="A couple of logos with text&#10;&#10;Description automatically generated with medium confidence">
            <a:extLst>
              <a:ext uri="{FF2B5EF4-FFF2-40B4-BE49-F238E27FC236}">
                <a16:creationId xmlns:a16="http://schemas.microsoft.com/office/drawing/2014/main" id="{B0D0863C-90C2-4A17-5FE0-912F418D8670}"/>
              </a:ext>
            </a:extLst>
          </p:cNvPr>
          <p:cNvPicPr>
            <a:picLocks noChangeAspect="1"/>
          </p:cNvPicPr>
          <p:nvPr/>
        </p:nvPicPr>
        <p:blipFill>
          <a:blip r:embed="rId4"/>
          <a:stretch>
            <a:fillRect/>
          </a:stretch>
        </p:blipFill>
        <p:spPr>
          <a:xfrm>
            <a:off x="4157663" y="1114425"/>
            <a:ext cx="4629150" cy="2200339"/>
          </a:xfrm>
          <a:prstGeom prst="rect">
            <a:avLst/>
          </a:prstGeom>
        </p:spPr>
      </p:pic>
    </p:spTree>
    <p:extLst>
      <p:ext uri="{BB962C8B-B14F-4D97-AF65-F5344CB8AC3E}">
        <p14:creationId xmlns:p14="http://schemas.microsoft.com/office/powerpoint/2010/main" val="25559474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5F455C5-7A4C-F389-7918-DEDEC64AC1D7}"/>
              </a:ext>
            </a:extLst>
          </p:cNvPr>
          <p:cNvPicPr>
            <a:picLocks noGrp="1" noChangeAspect="1"/>
          </p:cNvPicPr>
          <p:nvPr>
            <p:ph sz="half" idx="1"/>
          </p:nvPr>
        </p:nvPicPr>
        <p:blipFill>
          <a:blip r:embed="rId3"/>
          <a:stretch>
            <a:fillRect/>
          </a:stretch>
        </p:blipFill>
        <p:spPr>
          <a:xfrm>
            <a:off x="683061" y="1247553"/>
            <a:ext cx="6796407" cy="3384772"/>
          </a:xfrm>
        </p:spPr>
      </p:pic>
      <p:sp>
        <p:nvSpPr>
          <p:cNvPr id="3" name="Title 2">
            <a:extLst>
              <a:ext uri="{FF2B5EF4-FFF2-40B4-BE49-F238E27FC236}">
                <a16:creationId xmlns:a16="http://schemas.microsoft.com/office/drawing/2014/main" id="{461756E2-FC4D-3F15-E8F1-A2954130E9D7}"/>
              </a:ext>
            </a:extLst>
          </p:cNvPr>
          <p:cNvSpPr>
            <a:spLocks noGrp="1"/>
          </p:cNvSpPr>
          <p:nvPr>
            <p:ph type="title"/>
          </p:nvPr>
        </p:nvSpPr>
        <p:spPr>
          <a:xfrm>
            <a:off x="628650" y="274639"/>
            <a:ext cx="7695953" cy="831148"/>
          </a:xfrm>
        </p:spPr>
        <p:txBody>
          <a:bodyPr>
            <a:normAutofit fontScale="90000"/>
          </a:bodyPr>
          <a:lstStyle/>
          <a:p>
            <a:r>
              <a:rPr lang="en-US" sz="3200" b="1"/>
              <a:t>Causes &amp; co-morbidities of HF</a:t>
            </a:r>
            <a:br>
              <a:rPr lang="en-US" sz="3200" b="1"/>
            </a:br>
            <a:endParaRPr lang="en-GB"/>
          </a:p>
        </p:txBody>
      </p:sp>
      <p:sp>
        <p:nvSpPr>
          <p:cNvPr id="6" name="TextBox 5">
            <a:extLst>
              <a:ext uri="{FF2B5EF4-FFF2-40B4-BE49-F238E27FC236}">
                <a16:creationId xmlns:a16="http://schemas.microsoft.com/office/drawing/2014/main" id="{9DDD0DC0-51F4-2EFD-BF04-C94C616EFF93}"/>
              </a:ext>
            </a:extLst>
          </p:cNvPr>
          <p:cNvSpPr txBox="1"/>
          <p:nvPr/>
        </p:nvSpPr>
        <p:spPr>
          <a:xfrm>
            <a:off x="765545" y="4848230"/>
            <a:ext cx="7388508" cy="2154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a:ln>
                  <a:noFill/>
                </a:ln>
                <a:solidFill>
                  <a:srgbClr val="000000"/>
                </a:solidFill>
                <a:effectLst/>
                <a:uLnTx/>
                <a:uFillTx/>
                <a:latin typeface="Arial"/>
                <a:cs typeface="Arial"/>
                <a:sym typeface="Arial"/>
                <a:hlinkClick r:id="rId4"/>
              </a:rPr>
              <a:t>https://www.nicor.org.uk/wp-content/uploads/2020/12/National-Heart-Failure-Audit-2020-FINAL.pdf</a:t>
            </a:r>
            <a:r>
              <a:rPr kumimoji="0" lang="en-US" sz="800" b="0" i="0" u="none" strike="noStrike" kern="0" cap="none" spc="0" normalizeH="0" baseline="0" noProof="0">
                <a:ln>
                  <a:noFill/>
                </a:ln>
                <a:solidFill>
                  <a:srgbClr val="000000"/>
                </a:solidFill>
                <a:effectLst/>
                <a:uLnTx/>
                <a:uFillTx/>
                <a:latin typeface="Arial"/>
                <a:cs typeface="Arial"/>
                <a:sym typeface="Arial"/>
              </a:rPr>
              <a:t> &lt;accessed 22/04/2022&gt;</a:t>
            </a:r>
            <a:endParaRPr kumimoji="0" lang="en-US" sz="800" b="0" i="0" u="none" strike="noStrike" kern="0" cap="none" spc="0" normalizeH="0" baseline="0" noProof="0">
              <a:ln>
                <a:noFill/>
              </a:ln>
              <a:solidFill>
                <a:srgbClr val="000000"/>
              </a:solidFill>
              <a:effectLst/>
              <a:uLnTx/>
              <a:uFillTx/>
              <a:latin typeface="DINOT-Regular"/>
              <a:ea typeface="DINOT-Regular"/>
              <a:cs typeface="DINOT-Regular"/>
              <a:sym typeface="DINOT-Regular"/>
            </a:endParaRPr>
          </a:p>
        </p:txBody>
      </p:sp>
    </p:spTree>
    <p:extLst>
      <p:ext uri="{BB962C8B-B14F-4D97-AF65-F5344CB8AC3E}">
        <p14:creationId xmlns:p14="http://schemas.microsoft.com/office/powerpoint/2010/main" val="6399612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594914E-FCD9-1E52-E354-0A8732ECDE18}"/>
              </a:ext>
            </a:extLst>
          </p:cNvPr>
          <p:cNvSpPr>
            <a:spLocks noGrp="1"/>
          </p:cNvSpPr>
          <p:nvPr>
            <p:ph type="title"/>
          </p:nvPr>
        </p:nvSpPr>
        <p:spPr>
          <a:xfrm>
            <a:off x="628650" y="274639"/>
            <a:ext cx="7695953" cy="526348"/>
          </a:xfrm>
        </p:spPr>
        <p:txBody>
          <a:bodyPr>
            <a:normAutofit/>
          </a:bodyPr>
          <a:lstStyle/>
          <a:p>
            <a:r>
              <a:rPr lang="en-GB" sz="2400" dirty="0"/>
              <a:t>Types of Heart Failure </a:t>
            </a:r>
          </a:p>
        </p:txBody>
      </p:sp>
      <p:pic>
        <p:nvPicPr>
          <p:cNvPr id="4" name="Content Placeholder 3">
            <a:extLst>
              <a:ext uri="{FF2B5EF4-FFF2-40B4-BE49-F238E27FC236}">
                <a16:creationId xmlns:a16="http://schemas.microsoft.com/office/drawing/2014/main" id="{E4B53E98-9588-9F56-1BE9-7CC9CAAE59B3}"/>
              </a:ext>
            </a:extLst>
          </p:cNvPr>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523083" y="779234"/>
            <a:ext cx="1923810" cy="1809626"/>
          </a:xfrm>
          <a:prstGeom prst="rect">
            <a:avLst/>
          </a:prstGeom>
        </p:spPr>
        <p:style>
          <a:lnRef idx="2">
            <a:schemeClr val="dk1">
              <a:shade val="15000"/>
            </a:schemeClr>
          </a:lnRef>
          <a:fillRef idx="1">
            <a:schemeClr val="dk1"/>
          </a:fillRef>
          <a:effectRef idx="0">
            <a:schemeClr val="dk1"/>
          </a:effectRef>
          <a:fontRef idx="minor">
            <a:schemeClr val="lt1"/>
          </a:fontRef>
        </p:style>
      </p:pic>
      <p:pic>
        <p:nvPicPr>
          <p:cNvPr id="6" name="Picture 5">
            <a:extLst>
              <a:ext uri="{FF2B5EF4-FFF2-40B4-BE49-F238E27FC236}">
                <a16:creationId xmlns:a16="http://schemas.microsoft.com/office/drawing/2014/main" id="{C59C752B-3976-CF7F-4886-91733062429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66565" y="800987"/>
            <a:ext cx="1728192" cy="1787872"/>
          </a:xfrm>
          <a:prstGeom prst="rect">
            <a:avLst/>
          </a:prstGeom>
        </p:spPr>
        <p:style>
          <a:lnRef idx="2">
            <a:schemeClr val="dk1">
              <a:shade val="15000"/>
            </a:schemeClr>
          </a:lnRef>
          <a:fillRef idx="1">
            <a:schemeClr val="dk1"/>
          </a:fillRef>
          <a:effectRef idx="0">
            <a:schemeClr val="dk1"/>
          </a:effectRef>
          <a:fontRef idx="minor">
            <a:schemeClr val="lt1"/>
          </a:fontRef>
        </p:style>
      </p:pic>
      <p:pic>
        <p:nvPicPr>
          <p:cNvPr id="7" name="Picture 6">
            <a:extLst>
              <a:ext uri="{FF2B5EF4-FFF2-40B4-BE49-F238E27FC236}">
                <a16:creationId xmlns:a16="http://schemas.microsoft.com/office/drawing/2014/main" id="{D96BB83B-6D6B-DFD8-B09B-D9852820394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630505" y="800987"/>
            <a:ext cx="1836204" cy="1809626"/>
          </a:xfrm>
          <a:prstGeom prst="rect">
            <a:avLst/>
          </a:prstGeom>
        </p:spPr>
        <p:style>
          <a:lnRef idx="2">
            <a:schemeClr val="dk1">
              <a:shade val="15000"/>
            </a:schemeClr>
          </a:lnRef>
          <a:fillRef idx="1">
            <a:schemeClr val="dk1"/>
          </a:fillRef>
          <a:effectRef idx="0">
            <a:schemeClr val="dk1"/>
          </a:effectRef>
          <a:fontRef idx="minor">
            <a:schemeClr val="lt1"/>
          </a:fontRef>
        </p:style>
      </p:pic>
      <p:pic>
        <p:nvPicPr>
          <p:cNvPr id="8" name="Picture 7">
            <a:extLst>
              <a:ext uri="{FF2B5EF4-FFF2-40B4-BE49-F238E27FC236}">
                <a16:creationId xmlns:a16="http://schemas.microsoft.com/office/drawing/2014/main" id="{434DEC40-7B70-CB25-4385-9C66CFE2822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69006" y="3063669"/>
            <a:ext cx="8623300" cy="1265939"/>
          </a:xfrm>
          <a:prstGeom prst="rect">
            <a:avLst/>
          </a:prstGeom>
        </p:spPr>
        <p:style>
          <a:lnRef idx="2">
            <a:schemeClr val="dk1">
              <a:shade val="15000"/>
            </a:schemeClr>
          </a:lnRef>
          <a:fillRef idx="1">
            <a:schemeClr val="dk1"/>
          </a:fillRef>
          <a:effectRef idx="0">
            <a:schemeClr val="dk1"/>
          </a:effectRef>
          <a:fontRef idx="minor">
            <a:schemeClr val="lt1"/>
          </a:fontRef>
        </p:style>
      </p:pic>
      <p:sp>
        <p:nvSpPr>
          <p:cNvPr id="9" name="TextBox 8">
            <a:extLst>
              <a:ext uri="{FF2B5EF4-FFF2-40B4-BE49-F238E27FC236}">
                <a16:creationId xmlns:a16="http://schemas.microsoft.com/office/drawing/2014/main" id="{92B6836E-3C0A-ABFE-6B7C-BB8D81284D61}"/>
              </a:ext>
            </a:extLst>
          </p:cNvPr>
          <p:cNvSpPr txBox="1"/>
          <p:nvPr/>
        </p:nvSpPr>
        <p:spPr>
          <a:xfrm>
            <a:off x="445864" y="4360748"/>
            <a:ext cx="8434127" cy="523218"/>
          </a:xfrm>
          <a:prstGeom prst="rect">
            <a:avLst/>
          </a:prstGeom>
          <a:solidFill>
            <a:schemeClr val="accent1"/>
          </a:solidFill>
          <a:ln/>
        </p:spPr>
        <p:style>
          <a:lnRef idx="2">
            <a:schemeClr val="dk1">
              <a:shade val="15000"/>
            </a:schemeClr>
          </a:lnRef>
          <a:fillRef idx="1">
            <a:schemeClr val="dk1"/>
          </a:fillRef>
          <a:effectRef idx="0">
            <a:schemeClr val="dk1"/>
          </a:effectRef>
          <a:fontRef idx="minor">
            <a:schemeClr val="lt1"/>
          </a:fontRef>
        </p:style>
        <p:txBody>
          <a:bodyPr rot="0" spcFirstLastPara="1" vertOverflow="overflow" horzOverflow="overflow" vert="horz" wrap="square" lIns="45719" tIns="45719" rIns="45719" bIns="45719" numCol="1" spcCol="38100" rtlCol="0" anchor="t">
            <a:spAutoFit/>
          </a:bodyPr>
          <a:lstStyle/>
          <a:p>
            <a:r>
              <a:rPr lang="en-US" b="1" dirty="0">
                <a:solidFill>
                  <a:schemeClr val="bg1"/>
                </a:solidFill>
                <a:latin typeface="DINOT-Regular"/>
                <a:ea typeface="DINOT-Regular"/>
                <a:cs typeface="DINOT-Regular"/>
                <a:sym typeface="DINOT-Regular"/>
              </a:rPr>
              <a:t>EF</a:t>
            </a:r>
            <a:r>
              <a:rPr kumimoji="0" lang="en-US" sz="1400" b="0" i="0" u="none" strike="noStrike" cap="none" spc="0" normalizeH="0" baseline="0" dirty="0">
                <a:ln>
                  <a:noFill/>
                </a:ln>
                <a:solidFill>
                  <a:srgbClr val="000000"/>
                </a:solidFill>
                <a:effectLst/>
                <a:uFillTx/>
                <a:latin typeface="DINOT-Regular"/>
                <a:ea typeface="DINOT-Regular"/>
                <a:cs typeface="DINOT-Regular"/>
                <a:sym typeface="DINOT-Regular"/>
              </a:rPr>
              <a:t> = </a:t>
            </a:r>
            <a:r>
              <a:rPr lang="en-GB" sz="1400" dirty="0"/>
              <a:t>This refers to the amount of blood pumped out of the left ventricle with each heartbeat. </a:t>
            </a:r>
          </a:p>
          <a:p>
            <a:r>
              <a:rPr lang="en-GB" sz="1400" dirty="0"/>
              <a:t>It is expressed as a % and over 50% is considered normal</a:t>
            </a:r>
            <a:r>
              <a:rPr kumimoji="0" lang="en-US" sz="1400" b="0" i="0" u="none" strike="noStrike" cap="none" spc="0" normalizeH="0" baseline="0" dirty="0">
                <a:ln>
                  <a:noFill/>
                </a:ln>
                <a:solidFill>
                  <a:srgbClr val="000000"/>
                </a:solidFill>
                <a:effectLst/>
                <a:uFillTx/>
                <a:latin typeface="DINOT-Regular"/>
                <a:ea typeface="DINOT-Regular"/>
                <a:cs typeface="DINOT-Regular"/>
                <a:sym typeface="DINOT-Regular"/>
              </a:rPr>
              <a:t> </a:t>
            </a:r>
          </a:p>
        </p:txBody>
      </p:sp>
      <p:sp>
        <p:nvSpPr>
          <p:cNvPr id="10" name="TextBox 9">
            <a:extLst>
              <a:ext uri="{FF2B5EF4-FFF2-40B4-BE49-F238E27FC236}">
                <a16:creationId xmlns:a16="http://schemas.microsoft.com/office/drawing/2014/main" id="{5B885D48-1A73-5904-E782-2C5FC002F416}"/>
              </a:ext>
            </a:extLst>
          </p:cNvPr>
          <p:cNvSpPr txBox="1"/>
          <p:nvPr/>
        </p:nvSpPr>
        <p:spPr>
          <a:xfrm>
            <a:off x="982865" y="2610613"/>
            <a:ext cx="2335121" cy="261610"/>
          </a:xfrm>
          <a:prstGeom prst="rect">
            <a:avLst/>
          </a:prstGeom>
          <a:noFill/>
          <a:ln w="25400">
            <a:solidFill>
              <a:schemeClr val="accent1"/>
            </a:solidFill>
          </a:ln>
        </p:spPr>
        <p:txBody>
          <a:bodyPr wrap="square" rtlCol="0">
            <a:spAutoFit/>
          </a:bodyPr>
          <a:lstStyle/>
          <a:p>
            <a:pPr algn="ctr"/>
            <a:r>
              <a:rPr lang="en-US" sz="1100" b="1" dirty="0"/>
              <a:t>Systolic Dysfunction (LVSD)</a:t>
            </a:r>
          </a:p>
        </p:txBody>
      </p:sp>
      <p:sp>
        <p:nvSpPr>
          <p:cNvPr id="11" name="Down Arrow 22">
            <a:extLst>
              <a:ext uri="{FF2B5EF4-FFF2-40B4-BE49-F238E27FC236}">
                <a16:creationId xmlns:a16="http://schemas.microsoft.com/office/drawing/2014/main" id="{42D6A9C5-FBAD-B65D-054D-3CFCA44E86D1}"/>
              </a:ext>
            </a:extLst>
          </p:cNvPr>
          <p:cNvSpPr/>
          <p:nvPr/>
        </p:nvSpPr>
        <p:spPr>
          <a:xfrm>
            <a:off x="2060650" y="2849844"/>
            <a:ext cx="179552" cy="230748"/>
          </a:xfrm>
          <a:prstGeom prst="downArrow">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ts val="3400"/>
              </a:lnSpc>
              <a:spcBef>
                <a:spcPts val="0"/>
              </a:spcBef>
              <a:spcAft>
                <a:spcPts val="0"/>
              </a:spcAft>
              <a:buClrTx/>
              <a:buSzTx/>
              <a:buFontTx/>
              <a:buNone/>
              <a:tabLst/>
            </a:pPr>
            <a:endParaRPr kumimoji="0" lang="en-US" sz="1800" b="0" i="0" u="none" strike="noStrike" cap="none" spc="0" normalizeH="0" baseline="0">
              <a:ln>
                <a:noFill/>
              </a:ln>
              <a:solidFill>
                <a:schemeClr val="accent1"/>
              </a:solidFill>
              <a:effectLst/>
              <a:uFillTx/>
              <a:latin typeface="DINOT-Medium"/>
              <a:ea typeface="DINOT-Medium"/>
              <a:cs typeface="DINOT-Medium"/>
              <a:sym typeface="DINOT-Medium"/>
            </a:endParaRPr>
          </a:p>
        </p:txBody>
      </p:sp>
      <p:sp>
        <p:nvSpPr>
          <p:cNvPr id="12" name="Rounded Rectangle 24">
            <a:extLst>
              <a:ext uri="{FF2B5EF4-FFF2-40B4-BE49-F238E27FC236}">
                <a16:creationId xmlns:a16="http://schemas.microsoft.com/office/drawing/2014/main" id="{EAB9793B-BDBF-4B7D-0652-0118E92AED37}"/>
              </a:ext>
            </a:extLst>
          </p:cNvPr>
          <p:cNvSpPr/>
          <p:nvPr/>
        </p:nvSpPr>
        <p:spPr>
          <a:xfrm>
            <a:off x="1677660" y="3477904"/>
            <a:ext cx="4274602" cy="265043"/>
          </a:xfrm>
          <a:prstGeom prst="roundRect">
            <a:avLst/>
          </a:prstGeom>
          <a:no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ts val="3400"/>
              </a:lnSpc>
              <a:spcBef>
                <a:spcPts val="0"/>
              </a:spcBef>
              <a:spcAft>
                <a:spcPts val="0"/>
              </a:spcAft>
              <a:buClrTx/>
              <a:buSzTx/>
              <a:buFontTx/>
              <a:buNone/>
              <a:tabLst/>
            </a:pPr>
            <a:endParaRPr kumimoji="0" lang="en-US" sz="1800" b="0" i="0" u="none" strike="noStrike" cap="none" spc="0" normalizeH="0" baseline="0">
              <a:ln>
                <a:noFill/>
              </a:ln>
              <a:solidFill>
                <a:schemeClr val="accent1"/>
              </a:solidFill>
              <a:effectLst/>
              <a:uFillTx/>
              <a:latin typeface="DINOT-Medium"/>
              <a:ea typeface="DINOT-Medium"/>
              <a:cs typeface="DINOT-Medium"/>
              <a:sym typeface="DINOT-Medium"/>
            </a:endParaRPr>
          </a:p>
        </p:txBody>
      </p:sp>
      <p:sp>
        <p:nvSpPr>
          <p:cNvPr id="13" name="TextBox 12">
            <a:extLst>
              <a:ext uri="{FF2B5EF4-FFF2-40B4-BE49-F238E27FC236}">
                <a16:creationId xmlns:a16="http://schemas.microsoft.com/office/drawing/2014/main" id="{8D0907AC-FBAA-B01A-367E-79AFA504C9B0}"/>
              </a:ext>
            </a:extLst>
          </p:cNvPr>
          <p:cNvSpPr txBox="1"/>
          <p:nvPr/>
        </p:nvSpPr>
        <p:spPr>
          <a:xfrm>
            <a:off x="5685352" y="2594942"/>
            <a:ext cx="1664238" cy="261610"/>
          </a:xfrm>
          <a:prstGeom prst="rect">
            <a:avLst/>
          </a:prstGeom>
          <a:noFill/>
          <a:ln w="25400">
            <a:solidFill>
              <a:srgbClr val="C10076"/>
            </a:solidFill>
          </a:ln>
        </p:spPr>
        <p:txBody>
          <a:bodyPr wrap="none" rtlCol="0">
            <a:spAutoFit/>
          </a:bodyPr>
          <a:lstStyle/>
          <a:p>
            <a:pPr marL="0" marR="0" lvl="0" indent="0" algn="ctr" defTabSz="914400" eaLnBrk="1" fontAlgn="auto" latinLnBrk="0" hangingPunct="0">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sym typeface="DINOT-Regular"/>
              </a:rPr>
              <a:t>Diastolic Dysfunction </a:t>
            </a:r>
          </a:p>
        </p:txBody>
      </p:sp>
      <p:sp>
        <p:nvSpPr>
          <p:cNvPr id="14" name="Down Arrow 22">
            <a:extLst>
              <a:ext uri="{FF2B5EF4-FFF2-40B4-BE49-F238E27FC236}">
                <a16:creationId xmlns:a16="http://schemas.microsoft.com/office/drawing/2014/main" id="{C0FFAC7B-D2D8-47FE-9B3D-AB5877101306}"/>
              </a:ext>
            </a:extLst>
          </p:cNvPr>
          <p:cNvSpPr/>
          <p:nvPr/>
        </p:nvSpPr>
        <p:spPr>
          <a:xfrm>
            <a:off x="6427695" y="2831159"/>
            <a:ext cx="179552" cy="230748"/>
          </a:xfrm>
          <a:prstGeom prst="downArrow">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ts val="3400"/>
              </a:lnSpc>
              <a:spcBef>
                <a:spcPts val="0"/>
              </a:spcBef>
              <a:spcAft>
                <a:spcPts val="0"/>
              </a:spcAft>
              <a:buClrTx/>
              <a:buSzTx/>
              <a:buFontTx/>
              <a:buNone/>
              <a:tabLst/>
            </a:pPr>
            <a:endParaRPr kumimoji="0" lang="en-US" sz="1800" b="0" i="0" u="none" strike="noStrike" cap="none" spc="0" normalizeH="0" baseline="0">
              <a:ln>
                <a:noFill/>
              </a:ln>
              <a:solidFill>
                <a:schemeClr val="accent1"/>
              </a:solidFill>
              <a:effectLst/>
              <a:uFillTx/>
              <a:latin typeface="DINOT-Medium"/>
              <a:ea typeface="DINOT-Medium"/>
              <a:cs typeface="DINOT-Medium"/>
              <a:sym typeface="DINOT-Medium"/>
            </a:endParaRPr>
          </a:p>
        </p:txBody>
      </p:sp>
    </p:spTree>
    <p:extLst>
      <p:ext uri="{BB962C8B-B14F-4D97-AF65-F5344CB8AC3E}">
        <p14:creationId xmlns:p14="http://schemas.microsoft.com/office/powerpoint/2010/main" val="3413579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diagram of a patient's diagnosis&#10;&#10;AI-generated content may be incorrect.">
            <a:extLst>
              <a:ext uri="{FF2B5EF4-FFF2-40B4-BE49-F238E27FC236}">
                <a16:creationId xmlns:a16="http://schemas.microsoft.com/office/drawing/2014/main" id="{44615F4C-D06D-18C7-9EF0-DB84617DDB68}"/>
              </a:ext>
            </a:extLst>
          </p:cNvPr>
          <p:cNvPicPr>
            <a:picLocks noGrp="1" noChangeAspect="1"/>
          </p:cNvPicPr>
          <p:nvPr>
            <p:ph sz="half" idx="1"/>
          </p:nvPr>
        </p:nvPicPr>
        <p:blipFill>
          <a:blip r:embed="rId3"/>
          <a:stretch>
            <a:fillRect/>
          </a:stretch>
        </p:blipFill>
        <p:spPr>
          <a:xfrm>
            <a:off x="479323" y="344705"/>
            <a:ext cx="7845280" cy="4287620"/>
          </a:xfrm>
        </p:spPr>
        <p:style>
          <a:lnRef idx="2">
            <a:schemeClr val="dk1">
              <a:shade val="15000"/>
            </a:schemeClr>
          </a:lnRef>
          <a:fillRef idx="1">
            <a:schemeClr val="dk1"/>
          </a:fillRef>
          <a:effectRef idx="0">
            <a:schemeClr val="dk1"/>
          </a:effectRef>
          <a:fontRef idx="minor">
            <a:schemeClr val="lt1"/>
          </a:fontRef>
        </p:style>
      </p:pic>
    </p:spTree>
    <p:extLst>
      <p:ext uri="{BB962C8B-B14F-4D97-AF65-F5344CB8AC3E}">
        <p14:creationId xmlns:p14="http://schemas.microsoft.com/office/powerpoint/2010/main" val="34398830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1E519B-410D-B9F3-D96D-909BFD5A8642}"/>
              </a:ext>
            </a:extLst>
          </p:cNvPr>
          <p:cNvSpPr>
            <a:spLocks noGrp="1"/>
          </p:cNvSpPr>
          <p:nvPr>
            <p:ph type="title"/>
          </p:nvPr>
        </p:nvSpPr>
        <p:spPr/>
        <p:txBody>
          <a:bodyPr/>
          <a:lstStyle/>
          <a:p>
            <a:endParaRPr lang="en-GB"/>
          </a:p>
        </p:txBody>
      </p:sp>
      <p:graphicFrame>
        <p:nvGraphicFramePr>
          <p:cNvPr id="6" name="Diagram 5">
            <a:extLst>
              <a:ext uri="{FF2B5EF4-FFF2-40B4-BE49-F238E27FC236}">
                <a16:creationId xmlns:a16="http://schemas.microsoft.com/office/drawing/2014/main" id="{D2D05F3B-FDCE-CAD7-5CB8-186BEBEE6E06}"/>
              </a:ext>
            </a:extLst>
          </p:cNvPr>
          <p:cNvGraphicFramePr/>
          <p:nvPr>
            <p:extLst>
              <p:ext uri="{D42A27DB-BD31-4B8C-83A1-F6EECF244321}">
                <p14:modId xmlns:p14="http://schemas.microsoft.com/office/powerpoint/2010/main" val="481697768"/>
              </p:ext>
            </p:extLst>
          </p:nvPr>
        </p:nvGraphicFramePr>
        <p:xfrm>
          <a:off x="117987" y="213852"/>
          <a:ext cx="8288594" cy="48743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733271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F12609-DDE5-30FC-2C1D-17AD83C190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34EF26-6380-BAA1-5687-792AAE7CB937}"/>
              </a:ext>
            </a:extLst>
          </p:cNvPr>
          <p:cNvSpPr>
            <a:spLocks noGrp="1"/>
          </p:cNvSpPr>
          <p:nvPr>
            <p:ph type="title"/>
          </p:nvPr>
        </p:nvSpPr>
        <p:spPr/>
        <p:txBody>
          <a:bodyPr/>
          <a:lstStyle/>
          <a:p>
            <a:endParaRPr lang="en-GB"/>
          </a:p>
        </p:txBody>
      </p:sp>
      <p:graphicFrame>
        <p:nvGraphicFramePr>
          <p:cNvPr id="4" name="Content Placeholder 3">
            <a:extLst>
              <a:ext uri="{FF2B5EF4-FFF2-40B4-BE49-F238E27FC236}">
                <a16:creationId xmlns:a16="http://schemas.microsoft.com/office/drawing/2014/main" id="{EBDA9741-376B-5AC6-858F-55A940C96AC4}"/>
              </a:ext>
            </a:extLst>
          </p:cNvPr>
          <p:cNvGraphicFramePr>
            <a:graphicFrameLocks noGrp="1"/>
          </p:cNvGraphicFramePr>
          <p:nvPr>
            <p:ph sz="half" idx="1"/>
            <p:extLst>
              <p:ext uri="{D42A27DB-BD31-4B8C-83A1-F6EECF244321}">
                <p14:modId xmlns:p14="http://schemas.microsoft.com/office/powerpoint/2010/main" val="934387562"/>
              </p:ext>
            </p:extLst>
          </p:nvPr>
        </p:nvGraphicFramePr>
        <p:xfrm>
          <a:off x="628650" y="274639"/>
          <a:ext cx="7696200" cy="43637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34227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diagram of a heart failure&#10;&#10;AI-generated content may be incorrect.">
            <a:extLst>
              <a:ext uri="{FF2B5EF4-FFF2-40B4-BE49-F238E27FC236}">
                <a16:creationId xmlns:a16="http://schemas.microsoft.com/office/drawing/2014/main" id="{3A076AEA-5F9A-5A95-7072-5634AEDFC98A}"/>
              </a:ext>
            </a:extLst>
          </p:cNvPr>
          <p:cNvPicPr>
            <a:picLocks noGrp="1" noChangeAspect="1"/>
          </p:cNvPicPr>
          <p:nvPr>
            <p:ph sz="half" idx="1"/>
          </p:nvPr>
        </p:nvPicPr>
        <p:blipFill>
          <a:blip r:embed="rId3"/>
          <a:stretch>
            <a:fillRect/>
          </a:stretch>
        </p:blipFill>
        <p:spPr>
          <a:xfrm>
            <a:off x="243349" y="226384"/>
            <a:ext cx="8620432" cy="4566842"/>
          </a:xfrm>
        </p:spPr>
        <p:style>
          <a:lnRef idx="2">
            <a:schemeClr val="dk1">
              <a:shade val="15000"/>
            </a:schemeClr>
          </a:lnRef>
          <a:fillRef idx="1">
            <a:schemeClr val="dk1"/>
          </a:fillRef>
          <a:effectRef idx="0">
            <a:schemeClr val="dk1"/>
          </a:effectRef>
          <a:fontRef idx="minor">
            <a:schemeClr val="lt1"/>
          </a:fontRef>
        </p:style>
      </p:pic>
    </p:spTree>
    <p:extLst>
      <p:ext uri="{BB962C8B-B14F-4D97-AF65-F5344CB8AC3E}">
        <p14:creationId xmlns:p14="http://schemas.microsoft.com/office/powerpoint/2010/main" val="14961877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diagram of heart failure&#10;&#10;AI-generated content may be incorrect.">
            <a:extLst>
              <a:ext uri="{FF2B5EF4-FFF2-40B4-BE49-F238E27FC236}">
                <a16:creationId xmlns:a16="http://schemas.microsoft.com/office/drawing/2014/main" id="{476935A8-9846-0453-6117-B2A42DD37CF3}"/>
              </a:ext>
            </a:extLst>
          </p:cNvPr>
          <p:cNvPicPr>
            <a:picLocks noGrp="1" noChangeAspect="1"/>
          </p:cNvPicPr>
          <p:nvPr>
            <p:ph sz="half" idx="1"/>
          </p:nvPr>
        </p:nvPicPr>
        <p:blipFill>
          <a:blip r:embed="rId3"/>
          <a:stretch>
            <a:fillRect/>
          </a:stretch>
        </p:blipFill>
        <p:spPr>
          <a:xfrm>
            <a:off x="383457" y="275366"/>
            <a:ext cx="8340213" cy="4356959"/>
          </a:xfrm>
        </p:spPr>
        <p:style>
          <a:lnRef idx="2">
            <a:schemeClr val="dk1">
              <a:shade val="15000"/>
            </a:schemeClr>
          </a:lnRef>
          <a:fillRef idx="1">
            <a:schemeClr val="dk1"/>
          </a:fillRef>
          <a:effectRef idx="0">
            <a:schemeClr val="dk1"/>
          </a:effectRef>
          <a:fontRef idx="minor">
            <a:schemeClr val="lt1"/>
          </a:fontRef>
        </p:style>
      </p:pic>
    </p:spTree>
    <p:extLst>
      <p:ext uri="{BB962C8B-B14F-4D97-AF65-F5344CB8AC3E}">
        <p14:creationId xmlns:p14="http://schemas.microsoft.com/office/powerpoint/2010/main" val="6763895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63CE4007-428E-9ED7-B503-B63E7EA1B1AD}"/>
              </a:ext>
            </a:extLst>
          </p:cNvPr>
          <p:cNvSpPr/>
          <p:nvPr/>
        </p:nvSpPr>
        <p:spPr>
          <a:xfrm>
            <a:off x="765381" y="1268413"/>
            <a:ext cx="2890684" cy="276532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err="1"/>
              <a:t>HFrEF</a:t>
            </a:r>
            <a:r>
              <a:rPr lang="en-GB" sz="2000" b="1" dirty="0"/>
              <a:t> and </a:t>
            </a:r>
            <a:r>
              <a:rPr lang="en-GB" sz="2000" b="1" dirty="0" err="1"/>
              <a:t>HFmEF</a:t>
            </a:r>
            <a:endParaRPr lang="en-GB" sz="2000" b="1"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sp>
        <p:nvSpPr>
          <p:cNvPr id="3" name="Title 2">
            <a:extLst>
              <a:ext uri="{FF2B5EF4-FFF2-40B4-BE49-F238E27FC236}">
                <a16:creationId xmlns:a16="http://schemas.microsoft.com/office/drawing/2014/main" id="{A60D2497-84CE-7900-3B91-48EA462AA458}"/>
              </a:ext>
            </a:extLst>
          </p:cNvPr>
          <p:cNvSpPr>
            <a:spLocks noGrp="1"/>
          </p:cNvSpPr>
          <p:nvPr>
            <p:ph type="title"/>
          </p:nvPr>
        </p:nvSpPr>
        <p:spPr/>
        <p:txBody>
          <a:bodyPr/>
          <a:lstStyle/>
          <a:p>
            <a:r>
              <a:rPr lang="en-GB" dirty="0"/>
              <a:t>Pillars of Treatment</a:t>
            </a:r>
          </a:p>
        </p:txBody>
      </p:sp>
      <p:pic>
        <p:nvPicPr>
          <p:cNvPr id="6" name="Content Placeholder 5" descr="A close-up of a medical report&#10;&#10;AI-generated content may be incorrect.">
            <a:extLst>
              <a:ext uri="{FF2B5EF4-FFF2-40B4-BE49-F238E27FC236}">
                <a16:creationId xmlns:a16="http://schemas.microsoft.com/office/drawing/2014/main" id="{067FF836-0EAB-B4AF-00CE-8AE019635083}"/>
              </a:ext>
            </a:extLst>
          </p:cNvPr>
          <p:cNvPicPr>
            <a:picLocks noGrp="1" noChangeAspect="1"/>
          </p:cNvPicPr>
          <p:nvPr>
            <p:ph sz="half" idx="1"/>
          </p:nvPr>
        </p:nvPicPr>
        <p:blipFill>
          <a:blip r:embed="rId3"/>
          <a:stretch>
            <a:fillRect/>
          </a:stretch>
        </p:blipFill>
        <p:spPr>
          <a:xfrm>
            <a:off x="851387" y="1849305"/>
            <a:ext cx="2718672" cy="1927951"/>
          </a:xfrm>
        </p:spPr>
      </p:pic>
      <p:sp>
        <p:nvSpPr>
          <p:cNvPr id="7" name="Rectangle: Rounded Corners 6">
            <a:extLst>
              <a:ext uri="{FF2B5EF4-FFF2-40B4-BE49-F238E27FC236}">
                <a16:creationId xmlns:a16="http://schemas.microsoft.com/office/drawing/2014/main" id="{D9AF2C1B-9603-F266-9EC0-12B3054387B0}"/>
              </a:ext>
            </a:extLst>
          </p:cNvPr>
          <p:cNvSpPr/>
          <p:nvPr/>
        </p:nvSpPr>
        <p:spPr>
          <a:xfrm>
            <a:off x="5218471" y="1268413"/>
            <a:ext cx="2890684" cy="276532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err="1"/>
              <a:t>HFpEF</a:t>
            </a:r>
            <a:endParaRPr lang="en-GB" sz="2000" b="1"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pic>
        <p:nvPicPr>
          <p:cNvPr id="9" name="Picture 8" descr="A close-up of a medical history&#10;&#10;AI-generated content may be incorrect.">
            <a:extLst>
              <a:ext uri="{FF2B5EF4-FFF2-40B4-BE49-F238E27FC236}">
                <a16:creationId xmlns:a16="http://schemas.microsoft.com/office/drawing/2014/main" id="{22E1C048-CD04-5CDE-DEF3-BE97FF04CB13}"/>
              </a:ext>
            </a:extLst>
          </p:cNvPr>
          <p:cNvPicPr>
            <a:picLocks noChangeAspect="1"/>
          </p:cNvPicPr>
          <p:nvPr/>
        </p:nvPicPr>
        <p:blipFill>
          <a:blip r:embed="rId4"/>
          <a:stretch>
            <a:fillRect/>
          </a:stretch>
        </p:blipFill>
        <p:spPr>
          <a:xfrm>
            <a:off x="5325397" y="1849305"/>
            <a:ext cx="2676832" cy="1927951"/>
          </a:xfrm>
          <a:prstGeom prst="rect">
            <a:avLst/>
          </a:prstGeom>
        </p:spPr>
      </p:pic>
      <p:sp>
        <p:nvSpPr>
          <p:cNvPr id="10" name="Rectangle: Rounded Corners 9">
            <a:extLst>
              <a:ext uri="{FF2B5EF4-FFF2-40B4-BE49-F238E27FC236}">
                <a16:creationId xmlns:a16="http://schemas.microsoft.com/office/drawing/2014/main" id="{345708E9-437E-7897-0FE0-A39EBB67105D}"/>
              </a:ext>
            </a:extLst>
          </p:cNvPr>
          <p:cNvSpPr/>
          <p:nvPr/>
        </p:nvSpPr>
        <p:spPr>
          <a:xfrm>
            <a:off x="766916" y="4358148"/>
            <a:ext cx="6479459" cy="61205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t>Diuretics </a:t>
            </a:r>
          </a:p>
        </p:txBody>
      </p:sp>
    </p:spTree>
    <p:extLst>
      <p:ext uri="{BB962C8B-B14F-4D97-AF65-F5344CB8AC3E}">
        <p14:creationId xmlns:p14="http://schemas.microsoft.com/office/powerpoint/2010/main" val="34326124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white paper with red text&#10;&#10;AI-generated content may be incorrect.">
            <a:extLst>
              <a:ext uri="{FF2B5EF4-FFF2-40B4-BE49-F238E27FC236}">
                <a16:creationId xmlns:a16="http://schemas.microsoft.com/office/drawing/2014/main" id="{C995E8E9-9F69-22DA-76BF-96B2CB4891AC}"/>
              </a:ext>
            </a:extLst>
          </p:cNvPr>
          <p:cNvPicPr>
            <a:picLocks noGrp="1" noChangeAspect="1"/>
          </p:cNvPicPr>
          <p:nvPr>
            <p:ph sz="half" idx="1"/>
          </p:nvPr>
        </p:nvPicPr>
        <p:blipFill>
          <a:blip r:embed="rId3"/>
          <a:stretch>
            <a:fillRect/>
          </a:stretch>
        </p:blipFill>
        <p:spPr>
          <a:xfrm>
            <a:off x="390832" y="376084"/>
            <a:ext cx="8133735" cy="4100666"/>
          </a:xfrm>
        </p:spPr>
        <p:style>
          <a:lnRef idx="2">
            <a:schemeClr val="dk1">
              <a:shade val="15000"/>
            </a:schemeClr>
          </a:lnRef>
          <a:fillRef idx="1">
            <a:schemeClr val="dk1"/>
          </a:fillRef>
          <a:effectRef idx="0">
            <a:schemeClr val="dk1"/>
          </a:effectRef>
          <a:fontRef idx="minor">
            <a:schemeClr val="lt1"/>
          </a:fontRef>
        </p:style>
      </p:pic>
    </p:spTree>
    <p:extLst>
      <p:ext uri="{BB962C8B-B14F-4D97-AF65-F5344CB8AC3E}">
        <p14:creationId xmlns:p14="http://schemas.microsoft.com/office/powerpoint/2010/main" val="17869542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6C6FA3D-EB24-5548-706B-45CEF2A489A5}"/>
              </a:ext>
            </a:extLst>
          </p:cNvPr>
          <p:cNvPicPr>
            <a:picLocks noGrp="1" noChangeAspect="1"/>
          </p:cNvPicPr>
          <p:nvPr>
            <p:ph sz="half" idx="1"/>
          </p:nvPr>
        </p:nvPicPr>
        <p:blipFill>
          <a:blip r:embed="rId3"/>
          <a:stretch>
            <a:fillRect/>
          </a:stretch>
        </p:blipFill>
        <p:spPr>
          <a:xfrm>
            <a:off x="166534" y="154858"/>
            <a:ext cx="8594007" cy="4477468"/>
          </a:xfrm>
        </p:spPr>
        <p:style>
          <a:lnRef idx="2">
            <a:schemeClr val="dk1">
              <a:shade val="15000"/>
            </a:schemeClr>
          </a:lnRef>
          <a:fillRef idx="1">
            <a:schemeClr val="dk1"/>
          </a:fillRef>
          <a:effectRef idx="0">
            <a:schemeClr val="dk1"/>
          </a:effectRef>
          <a:fontRef idx="minor">
            <a:schemeClr val="lt1"/>
          </a:fontRef>
        </p:style>
      </p:pic>
    </p:spTree>
    <p:extLst>
      <p:ext uri="{BB962C8B-B14F-4D97-AF65-F5344CB8AC3E}">
        <p14:creationId xmlns:p14="http://schemas.microsoft.com/office/powerpoint/2010/main" val="2207569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5A1ABDB-B866-697B-4023-61F0C7A32279}"/>
              </a:ext>
            </a:extLst>
          </p:cNvPr>
          <p:cNvSpPr>
            <a:spLocks noGrp="1"/>
          </p:cNvSpPr>
          <p:nvPr>
            <p:ph sz="half" idx="1"/>
          </p:nvPr>
        </p:nvSpPr>
        <p:spPr/>
        <p:txBody>
          <a:bodyPr/>
          <a:lstStyle/>
          <a:p>
            <a:endParaRPr lang="en-GB"/>
          </a:p>
        </p:txBody>
      </p:sp>
      <p:sp>
        <p:nvSpPr>
          <p:cNvPr id="3" name="Title 2">
            <a:extLst>
              <a:ext uri="{FF2B5EF4-FFF2-40B4-BE49-F238E27FC236}">
                <a16:creationId xmlns:a16="http://schemas.microsoft.com/office/drawing/2014/main" id="{6148D040-68B4-278F-3D5D-6847A3C93CA3}"/>
              </a:ext>
            </a:extLst>
          </p:cNvPr>
          <p:cNvSpPr>
            <a:spLocks noGrp="1"/>
          </p:cNvSpPr>
          <p:nvPr>
            <p:ph type="title"/>
          </p:nvPr>
        </p:nvSpPr>
        <p:spPr/>
        <p:txBody>
          <a:bodyPr/>
          <a:lstStyle/>
          <a:p>
            <a:endParaRPr lang="en-GB"/>
          </a:p>
        </p:txBody>
      </p:sp>
      <p:pic>
        <p:nvPicPr>
          <p:cNvPr id="5" name="Picture 4">
            <a:extLst>
              <a:ext uri="{FF2B5EF4-FFF2-40B4-BE49-F238E27FC236}">
                <a16:creationId xmlns:a16="http://schemas.microsoft.com/office/drawing/2014/main" id="{03A413E2-831F-CC02-51CA-ED995D5153DC}"/>
              </a:ext>
            </a:extLst>
          </p:cNvPr>
          <p:cNvPicPr>
            <a:picLocks noChangeAspect="1"/>
          </p:cNvPicPr>
          <p:nvPr/>
        </p:nvPicPr>
        <p:blipFill>
          <a:blip r:embed="rId3"/>
          <a:stretch>
            <a:fillRect/>
          </a:stretch>
        </p:blipFill>
        <p:spPr>
          <a:xfrm>
            <a:off x="628649" y="494891"/>
            <a:ext cx="8220384" cy="4153718"/>
          </a:xfrm>
          <a:prstGeom prst="rect">
            <a:avLst/>
          </a:prstGeom>
        </p:spPr>
        <p:style>
          <a:lnRef idx="2">
            <a:schemeClr val="dk1">
              <a:shade val="15000"/>
            </a:schemeClr>
          </a:lnRef>
          <a:fillRef idx="1">
            <a:schemeClr val="dk1"/>
          </a:fillRef>
          <a:effectRef idx="0">
            <a:schemeClr val="dk1"/>
          </a:effectRef>
          <a:fontRef idx="minor">
            <a:schemeClr val="lt1"/>
          </a:fontRef>
        </p:style>
      </p:pic>
    </p:spTree>
    <p:extLst>
      <p:ext uri="{BB962C8B-B14F-4D97-AF65-F5344CB8AC3E}">
        <p14:creationId xmlns:p14="http://schemas.microsoft.com/office/powerpoint/2010/main" val="15888493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E6FBC37-DB31-9E5B-0FC4-FA9BCB5EF4C5}"/>
              </a:ext>
            </a:extLst>
          </p:cNvPr>
          <p:cNvPicPr>
            <a:picLocks noGrp="1" noChangeAspect="1"/>
          </p:cNvPicPr>
          <p:nvPr>
            <p:ph sz="half" idx="1"/>
          </p:nvPr>
        </p:nvPicPr>
        <p:blipFill>
          <a:blip r:embed="rId3"/>
          <a:stretch>
            <a:fillRect/>
          </a:stretch>
        </p:blipFill>
        <p:spPr>
          <a:xfrm>
            <a:off x="730045" y="398206"/>
            <a:ext cx="7897761" cy="4234119"/>
          </a:xfrm>
        </p:spPr>
        <p:style>
          <a:lnRef idx="2">
            <a:schemeClr val="dk1">
              <a:shade val="15000"/>
            </a:schemeClr>
          </a:lnRef>
          <a:fillRef idx="1">
            <a:schemeClr val="dk1"/>
          </a:fillRef>
          <a:effectRef idx="0">
            <a:schemeClr val="dk1"/>
          </a:effectRef>
          <a:fontRef idx="minor">
            <a:schemeClr val="lt1"/>
          </a:fontRef>
        </p:style>
      </p:pic>
    </p:spTree>
    <p:extLst>
      <p:ext uri="{BB962C8B-B14F-4D97-AF65-F5344CB8AC3E}">
        <p14:creationId xmlns:p14="http://schemas.microsoft.com/office/powerpoint/2010/main" val="15828399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C55453EF-734D-5649-0F17-61CF6F4A2CE2}"/>
              </a:ext>
            </a:extLst>
          </p:cNvPr>
          <p:cNvGraphicFramePr>
            <a:graphicFrameLocks noGrp="1"/>
          </p:cNvGraphicFramePr>
          <p:nvPr>
            <p:ph sz="half" idx="1"/>
            <p:extLst>
              <p:ext uri="{D42A27DB-BD31-4B8C-83A1-F6EECF244321}">
                <p14:modId xmlns:p14="http://schemas.microsoft.com/office/powerpoint/2010/main" val="2832120732"/>
              </p:ext>
            </p:extLst>
          </p:nvPr>
        </p:nvGraphicFramePr>
        <p:xfrm>
          <a:off x="501445" y="1054510"/>
          <a:ext cx="7823405" cy="38143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72D7C5FC-D94F-0EA0-DBE9-538C3818414F}"/>
              </a:ext>
            </a:extLst>
          </p:cNvPr>
          <p:cNvSpPr>
            <a:spLocks noGrp="1"/>
          </p:cNvSpPr>
          <p:nvPr>
            <p:ph type="title"/>
          </p:nvPr>
        </p:nvSpPr>
        <p:spPr/>
        <p:txBody>
          <a:bodyPr/>
          <a:lstStyle/>
          <a:p>
            <a:r>
              <a:rPr lang="en-GB" dirty="0"/>
              <a:t>ACE/ARB/ARNI/MRA</a:t>
            </a:r>
          </a:p>
        </p:txBody>
      </p:sp>
      <p:sp>
        <p:nvSpPr>
          <p:cNvPr id="2" name="Rectangle: Rounded Corners 1">
            <a:extLst>
              <a:ext uri="{FF2B5EF4-FFF2-40B4-BE49-F238E27FC236}">
                <a16:creationId xmlns:a16="http://schemas.microsoft.com/office/drawing/2014/main" id="{2F6F8F31-6AF3-480A-F112-A97F38B2D52C}"/>
              </a:ext>
            </a:extLst>
          </p:cNvPr>
          <p:cNvSpPr/>
          <p:nvPr/>
        </p:nvSpPr>
        <p:spPr>
          <a:xfrm>
            <a:off x="4852219" y="3605981"/>
            <a:ext cx="3229897" cy="1201993"/>
          </a:xfrm>
          <a:prstGeom prst="roundRect">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t>For potassium binders recommended as options in NICE technology appraisal guidance for treating hyperkalaemia, see the guidance on: • </a:t>
            </a:r>
            <a:r>
              <a:rPr lang="en-GB" sz="1200" dirty="0" err="1"/>
              <a:t>patiromer</a:t>
            </a:r>
            <a:r>
              <a:rPr lang="en-GB" sz="1200" dirty="0"/>
              <a:t> (TA623, 2020) • sodium zirconium cyclosilicate (TA599, 2022) and refer to local guidance</a:t>
            </a:r>
            <a:endParaRPr lang="en-GB" dirty="0"/>
          </a:p>
        </p:txBody>
      </p:sp>
    </p:spTree>
    <p:extLst>
      <p:ext uri="{BB962C8B-B14F-4D97-AF65-F5344CB8AC3E}">
        <p14:creationId xmlns:p14="http://schemas.microsoft.com/office/powerpoint/2010/main" val="41746131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6FECDA-1209-0664-7D36-ED34B0CBF6A2}"/>
            </a:ext>
          </a:extLst>
        </p:cNvPr>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D646DC8F-39F5-0A7B-D5F7-B7EF8F331760}"/>
              </a:ext>
            </a:extLst>
          </p:cNvPr>
          <p:cNvGraphicFramePr>
            <a:graphicFrameLocks noGrp="1"/>
          </p:cNvGraphicFramePr>
          <p:nvPr>
            <p:ph sz="half" idx="1"/>
            <p:extLst>
              <p:ext uri="{D42A27DB-BD31-4B8C-83A1-F6EECF244321}">
                <p14:modId xmlns:p14="http://schemas.microsoft.com/office/powerpoint/2010/main" val="3423372360"/>
              </p:ext>
            </p:extLst>
          </p:nvPr>
        </p:nvGraphicFramePr>
        <p:xfrm>
          <a:off x="317089" y="1054510"/>
          <a:ext cx="8642556" cy="38143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A9E82B71-07F4-F621-8ED4-1064EFDF28EE}"/>
              </a:ext>
            </a:extLst>
          </p:cNvPr>
          <p:cNvSpPr>
            <a:spLocks noGrp="1"/>
          </p:cNvSpPr>
          <p:nvPr>
            <p:ph type="title"/>
          </p:nvPr>
        </p:nvSpPr>
        <p:spPr/>
        <p:txBody>
          <a:bodyPr/>
          <a:lstStyle/>
          <a:p>
            <a:r>
              <a:rPr lang="en-GB" dirty="0"/>
              <a:t>Beta Blockers</a:t>
            </a:r>
          </a:p>
        </p:txBody>
      </p:sp>
    </p:spTree>
    <p:extLst>
      <p:ext uri="{BB962C8B-B14F-4D97-AF65-F5344CB8AC3E}">
        <p14:creationId xmlns:p14="http://schemas.microsoft.com/office/powerpoint/2010/main" val="8881393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9079C3-DC76-6D68-5076-7173C8DE64EC}"/>
            </a:ext>
          </a:extLst>
        </p:cNvPr>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343D530D-4605-79DC-4FDF-6E1FB7D98F83}"/>
              </a:ext>
            </a:extLst>
          </p:cNvPr>
          <p:cNvGraphicFramePr>
            <a:graphicFrameLocks noGrp="1"/>
          </p:cNvGraphicFramePr>
          <p:nvPr>
            <p:ph sz="half" idx="1"/>
            <p:extLst>
              <p:ext uri="{D42A27DB-BD31-4B8C-83A1-F6EECF244321}">
                <p14:modId xmlns:p14="http://schemas.microsoft.com/office/powerpoint/2010/main" val="2715674893"/>
              </p:ext>
            </p:extLst>
          </p:nvPr>
        </p:nvGraphicFramePr>
        <p:xfrm>
          <a:off x="250722" y="1054510"/>
          <a:ext cx="8642556" cy="38143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1360859D-01A8-DF35-BD83-2C594E6CC1FB}"/>
              </a:ext>
            </a:extLst>
          </p:cNvPr>
          <p:cNvSpPr>
            <a:spLocks noGrp="1"/>
          </p:cNvSpPr>
          <p:nvPr>
            <p:ph type="title"/>
          </p:nvPr>
        </p:nvSpPr>
        <p:spPr/>
        <p:txBody>
          <a:bodyPr/>
          <a:lstStyle/>
          <a:p>
            <a:r>
              <a:rPr lang="en-GB" dirty="0"/>
              <a:t>Iron Therapy </a:t>
            </a:r>
          </a:p>
        </p:txBody>
      </p:sp>
    </p:spTree>
    <p:extLst>
      <p:ext uri="{BB962C8B-B14F-4D97-AF65-F5344CB8AC3E}">
        <p14:creationId xmlns:p14="http://schemas.microsoft.com/office/powerpoint/2010/main" val="25040961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690462C4-13F0-E9B6-4183-DC3B258A9583}"/>
              </a:ext>
            </a:extLst>
          </p:cNvPr>
          <p:cNvGraphicFramePr>
            <a:graphicFrameLocks noGrp="1"/>
          </p:cNvGraphicFramePr>
          <p:nvPr>
            <p:ph sz="half" idx="1"/>
            <p:extLst>
              <p:ext uri="{D42A27DB-BD31-4B8C-83A1-F6EECF244321}">
                <p14:modId xmlns:p14="http://schemas.microsoft.com/office/powerpoint/2010/main" val="2090975456"/>
              </p:ext>
            </p:extLst>
          </p:nvPr>
        </p:nvGraphicFramePr>
        <p:xfrm>
          <a:off x="140111" y="1032387"/>
          <a:ext cx="8871154" cy="37239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49FB2E76-C370-F576-D4FA-D565C7A46768}"/>
              </a:ext>
            </a:extLst>
          </p:cNvPr>
          <p:cNvSpPr>
            <a:spLocks noGrp="1"/>
          </p:cNvSpPr>
          <p:nvPr>
            <p:ph type="title"/>
          </p:nvPr>
        </p:nvSpPr>
        <p:spPr/>
        <p:txBody>
          <a:bodyPr/>
          <a:lstStyle/>
          <a:p>
            <a:r>
              <a:rPr lang="en-GB" dirty="0"/>
              <a:t>Titration </a:t>
            </a:r>
          </a:p>
        </p:txBody>
      </p:sp>
    </p:spTree>
    <p:extLst>
      <p:ext uri="{BB962C8B-B14F-4D97-AF65-F5344CB8AC3E}">
        <p14:creationId xmlns:p14="http://schemas.microsoft.com/office/powerpoint/2010/main" val="42575206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EBB4FA-662F-EE8A-7C55-3FF3F1860C6A}"/>
            </a:ext>
          </a:extLst>
        </p:cNvPr>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B5E29EE2-0D44-B110-0C5B-30583EEDC45C}"/>
              </a:ext>
            </a:extLst>
          </p:cNvPr>
          <p:cNvGraphicFramePr>
            <a:graphicFrameLocks noGrp="1"/>
          </p:cNvGraphicFramePr>
          <p:nvPr>
            <p:ph sz="half" idx="1"/>
            <p:extLst>
              <p:ext uri="{D42A27DB-BD31-4B8C-83A1-F6EECF244321}">
                <p14:modId xmlns:p14="http://schemas.microsoft.com/office/powerpoint/2010/main" val="1151790080"/>
              </p:ext>
            </p:extLst>
          </p:nvPr>
        </p:nvGraphicFramePr>
        <p:xfrm>
          <a:off x="346587" y="1194618"/>
          <a:ext cx="8689506" cy="36742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CA499AFE-6D30-9FA4-72D4-07610CEAF5F9}"/>
              </a:ext>
            </a:extLst>
          </p:cNvPr>
          <p:cNvSpPr>
            <a:spLocks noGrp="1"/>
          </p:cNvSpPr>
          <p:nvPr>
            <p:ph type="title"/>
          </p:nvPr>
        </p:nvSpPr>
        <p:spPr/>
        <p:txBody>
          <a:bodyPr/>
          <a:lstStyle/>
          <a:p>
            <a:r>
              <a:rPr lang="en-GB" dirty="0"/>
              <a:t>Clinical Review </a:t>
            </a:r>
          </a:p>
        </p:txBody>
      </p:sp>
    </p:spTree>
    <p:extLst>
      <p:ext uri="{BB962C8B-B14F-4D97-AF65-F5344CB8AC3E}">
        <p14:creationId xmlns:p14="http://schemas.microsoft.com/office/powerpoint/2010/main" val="16307643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7AC9E6-A693-C3B7-9F37-3FC086C61A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E34887-B25B-62CC-CBD5-F5107CC8B68E}"/>
              </a:ext>
            </a:extLst>
          </p:cNvPr>
          <p:cNvSpPr>
            <a:spLocks noGrp="1"/>
          </p:cNvSpPr>
          <p:nvPr>
            <p:ph type="title"/>
          </p:nvPr>
        </p:nvSpPr>
        <p:spPr/>
        <p:txBody>
          <a:bodyPr/>
          <a:lstStyle/>
          <a:p>
            <a:endParaRPr lang="en-GB"/>
          </a:p>
        </p:txBody>
      </p:sp>
      <p:graphicFrame>
        <p:nvGraphicFramePr>
          <p:cNvPr id="4" name="Content Placeholder 3">
            <a:extLst>
              <a:ext uri="{FF2B5EF4-FFF2-40B4-BE49-F238E27FC236}">
                <a16:creationId xmlns:a16="http://schemas.microsoft.com/office/drawing/2014/main" id="{D0F99BF3-B4C6-DC1F-AB9F-0E249DE0681D}"/>
              </a:ext>
            </a:extLst>
          </p:cNvPr>
          <p:cNvGraphicFramePr>
            <a:graphicFrameLocks noGrp="1"/>
          </p:cNvGraphicFramePr>
          <p:nvPr>
            <p:ph sz="half" idx="1"/>
            <p:extLst>
              <p:ext uri="{D42A27DB-BD31-4B8C-83A1-F6EECF244321}">
                <p14:modId xmlns:p14="http://schemas.microsoft.com/office/powerpoint/2010/main" val="3656980904"/>
              </p:ext>
            </p:extLst>
          </p:nvPr>
        </p:nvGraphicFramePr>
        <p:xfrm>
          <a:off x="628650" y="274639"/>
          <a:ext cx="7696200" cy="43637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847851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2050081-8E62-87A4-071C-C7E387A3EE5E}"/>
              </a:ext>
            </a:extLst>
          </p:cNvPr>
          <p:cNvSpPr/>
          <p:nvPr/>
        </p:nvSpPr>
        <p:spPr>
          <a:xfrm>
            <a:off x="324466" y="1445341"/>
            <a:ext cx="8605682" cy="325939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Content Placeholder 1">
            <a:extLst>
              <a:ext uri="{FF2B5EF4-FFF2-40B4-BE49-F238E27FC236}">
                <a16:creationId xmlns:a16="http://schemas.microsoft.com/office/drawing/2014/main" id="{7FDC41A1-9653-D01B-564F-37D920045CA1}"/>
              </a:ext>
            </a:extLst>
          </p:cNvPr>
          <p:cNvSpPr>
            <a:spLocks noGrp="1"/>
          </p:cNvSpPr>
          <p:nvPr>
            <p:ph sz="half" idx="1"/>
          </p:nvPr>
        </p:nvSpPr>
        <p:spPr/>
        <p:txBody>
          <a:bodyPr>
            <a:normAutofit lnSpcReduction="10000"/>
          </a:bodyPr>
          <a:lstStyle/>
          <a:p>
            <a:endParaRPr lang="en-GB" dirty="0"/>
          </a:p>
          <a:p>
            <a:r>
              <a:rPr lang="en-GB" dirty="0">
                <a:solidFill>
                  <a:schemeClr val="bg1"/>
                </a:solidFill>
              </a:rPr>
              <a:t>The primary care team should carry out the following, at all times, for people with heart failure, including during periods when the person is also receiving specialist heart failure care from the MDT:</a:t>
            </a:r>
          </a:p>
          <a:p>
            <a:pPr marL="285750" indent="-285750">
              <a:buFont typeface="Arial" panose="020B0604020202020204" pitchFamily="34" charset="0"/>
              <a:buChar char="•"/>
            </a:pPr>
            <a:r>
              <a:rPr lang="en-GB" dirty="0">
                <a:solidFill>
                  <a:schemeClr val="bg1"/>
                </a:solidFill>
              </a:rPr>
              <a:t>ensure effective communication links between different care settings and clinical services involved in the person's care</a:t>
            </a:r>
          </a:p>
          <a:p>
            <a:pPr marL="285750" indent="-285750">
              <a:buFont typeface="Arial" panose="020B0604020202020204" pitchFamily="34" charset="0"/>
              <a:buChar char="•"/>
            </a:pPr>
            <a:r>
              <a:rPr lang="en-GB" dirty="0">
                <a:solidFill>
                  <a:schemeClr val="bg1"/>
                </a:solidFill>
              </a:rPr>
              <a:t>lead a full review of the person's heart failure care, which may form part of a long-term conditions review</a:t>
            </a:r>
          </a:p>
          <a:p>
            <a:pPr marL="285750" indent="-285750">
              <a:buFont typeface="Arial" panose="020B0604020202020204" pitchFamily="34" charset="0"/>
              <a:buChar char="•"/>
            </a:pPr>
            <a:r>
              <a:rPr lang="en-GB" dirty="0">
                <a:solidFill>
                  <a:schemeClr val="bg1"/>
                </a:solidFill>
              </a:rPr>
              <a:t>recall the person at least every 6 months and update the clinical record</a:t>
            </a:r>
          </a:p>
          <a:p>
            <a:pPr marL="285750" indent="-285750">
              <a:buFont typeface="Arial" panose="020B0604020202020204" pitchFamily="34" charset="0"/>
              <a:buChar char="•"/>
            </a:pPr>
            <a:r>
              <a:rPr lang="en-GB" dirty="0">
                <a:solidFill>
                  <a:schemeClr val="bg1"/>
                </a:solidFill>
              </a:rPr>
              <a:t>ensure that changes to the clinical record are understood and agreed by the person with heart failure and shared with the specialist heart failure MDT</a:t>
            </a:r>
          </a:p>
          <a:p>
            <a:pPr marL="285750" indent="-285750">
              <a:buFont typeface="Arial" panose="020B0604020202020204" pitchFamily="34" charset="0"/>
              <a:buChar char="•"/>
            </a:pPr>
            <a:r>
              <a:rPr lang="en-GB" dirty="0">
                <a:solidFill>
                  <a:schemeClr val="bg1"/>
                </a:solidFill>
              </a:rPr>
              <a:t>arrange access to specialist heart failure services if needed</a:t>
            </a:r>
          </a:p>
          <a:p>
            <a:endParaRPr lang="en-GB" dirty="0"/>
          </a:p>
        </p:txBody>
      </p:sp>
      <p:sp>
        <p:nvSpPr>
          <p:cNvPr id="3" name="Title 2">
            <a:extLst>
              <a:ext uri="{FF2B5EF4-FFF2-40B4-BE49-F238E27FC236}">
                <a16:creationId xmlns:a16="http://schemas.microsoft.com/office/drawing/2014/main" id="{829D49A6-83A9-0376-2263-C0FE1025868E}"/>
              </a:ext>
            </a:extLst>
          </p:cNvPr>
          <p:cNvSpPr>
            <a:spLocks noGrp="1"/>
          </p:cNvSpPr>
          <p:nvPr>
            <p:ph type="title"/>
          </p:nvPr>
        </p:nvSpPr>
        <p:spPr/>
        <p:txBody>
          <a:bodyPr/>
          <a:lstStyle/>
          <a:p>
            <a:r>
              <a:rPr lang="en-GB" dirty="0"/>
              <a:t>Role of Primary Care </a:t>
            </a:r>
          </a:p>
        </p:txBody>
      </p:sp>
    </p:spTree>
    <p:extLst>
      <p:ext uri="{BB962C8B-B14F-4D97-AF65-F5344CB8AC3E}">
        <p14:creationId xmlns:p14="http://schemas.microsoft.com/office/powerpoint/2010/main" val="38711128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graph&#10;&#10;AI-generated content may be incorrect.">
            <a:extLst>
              <a:ext uri="{FF2B5EF4-FFF2-40B4-BE49-F238E27FC236}">
                <a16:creationId xmlns:a16="http://schemas.microsoft.com/office/drawing/2014/main" id="{5E7AFCB1-4592-8596-CD83-B1D8AFBB4786}"/>
              </a:ext>
            </a:extLst>
          </p:cNvPr>
          <p:cNvPicPr>
            <a:picLocks noChangeAspect="1"/>
          </p:cNvPicPr>
          <p:nvPr/>
        </p:nvPicPr>
        <p:blipFill>
          <a:blip r:embed="rId3"/>
          <a:stretch>
            <a:fillRect/>
          </a:stretch>
        </p:blipFill>
        <p:spPr>
          <a:xfrm>
            <a:off x="1259877" y="184638"/>
            <a:ext cx="5768840" cy="4745929"/>
          </a:xfrm>
          <a:prstGeom prst="rect">
            <a:avLst/>
          </a:prstGeom>
        </p:spPr>
        <p:style>
          <a:lnRef idx="2">
            <a:schemeClr val="dk1">
              <a:shade val="15000"/>
            </a:schemeClr>
          </a:lnRef>
          <a:fillRef idx="1">
            <a:schemeClr val="dk1"/>
          </a:fillRef>
          <a:effectRef idx="0">
            <a:schemeClr val="dk1"/>
          </a:effectRef>
          <a:fontRef idx="minor">
            <a:schemeClr val="lt1"/>
          </a:fontRef>
        </p:style>
      </p:pic>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177F51BB-E4B0-713C-1480-302289EDD12D}"/>
                  </a:ext>
                </a:extLst>
              </p14:cNvPr>
              <p14:cNvContentPartPr/>
              <p14:nvPr/>
            </p14:nvContentPartPr>
            <p14:xfrm>
              <a:off x="1283538" y="1705597"/>
              <a:ext cx="360" cy="360"/>
            </p14:xfrm>
          </p:contentPart>
        </mc:Choice>
        <mc:Fallback xmlns="">
          <p:pic>
            <p:nvPicPr>
              <p:cNvPr id="5" name="Ink 4">
                <a:extLst>
                  <a:ext uri="{FF2B5EF4-FFF2-40B4-BE49-F238E27FC236}">
                    <a16:creationId xmlns:a16="http://schemas.microsoft.com/office/drawing/2014/main" id="{177F51BB-E4B0-713C-1480-302289EDD12D}"/>
                  </a:ext>
                </a:extLst>
              </p:cNvPr>
              <p:cNvPicPr/>
              <p:nvPr/>
            </p:nvPicPr>
            <p:blipFill>
              <a:blip r:embed="rId5"/>
              <a:stretch>
                <a:fillRect/>
              </a:stretch>
            </p:blipFill>
            <p:spPr>
              <a:xfrm>
                <a:off x="1277058" y="1699477"/>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 5">
                <a:extLst>
                  <a:ext uri="{FF2B5EF4-FFF2-40B4-BE49-F238E27FC236}">
                    <a16:creationId xmlns:a16="http://schemas.microsoft.com/office/drawing/2014/main" id="{F4BD54D3-728B-1003-B30F-8EC1C08D1B93}"/>
                  </a:ext>
                </a:extLst>
              </p14:cNvPr>
              <p14:cNvContentPartPr/>
              <p14:nvPr/>
            </p14:nvContentPartPr>
            <p14:xfrm>
              <a:off x="1800498" y="1739797"/>
              <a:ext cx="2700000" cy="302040"/>
            </p14:xfrm>
          </p:contentPart>
        </mc:Choice>
        <mc:Fallback xmlns="">
          <p:pic>
            <p:nvPicPr>
              <p:cNvPr id="6" name="Ink 5">
                <a:extLst>
                  <a:ext uri="{FF2B5EF4-FFF2-40B4-BE49-F238E27FC236}">
                    <a16:creationId xmlns:a16="http://schemas.microsoft.com/office/drawing/2014/main" id="{F4BD54D3-728B-1003-B30F-8EC1C08D1B93}"/>
                  </a:ext>
                </a:extLst>
              </p:cNvPr>
              <p:cNvPicPr/>
              <p:nvPr/>
            </p:nvPicPr>
            <p:blipFill>
              <a:blip r:embed="rId7"/>
              <a:stretch>
                <a:fillRect/>
              </a:stretch>
            </p:blipFill>
            <p:spPr>
              <a:xfrm>
                <a:off x="1794378" y="1733677"/>
                <a:ext cx="2712240" cy="3142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 name="Ink 6">
                <a:extLst>
                  <a:ext uri="{FF2B5EF4-FFF2-40B4-BE49-F238E27FC236}">
                    <a16:creationId xmlns:a16="http://schemas.microsoft.com/office/drawing/2014/main" id="{E1C11D9B-FFC7-CB4A-FA65-5660EFAF0C97}"/>
                  </a:ext>
                </a:extLst>
              </p14:cNvPr>
              <p14:cNvContentPartPr/>
              <p14:nvPr/>
            </p14:nvContentPartPr>
            <p14:xfrm>
              <a:off x="861258" y="2206717"/>
              <a:ext cx="360" cy="360"/>
            </p14:xfrm>
          </p:contentPart>
        </mc:Choice>
        <mc:Fallback xmlns="">
          <p:pic>
            <p:nvPicPr>
              <p:cNvPr id="7" name="Ink 6">
                <a:extLst>
                  <a:ext uri="{FF2B5EF4-FFF2-40B4-BE49-F238E27FC236}">
                    <a16:creationId xmlns:a16="http://schemas.microsoft.com/office/drawing/2014/main" id="{E1C11D9B-FFC7-CB4A-FA65-5660EFAF0C97}"/>
                  </a:ext>
                </a:extLst>
              </p:cNvPr>
              <p:cNvPicPr/>
              <p:nvPr/>
            </p:nvPicPr>
            <p:blipFill>
              <a:blip r:embed="rId5"/>
              <a:stretch>
                <a:fillRect/>
              </a:stretch>
            </p:blipFill>
            <p:spPr>
              <a:xfrm>
                <a:off x="855138" y="2200597"/>
                <a:ext cx="12600" cy="12600"/>
              </a:xfrm>
              <a:prstGeom prst="rect">
                <a:avLst/>
              </a:prstGeom>
            </p:spPr>
          </p:pic>
        </mc:Fallback>
      </mc:AlternateContent>
    </p:spTree>
    <p:extLst>
      <p:ext uri="{BB962C8B-B14F-4D97-AF65-F5344CB8AC3E}">
        <p14:creationId xmlns:p14="http://schemas.microsoft.com/office/powerpoint/2010/main" val="35405722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A screenshot of a medical report&#10;&#10;AI-generated content may be incorrect.">
            <a:extLst>
              <a:ext uri="{FF2B5EF4-FFF2-40B4-BE49-F238E27FC236}">
                <a16:creationId xmlns:a16="http://schemas.microsoft.com/office/drawing/2014/main" id="{DC309695-7E70-3052-134C-A63602B5675E}"/>
              </a:ext>
            </a:extLst>
          </p:cNvPr>
          <p:cNvPicPr>
            <a:picLocks noGrp="1" noChangeAspect="1"/>
          </p:cNvPicPr>
          <p:nvPr>
            <p:ph sz="half" idx="1"/>
          </p:nvPr>
        </p:nvPicPr>
        <p:blipFill>
          <a:blip r:embed="rId3"/>
          <a:stretch>
            <a:fillRect/>
          </a:stretch>
        </p:blipFill>
        <p:spPr>
          <a:xfrm>
            <a:off x="5075514" y="2571750"/>
            <a:ext cx="3960535" cy="2060575"/>
          </a:xfrm>
        </p:spPr>
        <p:style>
          <a:lnRef idx="2">
            <a:schemeClr val="dk1">
              <a:shade val="15000"/>
            </a:schemeClr>
          </a:lnRef>
          <a:fillRef idx="1">
            <a:schemeClr val="dk1"/>
          </a:fillRef>
          <a:effectRef idx="0">
            <a:schemeClr val="dk1"/>
          </a:effectRef>
          <a:fontRef idx="minor">
            <a:schemeClr val="lt1"/>
          </a:fontRef>
        </p:style>
      </p:pic>
      <p:sp>
        <p:nvSpPr>
          <p:cNvPr id="3" name="Title 2">
            <a:extLst>
              <a:ext uri="{FF2B5EF4-FFF2-40B4-BE49-F238E27FC236}">
                <a16:creationId xmlns:a16="http://schemas.microsoft.com/office/drawing/2014/main" id="{427F58C9-E2E7-9380-FE04-D10138AD413D}"/>
              </a:ext>
            </a:extLst>
          </p:cNvPr>
          <p:cNvSpPr>
            <a:spLocks noGrp="1"/>
          </p:cNvSpPr>
          <p:nvPr>
            <p:ph type="title"/>
          </p:nvPr>
        </p:nvSpPr>
        <p:spPr/>
        <p:txBody>
          <a:bodyPr/>
          <a:lstStyle/>
          <a:p>
            <a:r>
              <a:rPr lang="en-GB"/>
              <a:t>Lifestyle advice</a:t>
            </a:r>
          </a:p>
        </p:txBody>
      </p:sp>
      <p:pic>
        <p:nvPicPr>
          <p:cNvPr id="7" name="Picture 6">
            <a:extLst>
              <a:ext uri="{FF2B5EF4-FFF2-40B4-BE49-F238E27FC236}">
                <a16:creationId xmlns:a16="http://schemas.microsoft.com/office/drawing/2014/main" id="{DE003077-7AED-C872-E638-7B212665426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3464" y="3136962"/>
            <a:ext cx="4530988" cy="1784934"/>
          </a:xfrm>
          <a:prstGeom prst="rect">
            <a:avLst/>
          </a:prstGeom>
        </p:spPr>
        <p:style>
          <a:lnRef idx="2">
            <a:schemeClr val="dk1">
              <a:shade val="15000"/>
            </a:schemeClr>
          </a:lnRef>
          <a:fillRef idx="1">
            <a:schemeClr val="dk1"/>
          </a:fillRef>
          <a:effectRef idx="0">
            <a:schemeClr val="dk1"/>
          </a:effectRef>
          <a:fontRef idx="minor">
            <a:schemeClr val="lt1"/>
          </a:fontRef>
        </p:style>
      </p:pic>
      <p:pic>
        <p:nvPicPr>
          <p:cNvPr id="8" name="Picture 7">
            <a:extLst>
              <a:ext uri="{FF2B5EF4-FFF2-40B4-BE49-F238E27FC236}">
                <a16:creationId xmlns:a16="http://schemas.microsoft.com/office/drawing/2014/main" id="{531243C6-DE15-44D3-DC1C-C9CFE8EC6F7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829558" y="130714"/>
            <a:ext cx="4206491" cy="2225910"/>
          </a:xfrm>
          <a:prstGeom prst="rect">
            <a:avLst/>
          </a:prstGeom>
        </p:spPr>
        <p:style>
          <a:lnRef idx="2">
            <a:schemeClr val="dk1">
              <a:shade val="15000"/>
            </a:schemeClr>
          </a:lnRef>
          <a:fillRef idx="1">
            <a:schemeClr val="dk1"/>
          </a:fillRef>
          <a:effectRef idx="0">
            <a:schemeClr val="dk1"/>
          </a:effectRef>
          <a:fontRef idx="minor">
            <a:schemeClr val="lt1"/>
          </a:fontRef>
        </p:style>
      </p:pic>
      <p:pic>
        <p:nvPicPr>
          <p:cNvPr id="12" name="Picture 11" descr="A white background with black text&#10;&#10;AI-generated content may be incorrect.">
            <a:extLst>
              <a:ext uri="{FF2B5EF4-FFF2-40B4-BE49-F238E27FC236}">
                <a16:creationId xmlns:a16="http://schemas.microsoft.com/office/drawing/2014/main" id="{80C7722C-2798-3FFE-12AD-589655008F22}"/>
              </a:ext>
            </a:extLst>
          </p:cNvPr>
          <p:cNvPicPr>
            <a:picLocks noChangeAspect="1"/>
          </p:cNvPicPr>
          <p:nvPr/>
        </p:nvPicPr>
        <p:blipFill>
          <a:blip r:embed="rId6"/>
          <a:stretch>
            <a:fillRect/>
          </a:stretch>
        </p:blipFill>
        <p:spPr>
          <a:xfrm>
            <a:off x="681653" y="1093342"/>
            <a:ext cx="4069840" cy="1546619"/>
          </a:xfrm>
          <a:prstGeom prst="rect">
            <a:avLst/>
          </a:prstGeom>
        </p:spPr>
        <p:style>
          <a:lnRef idx="2">
            <a:schemeClr val="dk1">
              <a:shade val="15000"/>
            </a:schemeClr>
          </a:lnRef>
          <a:fillRef idx="1">
            <a:schemeClr val="dk1"/>
          </a:fillRef>
          <a:effectRef idx="0">
            <a:schemeClr val="dk1"/>
          </a:effectRef>
          <a:fontRef idx="minor">
            <a:schemeClr val="lt1"/>
          </a:fontRef>
        </p:style>
      </p:pic>
    </p:spTree>
    <p:extLst>
      <p:ext uri="{BB962C8B-B14F-4D97-AF65-F5344CB8AC3E}">
        <p14:creationId xmlns:p14="http://schemas.microsoft.com/office/powerpoint/2010/main" val="1479334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B42A07F-DEE3-5D86-363B-497556FA91DF}"/>
              </a:ext>
            </a:extLst>
          </p:cNvPr>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871033" y="1650953"/>
            <a:ext cx="3206896" cy="1741572"/>
          </a:xfrm>
        </p:spPr>
        <p:style>
          <a:lnRef idx="2">
            <a:schemeClr val="dk1">
              <a:shade val="15000"/>
            </a:schemeClr>
          </a:lnRef>
          <a:fillRef idx="1">
            <a:schemeClr val="dk1"/>
          </a:fillRef>
          <a:effectRef idx="0">
            <a:schemeClr val="dk1"/>
          </a:effectRef>
          <a:fontRef idx="minor">
            <a:schemeClr val="lt1"/>
          </a:fontRef>
        </p:style>
      </p:pic>
      <p:sp>
        <p:nvSpPr>
          <p:cNvPr id="3" name="Title 2">
            <a:extLst>
              <a:ext uri="{FF2B5EF4-FFF2-40B4-BE49-F238E27FC236}">
                <a16:creationId xmlns:a16="http://schemas.microsoft.com/office/drawing/2014/main" id="{D0E64F9D-A56D-9E70-0FAC-47F20A937E64}"/>
              </a:ext>
            </a:extLst>
          </p:cNvPr>
          <p:cNvSpPr>
            <a:spLocks noGrp="1"/>
          </p:cNvSpPr>
          <p:nvPr>
            <p:ph type="title"/>
          </p:nvPr>
        </p:nvSpPr>
        <p:spPr/>
        <p:txBody>
          <a:bodyPr/>
          <a:lstStyle/>
          <a:p>
            <a:r>
              <a:rPr lang="en-GB"/>
              <a:t>Self Management </a:t>
            </a:r>
          </a:p>
        </p:txBody>
      </p:sp>
      <p:pic>
        <p:nvPicPr>
          <p:cNvPr id="1026" name="Picture 2" descr="Radley give old handbags a new life for the British Heart Foundation ...">
            <a:extLst>
              <a:ext uri="{FF2B5EF4-FFF2-40B4-BE49-F238E27FC236}">
                <a16:creationId xmlns:a16="http://schemas.microsoft.com/office/drawing/2014/main" id="{271A8A0F-9CE1-7889-E8A4-FB6CE4E5A3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1901" y="1033345"/>
            <a:ext cx="1898378" cy="2467207"/>
          </a:xfrm>
          <a:prstGeom prst="rect">
            <a:avLst/>
          </a:prstGeom>
        </p:spPr>
        <p:style>
          <a:lnRef idx="2">
            <a:schemeClr val="dk1">
              <a:shade val="15000"/>
            </a:schemeClr>
          </a:lnRef>
          <a:fillRef idx="1">
            <a:schemeClr val="dk1"/>
          </a:fillRef>
          <a:effectRef idx="0">
            <a:schemeClr val="dk1"/>
          </a:effectRef>
          <a:fontRef idx="minor">
            <a:schemeClr val="lt1"/>
          </a:fontRef>
        </p:style>
      </p:pic>
      <p:pic>
        <p:nvPicPr>
          <p:cNvPr id="6" name="Picture 5" descr="A close up of a sign">
            <a:extLst>
              <a:ext uri="{FF2B5EF4-FFF2-40B4-BE49-F238E27FC236}">
                <a16:creationId xmlns:a16="http://schemas.microsoft.com/office/drawing/2014/main" id="{C20BD699-7990-E057-BC8F-6A842644A4D4}"/>
              </a:ext>
            </a:extLst>
          </p:cNvPr>
          <p:cNvPicPr>
            <a:picLocks noChangeAspect="1"/>
          </p:cNvPicPr>
          <p:nvPr/>
        </p:nvPicPr>
        <p:blipFill>
          <a:blip r:embed="rId5"/>
          <a:stretch>
            <a:fillRect/>
          </a:stretch>
        </p:blipFill>
        <p:spPr>
          <a:xfrm>
            <a:off x="1232574" y="3731941"/>
            <a:ext cx="6270470" cy="1136921"/>
          </a:xfrm>
          <a:prstGeom prst="rect">
            <a:avLst/>
          </a:prstGeom>
        </p:spPr>
        <p:style>
          <a:lnRef idx="2">
            <a:schemeClr val="dk1">
              <a:shade val="15000"/>
            </a:schemeClr>
          </a:lnRef>
          <a:fillRef idx="1">
            <a:schemeClr val="dk1"/>
          </a:fillRef>
          <a:effectRef idx="0">
            <a:schemeClr val="dk1"/>
          </a:effectRef>
          <a:fontRef idx="minor">
            <a:schemeClr val="lt1"/>
          </a:fontRef>
        </p:style>
      </p:pic>
    </p:spTree>
    <p:extLst>
      <p:ext uri="{BB962C8B-B14F-4D97-AF65-F5344CB8AC3E}">
        <p14:creationId xmlns:p14="http://schemas.microsoft.com/office/powerpoint/2010/main" val="4975716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Content Placeholder 19" descr="A screenshot of a computer screen&#10;&#10;AI-generated content may be incorrect.">
            <a:extLst>
              <a:ext uri="{FF2B5EF4-FFF2-40B4-BE49-F238E27FC236}">
                <a16:creationId xmlns:a16="http://schemas.microsoft.com/office/drawing/2014/main" id="{19DB12F7-2C18-9E80-909A-34030858269D}"/>
              </a:ext>
            </a:extLst>
          </p:cNvPr>
          <p:cNvPicPr>
            <a:picLocks noGrp="1" noChangeAspect="1"/>
          </p:cNvPicPr>
          <p:nvPr>
            <p:ph sz="half" idx="1"/>
          </p:nvPr>
        </p:nvPicPr>
        <p:blipFill>
          <a:blip r:embed="rId3"/>
          <a:stretch>
            <a:fillRect/>
          </a:stretch>
        </p:blipFill>
        <p:spPr>
          <a:xfrm>
            <a:off x="466354" y="2711060"/>
            <a:ext cx="7925478" cy="1883123"/>
          </a:xfrm>
        </p:spPr>
        <p:style>
          <a:lnRef idx="2">
            <a:schemeClr val="dk1">
              <a:shade val="15000"/>
            </a:schemeClr>
          </a:lnRef>
          <a:fillRef idx="1">
            <a:schemeClr val="dk1"/>
          </a:fillRef>
          <a:effectRef idx="0">
            <a:schemeClr val="dk1"/>
          </a:effectRef>
          <a:fontRef idx="minor">
            <a:schemeClr val="lt1"/>
          </a:fontRef>
        </p:style>
      </p:pic>
      <p:sp>
        <p:nvSpPr>
          <p:cNvPr id="3" name="Title 2">
            <a:extLst>
              <a:ext uri="{FF2B5EF4-FFF2-40B4-BE49-F238E27FC236}">
                <a16:creationId xmlns:a16="http://schemas.microsoft.com/office/drawing/2014/main" id="{0E7ABFD5-5378-1E7F-1F54-BE5905075CD6}"/>
              </a:ext>
            </a:extLst>
          </p:cNvPr>
          <p:cNvSpPr>
            <a:spLocks noGrp="1"/>
          </p:cNvSpPr>
          <p:nvPr>
            <p:ph type="title"/>
          </p:nvPr>
        </p:nvSpPr>
        <p:spPr>
          <a:xfrm>
            <a:off x="628650" y="274638"/>
            <a:ext cx="7695953" cy="415849"/>
          </a:xfrm>
        </p:spPr>
        <p:txBody>
          <a:bodyPr>
            <a:normAutofit fontScale="90000"/>
          </a:bodyPr>
          <a:lstStyle/>
          <a:p>
            <a:r>
              <a:rPr lang="en-GB" dirty="0"/>
              <a:t>When to refer on </a:t>
            </a:r>
          </a:p>
        </p:txBody>
      </p:sp>
      <p:grpSp>
        <p:nvGrpSpPr>
          <p:cNvPr id="4" name="Group 3">
            <a:extLst>
              <a:ext uri="{FF2B5EF4-FFF2-40B4-BE49-F238E27FC236}">
                <a16:creationId xmlns:a16="http://schemas.microsoft.com/office/drawing/2014/main" id="{907FD5A2-2293-966D-3032-7A70B4D7FCF8}"/>
              </a:ext>
            </a:extLst>
          </p:cNvPr>
          <p:cNvGrpSpPr/>
          <p:nvPr/>
        </p:nvGrpSpPr>
        <p:grpSpPr>
          <a:xfrm>
            <a:off x="466354" y="681713"/>
            <a:ext cx="7695953" cy="2020588"/>
            <a:chOff x="683420" y="1107278"/>
            <a:chExt cx="7777163" cy="3178972"/>
          </a:xfrm>
        </p:grpSpPr>
        <p:sp>
          <p:nvSpPr>
            <p:cNvPr id="5" name="Rectangle 4">
              <a:extLst>
                <a:ext uri="{FF2B5EF4-FFF2-40B4-BE49-F238E27FC236}">
                  <a16:creationId xmlns:a16="http://schemas.microsoft.com/office/drawing/2014/main" id="{08E66226-8B3B-2230-E844-49BA4EC16116}"/>
                </a:ext>
              </a:extLst>
            </p:cNvPr>
            <p:cNvSpPr/>
            <p:nvPr/>
          </p:nvSpPr>
          <p:spPr>
            <a:xfrm>
              <a:off x="683420" y="1181100"/>
              <a:ext cx="7777163" cy="3105150"/>
            </a:xfrm>
            <a:prstGeom prst="rect">
              <a:avLst/>
            </a:prstGeom>
            <a:solidFill>
              <a:srgbClr val="F7F7F7"/>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defTabSz="619125">
                <a:defRPr/>
              </a:pPr>
              <a:endParaRPr lang="en-US" sz="2250" b="1" kern="1200">
                <a:latin typeface="Arial"/>
                <a:ea typeface="Arial"/>
                <a:cs typeface="Arial"/>
                <a:sym typeface="Arial"/>
              </a:endParaRPr>
            </a:p>
          </p:txBody>
        </p:sp>
        <p:sp>
          <p:nvSpPr>
            <p:cNvPr id="6" name="Freeform 18">
              <a:extLst>
                <a:ext uri="{FF2B5EF4-FFF2-40B4-BE49-F238E27FC236}">
                  <a16:creationId xmlns:a16="http://schemas.microsoft.com/office/drawing/2014/main" id="{9A2D4A4F-39CE-03F9-14B2-C1F899D575D4}"/>
                </a:ext>
              </a:extLst>
            </p:cNvPr>
            <p:cNvSpPr/>
            <p:nvPr/>
          </p:nvSpPr>
          <p:spPr>
            <a:xfrm>
              <a:off x="6695620" y="1690288"/>
              <a:ext cx="895424" cy="388511"/>
            </a:xfrm>
            <a:custGeom>
              <a:avLst/>
              <a:gdLst/>
              <a:ahLst/>
              <a:cxnLst/>
              <a:rect l="0" t="0" r="0" b="0"/>
              <a:pathLst>
                <a:path>
                  <a:moveTo>
                    <a:pt x="0" y="0"/>
                  </a:moveTo>
                  <a:lnTo>
                    <a:pt x="0" y="353011"/>
                  </a:lnTo>
                  <a:lnTo>
                    <a:pt x="1193898" y="353011"/>
                  </a:lnTo>
                  <a:lnTo>
                    <a:pt x="1193898" y="518014"/>
                  </a:lnTo>
                </a:path>
              </a:pathLst>
            </a:custGeom>
            <a:noFill/>
            <a:ln w="25400" cap="flat" cmpd="sng" algn="ctr">
              <a:solidFill>
                <a:schemeClr val="bg2"/>
              </a:solidFill>
              <a:prstDash val="solid"/>
            </a:ln>
            <a:effectLst/>
          </p:spPr>
          <p:txBody>
            <a:bodyPr/>
            <a:lstStyle/>
            <a:p>
              <a:endParaRPr lang="en-GB"/>
            </a:p>
          </p:txBody>
        </p:sp>
        <p:sp>
          <p:nvSpPr>
            <p:cNvPr id="7" name="Freeform 19">
              <a:extLst>
                <a:ext uri="{FF2B5EF4-FFF2-40B4-BE49-F238E27FC236}">
                  <a16:creationId xmlns:a16="http://schemas.microsoft.com/office/drawing/2014/main" id="{6403CFB6-B687-E42C-C778-6FCFC6F87133}"/>
                </a:ext>
              </a:extLst>
            </p:cNvPr>
            <p:cNvSpPr/>
            <p:nvPr/>
          </p:nvSpPr>
          <p:spPr>
            <a:xfrm>
              <a:off x="5800196" y="1690288"/>
              <a:ext cx="895424" cy="388511"/>
            </a:xfrm>
            <a:custGeom>
              <a:avLst/>
              <a:gdLst/>
              <a:ahLst/>
              <a:cxnLst/>
              <a:rect l="0" t="0" r="0" b="0"/>
              <a:pathLst>
                <a:path>
                  <a:moveTo>
                    <a:pt x="1193898" y="0"/>
                  </a:moveTo>
                  <a:lnTo>
                    <a:pt x="1193898" y="353011"/>
                  </a:lnTo>
                  <a:lnTo>
                    <a:pt x="0" y="353011"/>
                  </a:lnTo>
                  <a:lnTo>
                    <a:pt x="0" y="518014"/>
                  </a:lnTo>
                </a:path>
              </a:pathLst>
            </a:custGeom>
            <a:noFill/>
            <a:ln w="25400" cap="flat" cmpd="sng" algn="ctr">
              <a:solidFill>
                <a:schemeClr val="bg2"/>
              </a:solidFill>
              <a:prstDash val="solid"/>
            </a:ln>
            <a:effectLst/>
          </p:spPr>
          <p:txBody>
            <a:bodyPr/>
            <a:lstStyle/>
            <a:p>
              <a:endParaRPr lang="en-GB"/>
            </a:p>
          </p:txBody>
        </p:sp>
        <p:sp>
          <p:nvSpPr>
            <p:cNvPr id="8" name="Freeform 20">
              <a:extLst>
                <a:ext uri="{FF2B5EF4-FFF2-40B4-BE49-F238E27FC236}">
                  <a16:creationId xmlns:a16="http://schemas.microsoft.com/office/drawing/2014/main" id="{197F2B23-3BDF-3DE8-2B9E-C753E52A3D7F}"/>
                </a:ext>
              </a:extLst>
            </p:cNvPr>
            <p:cNvSpPr/>
            <p:nvPr/>
          </p:nvSpPr>
          <p:spPr>
            <a:xfrm>
              <a:off x="2391013" y="1724563"/>
              <a:ext cx="68580" cy="388511"/>
            </a:xfrm>
            <a:custGeom>
              <a:avLst/>
              <a:gdLst/>
              <a:ahLst/>
              <a:cxnLst/>
              <a:rect l="0" t="0" r="0" b="0"/>
              <a:pathLst>
                <a:path>
                  <a:moveTo>
                    <a:pt x="45720" y="0"/>
                  </a:moveTo>
                  <a:lnTo>
                    <a:pt x="45720" y="518014"/>
                  </a:lnTo>
                </a:path>
              </a:pathLst>
            </a:custGeom>
            <a:noFill/>
            <a:ln w="25400" cap="flat" cmpd="sng" algn="ctr">
              <a:solidFill>
                <a:schemeClr val="accent1"/>
              </a:solidFill>
              <a:prstDash val="solid"/>
            </a:ln>
            <a:effectLst/>
          </p:spPr>
          <p:txBody>
            <a:bodyPr/>
            <a:lstStyle/>
            <a:p>
              <a:endParaRPr lang="en-GB"/>
            </a:p>
          </p:txBody>
        </p:sp>
        <p:sp>
          <p:nvSpPr>
            <p:cNvPr id="9" name="Rectangle 8">
              <a:extLst>
                <a:ext uri="{FF2B5EF4-FFF2-40B4-BE49-F238E27FC236}">
                  <a16:creationId xmlns:a16="http://schemas.microsoft.com/office/drawing/2014/main" id="{1C2CF3E1-EA31-C0BA-4871-8A3461087313}"/>
                </a:ext>
              </a:extLst>
            </p:cNvPr>
            <p:cNvSpPr/>
            <p:nvPr/>
          </p:nvSpPr>
          <p:spPr>
            <a:xfrm>
              <a:off x="828093" y="1304700"/>
              <a:ext cx="3194421" cy="502829"/>
            </a:xfrm>
            <a:prstGeom prst="rect">
              <a:avLst/>
            </a:prstGeom>
            <a:solidFill>
              <a:schemeClr val="accent1"/>
            </a:solidFill>
            <a:ln w="25400" cap="flat" cmpd="sng" algn="ctr">
              <a:noFill/>
              <a:prstDash val="solid"/>
            </a:ln>
            <a:effectLst>
              <a:outerShdw blurRad="50800" dist="38100" dir="2700000" algn="tl" rotWithShape="0">
                <a:prstClr val="black">
                  <a:alpha val="40000"/>
                </a:prstClr>
              </a:outerShdw>
            </a:effectLst>
          </p:spPr>
          <p:txBody>
            <a:bodyPr spcFirstLastPara="0" vert="horz" wrap="square" lIns="0" tIns="0" rIns="0" bIns="0" numCol="1" spcCol="1270" anchor="ctr" anchorCtr="0">
              <a:noAutofit/>
            </a:bodyPr>
            <a:lstStyle/>
            <a:p>
              <a:pPr algn="ctr" defTabSz="666750" fontAlgn="base" hangingPunct="1">
                <a:lnSpc>
                  <a:spcPct val="90000"/>
                </a:lnSpc>
                <a:spcBef>
                  <a:spcPct val="0"/>
                </a:spcBef>
                <a:spcAft>
                  <a:spcPct val="35000"/>
                </a:spcAft>
                <a:defRPr/>
              </a:pPr>
              <a:r>
                <a:rPr lang="en-GB" sz="1500" b="1">
                  <a:solidFill>
                    <a:prstClr val="white"/>
                  </a:solidFill>
                  <a:latin typeface="Arial" panose="020B0604020202020204" pitchFamily="34" charset="0"/>
                  <a:ea typeface="+mn-ea"/>
                  <a:cs typeface="+mn-cs"/>
                </a:rPr>
                <a:t>Chronic</a:t>
              </a:r>
            </a:p>
          </p:txBody>
        </p:sp>
        <p:sp>
          <p:nvSpPr>
            <p:cNvPr id="10" name="Rectangle 9">
              <a:extLst>
                <a:ext uri="{FF2B5EF4-FFF2-40B4-BE49-F238E27FC236}">
                  <a16:creationId xmlns:a16="http://schemas.microsoft.com/office/drawing/2014/main" id="{45D0EB19-45D8-5DC2-5294-2495009587DC}"/>
                </a:ext>
              </a:extLst>
            </p:cNvPr>
            <p:cNvSpPr/>
            <p:nvPr/>
          </p:nvSpPr>
          <p:spPr>
            <a:xfrm>
              <a:off x="1260309" y="1864383"/>
              <a:ext cx="2481518" cy="1542316"/>
            </a:xfrm>
            <a:prstGeom prst="rect">
              <a:avLst/>
            </a:prstGeom>
            <a:solidFill>
              <a:sysClr val="window" lastClr="FFFFFF">
                <a:lumMod val="85000"/>
              </a:sysClr>
            </a:solidFill>
            <a:ln w="25400" cap="flat" cmpd="sng" algn="ctr">
              <a:solidFill>
                <a:schemeClr val="accent1"/>
              </a:solidFill>
              <a:prstDash val="solid"/>
            </a:ln>
            <a:effectLst>
              <a:outerShdw blurRad="50800" dist="38100" dir="2700000" algn="tl" rotWithShape="0">
                <a:prstClr val="black">
                  <a:alpha val="40000"/>
                </a:prstClr>
              </a:outerShdw>
            </a:effectLst>
          </p:spPr>
          <p:txBody>
            <a:bodyPr/>
            <a:lstStyle/>
            <a:p>
              <a:endParaRPr lang="en-GB"/>
            </a:p>
          </p:txBody>
        </p:sp>
        <p:sp>
          <p:nvSpPr>
            <p:cNvPr id="11" name="Rectangle 10">
              <a:extLst>
                <a:ext uri="{FF2B5EF4-FFF2-40B4-BE49-F238E27FC236}">
                  <a16:creationId xmlns:a16="http://schemas.microsoft.com/office/drawing/2014/main" id="{A4268701-2289-091F-B06C-E33C1E450E07}"/>
                </a:ext>
              </a:extLst>
            </p:cNvPr>
            <p:cNvSpPr/>
            <p:nvPr/>
          </p:nvSpPr>
          <p:spPr>
            <a:xfrm>
              <a:off x="1364900" y="2144185"/>
              <a:ext cx="2120807" cy="769841"/>
            </a:xfrm>
            <a:prstGeom prst="rect">
              <a:avLst/>
            </a:prstGeom>
            <a:solidFill>
              <a:sysClr val="window" lastClr="FFFFFF">
                <a:lumMod val="85000"/>
                <a:alpha val="90000"/>
              </a:sysClr>
            </a:solidFill>
            <a:ln w="25400" cap="flat" cmpd="sng" algn="ctr">
              <a:noFill/>
              <a:prstDash val="solid"/>
            </a:ln>
            <a:effectLst/>
          </p:spPr>
          <p:txBody>
            <a:bodyPr spcFirstLastPara="0" vert="horz" wrap="square" lIns="70565" tIns="70565" rIns="70565" bIns="70565" numCol="1" spcCol="1270" anchor="ctr" anchorCtr="0">
              <a:noAutofit/>
            </a:bodyPr>
            <a:lstStyle/>
            <a:p>
              <a:pPr algn="ctr" defTabSz="533400" fontAlgn="base" hangingPunct="1">
                <a:lnSpc>
                  <a:spcPct val="90000"/>
                </a:lnSpc>
                <a:spcBef>
                  <a:spcPct val="0"/>
                </a:spcBef>
                <a:spcAft>
                  <a:spcPct val="35000"/>
                </a:spcAft>
                <a:defRPr/>
              </a:pPr>
              <a:r>
                <a:rPr lang="en-GB" sz="1125" dirty="0">
                  <a:solidFill>
                    <a:srgbClr val="3C3C3C">
                      <a:hueOff val="0"/>
                      <a:satOff val="0"/>
                      <a:lumOff val="0"/>
                      <a:alphaOff val="0"/>
                    </a:srgbClr>
                  </a:solidFill>
                  <a:latin typeface="Arial" panose="020B0604020202020204" pitchFamily="34" charset="0"/>
                  <a:ea typeface="+mn-ea"/>
                  <a:cs typeface="+mn-cs"/>
                </a:rPr>
                <a:t>Patients who have had HF for sometime</a:t>
              </a:r>
              <a:r>
                <a:rPr lang="en-GB" sz="1125" baseline="30000" dirty="0">
                  <a:solidFill>
                    <a:srgbClr val="3C3C3C">
                      <a:hueOff val="0"/>
                      <a:satOff val="0"/>
                      <a:lumOff val="0"/>
                      <a:alphaOff val="0"/>
                    </a:srgbClr>
                  </a:solidFill>
                  <a:latin typeface="Arial" panose="020B0604020202020204" pitchFamily="34" charset="0"/>
                  <a:ea typeface="+mn-ea"/>
                  <a:cs typeface="+mn-cs"/>
                </a:rPr>
                <a:t>1 </a:t>
              </a:r>
            </a:p>
            <a:p>
              <a:pPr algn="ctr" defTabSz="533400" fontAlgn="base" hangingPunct="1">
                <a:lnSpc>
                  <a:spcPct val="90000"/>
                </a:lnSpc>
                <a:spcBef>
                  <a:spcPct val="0"/>
                </a:spcBef>
                <a:spcAft>
                  <a:spcPct val="35000"/>
                </a:spcAft>
                <a:defRPr/>
              </a:pPr>
              <a:r>
                <a:rPr lang="en-GB" sz="1125" dirty="0">
                  <a:solidFill>
                    <a:srgbClr val="3C3C3C">
                      <a:hueOff val="0"/>
                      <a:satOff val="0"/>
                      <a:lumOff val="0"/>
                      <a:alphaOff val="0"/>
                    </a:srgbClr>
                  </a:solidFill>
                  <a:latin typeface="Arial" panose="020B0604020202020204" pitchFamily="34" charset="0"/>
                  <a:ea typeface="+mn-ea"/>
                  <a:cs typeface="+mn-cs"/>
                </a:rPr>
                <a:t>Symptoms develop and persist over time (long-term condition)</a:t>
              </a:r>
              <a:endParaRPr lang="en-GB" sz="1125" baseline="30000" dirty="0">
                <a:solidFill>
                  <a:srgbClr val="3C3C3C">
                    <a:hueOff val="0"/>
                    <a:satOff val="0"/>
                    <a:lumOff val="0"/>
                    <a:alphaOff val="0"/>
                  </a:srgbClr>
                </a:solidFill>
                <a:latin typeface="Arial" panose="020B0604020202020204" pitchFamily="34" charset="0"/>
                <a:ea typeface="+mn-ea"/>
                <a:cs typeface="+mn-cs"/>
              </a:endParaRPr>
            </a:p>
          </p:txBody>
        </p:sp>
        <p:sp>
          <p:nvSpPr>
            <p:cNvPr id="12" name="Rectangle 11">
              <a:extLst>
                <a:ext uri="{FF2B5EF4-FFF2-40B4-BE49-F238E27FC236}">
                  <a16:creationId xmlns:a16="http://schemas.microsoft.com/office/drawing/2014/main" id="{C4612F58-DACB-7906-1A84-9A4CFA07AC41}"/>
                </a:ext>
              </a:extLst>
            </p:cNvPr>
            <p:cNvSpPr/>
            <p:nvPr/>
          </p:nvSpPr>
          <p:spPr>
            <a:xfrm>
              <a:off x="5098409" y="1107278"/>
              <a:ext cx="3194422" cy="636072"/>
            </a:xfrm>
            <a:prstGeom prst="rect">
              <a:avLst/>
            </a:prstGeom>
            <a:solidFill>
              <a:srgbClr val="707170"/>
            </a:solidFill>
            <a:ln w="25400" cap="flat" cmpd="sng" algn="ctr">
              <a:noFill/>
              <a:prstDash val="solid"/>
            </a:ln>
            <a:effectLst>
              <a:outerShdw blurRad="50800" dist="38100" dir="2700000" algn="tl" rotWithShape="0">
                <a:prstClr val="black">
                  <a:alpha val="40000"/>
                </a:prstClr>
              </a:outerShdw>
            </a:effectLst>
          </p:spPr>
          <p:txBody>
            <a:bodyPr spcFirstLastPara="0" vert="horz" wrap="square" lIns="0" tIns="0" rIns="0" bIns="0" numCol="1" spcCol="1270" anchor="ctr" anchorCtr="0">
              <a:noAutofit/>
            </a:bodyPr>
            <a:lstStyle/>
            <a:p>
              <a:pPr algn="ctr" defTabSz="666750" fontAlgn="base" hangingPunct="1">
                <a:lnSpc>
                  <a:spcPct val="90000"/>
                </a:lnSpc>
                <a:spcBef>
                  <a:spcPct val="0"/>
                </a:spcBef>
                <a:defRPr/>
              </a:pPr>
              <a:r>
                <a:rPr lang="en-GB" sz="1500" b="1" dirty="0">
                  <a:solidFill>
                    <a:prstClr val="white"/>
                  </a:solidFill>
                  <a:latin typeface="Arial" panose="020B0604020202020204" pitchFamily="34" charset="0"/>
                  <a:ea typeface="+mn-ea"/>
                  <a:cs typeface="+mn-cs"/>
                </a:rPr>
                <a:t>Acute </a:t>
              </a:r>
              <a:br>
                <a:rPr lang="en-GB" sz="1350" b="1" dirty="0">
                  <a:solidFill>
                    <a:prstClr val="white"/>
                  </a:solidFill>
                  <a:latin typeface="Arial" panose="020B0604020202020204" pitchFamily="34" charset="0"/>
                  <a:ea typeface="+mn-ea"/>
                  <a:cs typeface="+mn-cs"/>
                </a:rPr>
              </a:br>
              <a:r>
                <a:rPr lang="en-GB" sz="1200" b="1" dirty="0">
                  <a:solidFill>
                    <a:prstClr val="white"/>
                  </a:solidFill>
                  <a:latin typeface="Arial" panose="020B0604020202020204" pitchFamily="34" charset="0"/>
                  <a:ea typeface="+mn-ea"/>
                  <a:cs typeface="+mn-cs"/>
                </a:rPr>
                <a:t>(usually requires urgent intervention)</a:t>
              </a:r>
              <a:endParaRPr lang="en-GB" sz="1350" b="1" dirty="0">
                <a:solidFill>
                  <a:prstClr val="white"/>
                </a:solidFill>
                <a:latin typeface="Arial" panose="020B0604020202020204" pitchFamily="34" charset="0"/>
                <a:ea typeface="+mn-ea"/>
                <a:cs typeface="+mn-cs"/>
              </a:endParaRPr>
            </a:p>
          </p:txBody>
        </p:sp>
        <p:sp>
          <p:nvSpPr>
            <p:cNvPr id="13" name="Rectangle 12">
              <a:extLst>
                <a:ext uri="{FF2B5EF4-FFF2-40B4-BE49-F238E27FC236}">
                  <a16:creationId xmlns:a16="http://schemas.microsoft.com/office/drawing/2014/main" id="{F590B771-9EEF-98D1-EDB8-6D2E8DCC049C}"/>
                </a:ext>
              </a:extLst>
            </p:cNvPr>
            <p:cNvSpPr/>
            <p:nvPr/>
          </p:nvSpPr>
          <p:spPr>
            <a:xfrm>
              <a:off x="6826310" y="1931130"/>
              <a:ext cx="1511731" cy="1484474"/>
            </a:xfrm>
            <a:prstGeom prst="rect">
              <a:avLst/>
            </a:prstGeom>
            <a:solidFill>
              <a:sysClr val="window" lastClr="FFFFFF">
                <a:lumMod val="85000"/>
              </a:sysClr>
            </a:solidFill>
            <a:ln w="25400" cap="flat" cmpd="sng" algn="ctr">
              <a:solidFill>
                <a:schemeClr val="bg2"/>
              </a:solidFill>
              <a:prstDash val="solid"/>
            </a:ln>
            <a:effectLst>
              <a:outerShdw blurRad="50800" dist="38100" dir="2700000" algn="tl" rotWithShape="0">
                <a:prstClr val="black">
                  <a:alpha val="40000"/>
                </a:prstClr>
              </a:outerShdw>
            </a:effectLst>
          </p:spPr>
          <p:txBody>
            <a:bodyPr/>
            <a:lstStyle/>
            <a:p>
              <a:endParaRPr lang="en-GB"/>
            </a:p>
          </p:txBody>
        </p:sp>
        <p:sp>
          <p:nvSpPr>
            <p:cNvPr id="14" name="Rectangle 13">
              <a:extLst>
                <a:ext uri="{FF2B5EF4-FFF2-40B4-BE49-F238E27FC236}">
                  <a16:creationId xmlns:a16="http://schemas.microsoft.com/office/drawing/2014/main" id="{9D8E9C0D-8E97-E83C-3FF2-FB80237F2A1D}"/>
                </a:ext>
              </a:extLst>
            </p:cNvPr>
            <p:cNvSpPr/>
            <p:nvPr/>
          </p:nvSpPr>
          <p:spPr>
            <a:xfrm>
              <a:off x="6881889" y="2092580"/>
              <a:ext cx="1431000" cy="1213208"/>
            </a:xfrm>
            <a:prstGeom prst="rect">
              <a:avLst/>
            </a:prstGeom>
            <a:solidFill>
              <a:sysClr val="window" lastClr="FFFFFF">
                <a:lumMod val="85000"/>
                <a:alpha val="90000"/>
              </a:sysClr>
            </a:solidFill>
            <a:ln w="25400" cap="flat" cmpd="sng" algn="ctr">
              <a:noFill/>
              <a:prstDash val="solid"/>
            </a:ln>
            <a:effectLst/>
          </p:spPr>
          <p:txBody>
            <a:bodyPr spcFirstLastPara="0" vert="horz" wrap="square" lIns="70565" tIns="70565" rIns="70565" bIns="70565" numCol="1" spcCol="1270" anchor="ctr" anchorCtr="0">
              <a:noAutofit/>
            </a:bodyPr>
            <a:lstStyle/>
            <a:p>
              <a:pPr algn="ctr" defTabSz="533400" fontAlgn="base" hangingPunct="1">
                <a:lnSpc>
                  <a:spcPct val="90000"/>
                </a:lnSpc>
                <a:spcBef>
                  <a:spcPct val="0"/>
                </a:spcBef>
                <a:spcAft>
                  <a:spcPct val="35000"/>
                </a:spcAft>
                <a:defRPr/>
              </a:pPr>
              <a:r>
                <a:rPr lang="en-GB" sz="1125" dirty="0">
                  <a:solidFill>
                    <a:srgbClr val="3C3C3C">
                      <a:hueOff val="0"/>
                      <a:satOff val="0"/>
                      <a:lumOff val="0"/>
                      <a:alphaOff val="0"/>
                    </a:srgbClr>
                  </a:solidFill>
                  <a:latin typeface="Arial" panose="020B0604020202020204" pitchFamily="34" charset="0"/>
                  <a:ea typeface="+mn-ea"/>
                  <a:cs typeface="+mn-cs"/>
                </a:rPr>
                <a:t>Sudden worsening of chronic HF (known as acute decompensated HF; ADHF)</a:t>
              </a:r>
              <a:r>
                <a:rPr lang="en-GB" sz="1125" baseline="30000" dirty="0">
                  <a:solidFill>
                    <a:srgbClr val="3C3C3C">
                      <a:hueOff val="0"/>
                      <a:satOff val="0"/>
                      <a:lumOff val="0"/>
                      <a:alphaOff val="0"/>
                    </a:srgbClr>
                  </a:solidFill>
                  <a:latin typeface="Arial" panose="020B0604020202020204" pitchFamily="34" charset="0"/>
                  <a:ea typeface="+mn-ea"/>
                  <a:cs typeface="+mn-cs"/>
                </a:rPr>
                <a:t>2,3</a:t>
              </a:r>
            </a:p>
          </p:txBody>
        </p:sp>
        <p:sp>
          <p:nvSpPr>
            <p:cNvPr id="15" name="Rectangle 14">
              <a:extLst>
                <a:ext uri="{FF2B5EF4-FFF2-40B4-BE49-F238E27FC236}">
                  <a16:creationId xmlns:a16="http://schemas.microsoft.com/office/drawing/2014/main" id="{F02E7CCC-2342-4236-F927-D70A317B36A8}"/>
                </a:ext>
              </a:extLst>
            </p:cNvPr>
            <p:cNvSpPr/>
            <p:nvPr/>
          </p:nvSpPr>
          <p:spPr>
            <a:xfrm>
              <a:off x="4904773" y="2050728"/>
              <a:ext cx="1642420" cy="1484472"/>
            </a:xfrm>
            <a:prstGeom prst="rect">
              <a:avLst/>
            </a:prstGeom>
            <a:solidFill>
              <a:sysClr val="window" lastClr="FFFFFF">
                <a:lumMod val="85000"/>
              </a:sysClr>
            </a:solidFill>
            <a:ln w="25400" cap="flat" cmpd="sng" algn="ctr">
              <a:solidFill>
                <a:schemeClr val="bg2"/>
              </a:solidFill>
              <a:prstDash val="solid"/>
            </a:ln>
            <a:effectLst>
              <a:outerShdw blurRad="50800" dist="38100" dir="2700000" algn="tl" rotWithShape="0">
                <a:prstClr val="black">
                  <a:alpha val="40000"/>
                </a:prstClr>
              </a:outerShdw>
            </a:effectLst>
          </p:spPr>
          <p:txBody>
            <a:bodyPr/>
            <a:lstStyle/>
            <a:p>
              <a:endParaRPr lang="en-GB"/>
            </a:p>
          </p:txBody>
        </p:sp>
        <p:sp>
          <p:nvSpPr>
            <p:cNvPr id="16" name="Rectangle 15">
              <a:extLst>
                <a:ext uri="{FF2B5EF4-FFF2-40B4-BE49-F238E27FC236}">
                  <a16:creationId xmlns:a16="http://schemas.microsoft.com/office/drawing/2014/main" id="{9D025608-C7E0-06D8-2F77-4D2EEEB75943}"/>
                </a:ext>
              </a:extLst>
            </p:cNvPr>
            <p:cNvSpPr/>
            <p:nvPr/>
          </p:nvSpPr>
          <p:spPr>
            <a:xfrm>
              <a:off x="4904773" y="2189948"/>
              <a:ext cx="1529669" cy="1157473"/>
            </a:xfrm>
            <a:prstGeom prst="rect">
              <a:avLst/>
            </a:prstGeom>
            <a:solidFill>
              <a:sysClr val="window" lastClr="FFFFFF">
                <a:lumMod val="85000"/>
                <a:alpha val="90000"/>
              </a:sysClr>
            </a:solidFill>
            <a:ln w="25400" cap="flat" cmpd="sng" algn="ctr">
              <a:noFill/>
              <a:prstDash val="solid"/>
            </a:ln>
            <a:effectLst/>
          </p:spPr>
          <p:txBody>
            <a:bodyPr spcFirstLastPara="0" vert="horz" wrap="square" lIns="70565" tIns="70565" rIns="70565" bIns="70565" numCol="1" spcCol="1270" anchor="ctr" anchorCtr="0">
              <a:noAutofit/>
            </a:bodyPr>
            <a:lstStyle/>
            <a:p>
              <a:pPr algn="ctr" defTabSz="533400" fontAlgn="base" hangingPunct="1">
                <a:lnSpc>
                  <a:spcPct val="90000"/>
                </a:lnSpc>
                <a:spcBef>
                  <a:spcPct val="0"/>
                </a:spcBef>
                <a:spcAft>
                  <a:spcPct val="35000"/>
                </a:spcAft>
                <a:defRPr/>
              </a:pPr>
              <a:r>
                <a:rPr lang="en-GB" sz="1125" dirty="0">
                  <a:solidFill>
                    <a:srgbClr val="3C3C3C">
                      <a:hueOff val="0"/>
                      <a:satOff val="0"/>
                      <a:lumOff val="0"/>
                      <a:alphaOff val="0"/>
                    </a:srgbClr>
                  </a:solidFill>
                  <a:latin typeface="Arial" panose="020B0604020202020204" pitchFamily="34" charset="0"/>
                  <a:ea typeface="+mn-ea"/>
                  <a:cs typeface="+mn-cs"/>
                </a:rPr>
                <a:t>Sudden/new onset in person without known cardiac dysfunction (severe symptoms and signs in ≤24 h)</a:t>
              </a:r>
              <a:r>
                <a:rPr lang="en-GB" sz="1125" baseline="30000" dirty="0">
                  <a:solidFill>
                    <a:srgbClr val="3C3C3C">
                      <a:hueOff val="0"/>
                      <a:satOff val="0"/>
                      <a:lumOff val="0"/>
                      <a:alphaOff val="0"/>
                    </a:srgbClr>
                  </a:solidFill>
                  <a:latin typeface="Arial" panose="020B0604020202020204" pitchFamily="34" charset="0"/>
                  <a:ea typeface="+mn-ea"/>
                  <a:cs typeface="+mn-cs"/>
                </a:rPr>
                <a:t>2,3</a:t>
              </a:r>
            </a:p>
          </p:txBody>
        </p:sp>
      </p:grpSp>
    </p:spTree>
    <p:extLst>
      <p:ext uri="{BB962C8B-B14F-4D97-AF65-F5344CB8AC3E}">
        <p14:creationId xmlns:p14="http://schemas.microsoft.com/office/powerpoint/2010/main" val="17965377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6C2D17-F059-9923-CE48-6C3CCB72445F}"/>
              </a:ext>
            </a:extLst>
          </p:cNvPr>
          <p:cNvSpPr>
            <a:spLocks noGrp="1"/>
          </p:cNvSpPr>
          <p:nvPr>
            <p:ph type="title"/>
          </p:nvPr>
        </p:nvSpPr>
        <p:spPr>
          <a:xfrm>
            <a:off x="460918" y="104078"/>
            <a:ext cx="7863686" cy="1164335"/>
          </a:xfrm>
        </p:spPr>
        <p:txBody>
          <a:bodyPr>
            <a:normAutofit fontScale="90000"/>
          </a:bodyPr>
          <a:lstStyle/>
          <a:p>
            <a:r>
              <a:rPr lang="en-US" sz="2700" b="1"/>
              <a:t>Palliative Care</a:t>
            </a:r>
            <a:br>
              <a:rPr lang="en-US" sz="2700" b="1"/>
            </a:br>
            <a:r>
              <a:rPr lang="en-US" sz="2700" b="1"/>
              <a:t>“Its not all about dying”</a:t>
            </a:r>
            <a:br>
              <a:rPr lang="en-US" sz="3200" b="1">
                <a:solidFill>
                  <a:schemeClr val="accent1"/>
                </a:solidFill>
              </a:rPr>
            </a:br>
            <a:endParaRPr lang="en-GB"/>
          </a:p>
        </p:txBody>
      </p:sp>
      <p:sp>
        <p:nvSpPr>
          <p:cNvPr id="5" name="TextBox 4">
            <a:extLst>
              <a:ext uri="{FF2B5EF4-FFF2-40B4-BE49-F238E27FC236}">
                <a16:creationId xmlns:a16="http://schemas.microsoft.com/office/drawing/2014/main" id="{7F251C2D-C099-3829-5661-CD41806BC58F}"/>
              </a:ext>
            </a:extLst>
          </p:cNvPr>
          <p:cNvSpPr txBox="1"/>
          <p:nvPr/>
        </p:nvSpPr>
        <p:spPr>
          <a:xfrm>
            <a:off x="260195" y="966439"/>
            <a:ext cx="3612995" cy="1754326"/>
          </a:xfrm>
          <a:prstGeom prst="rect">
            <a:avLst/>
          </a:prstGeom>
          <a:noFill/>
        </p:spPr>
        <p:txBody>
          <a:bodyPr wrap="square" rtlCol="0">
            <a:spAutoFit/>
          </a:bodyPr>
          <a:lstStyle/>
          <a:p>
            <a:r>
              <a:rPr lang="en-US" sz="1200" b="1">
                <a:solidFill>
                  <a:schemeClr val="accent1"/>
                </a:solidFill>
              </a:rPr>
              <a:t>When to consider palliative care in heart failure</a:t>
            </a:r>
          </a:p>
          <a:p>
            <a:pPr marL="214313" indent="-214313">
              <a:buFont typeface="Arial" panose="020B0604020202020204" pitchFamily="34" charset="0"/>
              <a:buChar char="•"/>
            </a:pPr>
            <a:r>
              <a:rPr lang="en-US" sz="1200"/>
              <a:t>On optimal medical treatment and deteriorating</a:t>
            </a:r>
          </a:p>
          <a:p>
            <a:pPr marL="214313" indent="-214313">
              <a:buFont typeface="Arial" panose="020B0604020202020204" pitchFamily="34" charset="0"/>
              <a:buChar char="•"/>
            </a:pPr>
            <a:r>
              <a:rPr lang="en-US" sz="1200"/>
              <a:t>Multiple admissions to hospital</a:t>
            </a:r>
          </a:p>
          <a:p>
            <a:pPr marL="214313" indent="-214313">
              <a:buFont typeface="Arial" panose="020B0604020202020204" pitchFamily="34" charset="0"/>
              <a:buChar char="•"/>
            </a:pPr>
            <a:r>
              <a:rPr lang="en-US" sz="1200"/>
              <a:t>HF meds being reduced although worsening symptoms</a:t>
            </a:r>
          </a:p>
          <a:p>
            <a:pPr marL="214313" indent="-214313">
              <a:buFont typeface="Arial" panose="020B0604020202020204" pitchFamily="34" charset="0"/>
              <a:buChar char="•"/>
            </a:pPr>
            <a:r>
              <a:rPr lang="en-US" sz="1200"/>
              <a:t>Worsening renal function</a:t>
            </a:r>
          </a:p>
          <a:p>
            <a:pPr marL="214313" indent="-214313">
              <a:buFont typeface="Arial" panose="020B0604020202020204" pitchFamily="34" charset="0"/>
              <a:buChar char="•"/>
            </a:pPr>
            <a:r>
              <a:rPr lang="en-US" sz="1200"/>
              <a:t>Recurrent shocks from ICD</a:t>
            </a:r>
          </a:p>
          <a:p>
            <a:pPr marL="214313" indent="-214313">
              <a:buFont typeface="Arial" panose="020B0604020202020204" pitchFamily="34" charset="0"/>
              <a:buChar char="•"/>
            </a:pPr>
            <a:r>
              <a:rPr lang="en-US" sz="1200"/>
              <a:t>Poor quality of life</a:t>
            </a:r>
          </a:p>
          <a:p>
            <a:pPr marL="214313" indent="-214313">
              <a:buFont typeface="Arial" panose="020B0604020202020204" pitchFamily="34" charset="0"/>
              <a:buChar char="•"/>
            </a:pPr>
            <a:r>
              <a:rPr lang="en-US" sz="1200"/>
              <a:t>No further medical options</a:t>
            </a:r>
          </a:p>
        </p:txBody>
      </p:sp>
      <p:sp>
        <p:nvSpPr>
          <p:cNvPr id="6" name="TextBox 5">
            <a:extLst>
              <a:ext uri="{FF2B5EF4-FFF2-40B4-BE49-F238E27FC236}">
                <a16:creationId xmlns:a16="http://schemas.microsoft.com/office/drawing/2014/main" id="{E97613E7-B4A4-6539-CEC4-D08384622D72}"/>
              </a:ext>
            </a:extLst>
          </p:cNvPr>
          <p:cNvSpPr txBox="1"/>
          <p:nvPr/>
        </p:nvSpPr>
        <p:spPr>
          <a:xfrm>
            <a:off x="4392761" y="966439"/>
            <a:ext cx="3612996" cy="1569660"/>
          </a:xfrm>
          <a:prstGeom prst="rect">
            <a:avLst/>
          </a:prstGeom>
          <a:noFill/>
        </p:spPr>
        <p:txBody>
          <a:bodyPr wrap="square" rtlCol="0">
            <a:spAutoFit/>
          </a:bodyPr>
          <a:lstStyle/>
          <a:p>
            <a:r>
              <a:rPr lang="en-GB" sz="1200" b="1">
                <a:solidFill>
                  <a:schemeClr val="accent1"/>
                </a:solidFill>
                <a:latin typeface="Calibri" panose="020F0502020204030204" pitchFamily="34" charset="0"/>
                <a:cs typeface="Calibri" panose="020F0502020204030204" pitchFamily="34" charset="0"/>
              </a:rPr>
              <a:t>Other issues to consider</a:t>
            </a:r>
          </a:p>
          <a:p>
            <a:pPr marL="257175" indent="-257175">
              <a:buFont typeface="Arial" panose="020B0604020202020204" pitchFamily="34" charset="0"/>
              <a:buChar char="•"/>
            </a:pPr>
            <a:r>
              <a:rPr lang="en-GB" sz="1200"/>
              <a:t>Patients are frail older people</a:t>
            </a:r>
          </a:p>
          <a:p>
            <a:pPr marL="257175" indent="-257175">
              <a:buFont typeface="Arial" panose="020B0604020202020204" pitchFamily="34" charset="0"/>
              <a:buChar char="•"/>
            </a:pPr>
            <a:r>
              <a:rPr lang="en-GB" sz="1200"/>
              <a:t>Often patients prefer to remain at home</a:t>
            </a:r>
          </a:p>
          <a:p>
            <a:pPr marL="257175" indent="-257175">
              <a:buFont typeface="Arial" panose="020B0604020202020204" pitchFamily="34" charset="0"/>
              <a:buChar char="•"/>
            </a:pPr>
            <a:r>
              <a:rPr lang="en-GB" sz="1200"/>
              <a:t>Being in hospital for an extended period may impact on mobility, independence and confidence</a:t>
            </a:r>
          </a:p>
          <a:p>
            <a:pPr marL="257175" indent="-257175">
              <a:buFont typeface="Arial" panose="020B0604020202020204" pitchFamily="34" charset="0"/>
              <a:buChar char="•"/>
            </a:pPr>
            <a:r>
              <a:rPr lang="en-GB" sz="1200"/>
              <a:t>High inpatient mortality </a:t>
            </a:r>
          </a:p>
          <a:p>
            <a:pPr marL="257175" indent="-257175">
              <a:buFont typeface="Arial" panose="020B0604020202020204" pitchFamily="34" charset="0"/>
              <a:buChar char="•"/>
            </a:pPr>
            <a:r>
              <a:rPr lang="en-GB" sz="1200"/>
              <a:t>30% annual mortality post hospitalisation</a:t>
            </a:r>
          </a:p>
        </p:txBody>
      </p:sp>
      <p:pic>
        <p:nvPicPr>
          <p:cNvPr id="8" name="Picture 7" descr="A blue and white screen with black text">
            <a:extLst>
              <a:ext uri="{FF2B5EF4-FFF2-40B4-BE49-F238E27FC236}">
                <a16:creationId xmlns:a16="http://schemas.microsoft.com/office/drawing/2014/main" id="{E3F33E4F-3787-F409-429E-D91BCD0D7549}"/>
              </a:ext>
            </a:extLst>
          </p:cNvPr>
          <p:cNvPicPr>
            <a:picLocks noChangeAspect="1"/>
          </p:cNvPicPr>
          <p:nvPr/>
        </p:nvPicPr>
        <p:blipFill>
          <a:blip r:embed="rId3"/>
          <a:stretch>
            <a:fillRect/>
          </a:stretch>
        </p:blipFill>
        <p:spPr>
          <a:xfrm>
            <a:off x="4728117" y="2650757"/>
            <a:ext cx="4001992" cy="2025321"/>
          </a:xfrm>
          <a:prstGeom prst="rect">
            <a:avLst/>
          </a:prstGeom>
        </p:spPr>
        <p:style>
          <a:lnRef idx="2">
            <a:schemeClr val="dk1">
              <a:shade val="15000"/>
            </a:schemeClr>
          </a:lnRef>
          <a:fillRef idx="1">
            <a:schemeClr val="dk1"/>
          </a:fillRef>
          <a:effectRef idx="0">
            <a:schemeClr val="dk1"/>
          </a:effectRef>
          <a:fontRef idx="minor">
            <a:schemeClr val="lt1"/>
          </a:fontRef>
        </p:style>
      </p:pic>
      <p:pic>
        <p:nvPicPr>
          <p:cNvPr id="2050" name="Picture 2" descr="Download the Heart Failure &amp; Hospice Care report">
            <a:extLst>
              <a:ext uri="{FF2B5EF4-FFF2-40B4-BE49-F238E27FC236}">
                <a16:creationId xmlns:a16="http://schemas.microsoft.com/office/drawing/2014/main" id="{A364D6F0-C41F-A6D2-7641-2180DE692C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389" y="2867688"/>
            <a:ext cx="2513206" cy="1430876"/>
          </a:xfrm>
          <a:prstGeom prst="rect">
            <a:avLst/>
          </a:prstGeom>
        </p:spPr>
        <p:style>
          <a:lnRef idx="2">
            <a:schemeClr val="dk1">
              <a:shade val="15000"/>
            </a:schemeClr>
          </a:lnRef>
          <a:fillRef idx="1">
            <a:schemeClr val="dk1"/>
          </a:fillRef>
          <a:effectRef idx="0">
            <a:schemeClr val="dk1"/>
          </a:effectRef>
          <a:fontRef idx="minor">
            <a:schemeClr val="lt1"/>
          </a:fontRef>
        </p:style>
      </p:pic>
      <p:pic>
        <p:nvPicPr>
          <p:cNvPr id="2052" name="Picture 4" descr="Image result for respect forms">
            <a:extLst>
              <a:ext uri="{FF2B5EF4-FFF2-40B4-BE49-F238E27FC236}">
                <a16:creationId xmlns:a16="http://schemas.microsoft.com/office/drawing/2014/main" id="{F79D57AC-6043-67FA-B8F4-74C6455464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70161" y="2695229"/>
            <a:ext cx="1686390" cy="2381543"/>
          </a:xfrm>
          <a:prstGeom prst="rect">
            <a:avLst/>
          </a:prstGeom>
        </p:spPr>
        <p:style>
          <a:lnRef idx="2">
            <a:schemeClr val="dk1">
              <a:shade val="15000"/>
            </a:schemeClr>
          </a:lnRef>
          <a:fillRef idx="1">
            <a:schemeClr val="dk1"/>
          </a:fillRef>
          <a:effectRef idx="0">
            <a:schemeClr val="dk1"/>
          </a:effectRef>
          <a:fontRef idx="minor">
            <a:schemeClr val="lt1"/>
          </a:fontRef>
        </p:style>
      </p:pic>
    </p:spTree>
    <p:extLst>
      <p:ext uri="{BB962C8B-B14F-4D97-AF65-F5344CB8AC3E}">
        <p14:creationId xmlns:p14="http://schemas.microsoft.com/office/powerpoint/2010/main" val="37420309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1CB8B-D9DC-AF47-7D87-84A740CCAA94}"/>
              </a:ext>
            </a:extLst>
          </p:cNvPr>
          <p:cNvSpPr>
            <a:spLocks noGrp="1"/>
          </p:cNvSpPr>
          <p:nvPr>
            <p:ph type="ctrTitle"/>
          </p:nvPr>
        </p:nvSpPr>
        <p:spPr>
          <a:xfrm>
            <a:off x="272845" y="1323003"/>
            <a:ext cx="2541793" cy="1790700"/>
          </a:xfrm>
        </p:spPr>
        <p:txBody>
          <a:bodyPr>
            <a:normAutofit fontScale="90000"/>
          </a:bodyPr>
          <a:lstStyle/>
          <a:p>
            <a:br>
              <a:rPr lang="en-US" dirty="0"/>
            </a:br>
            <a:r>
              <a:rPr lang="en-US" dirty="0"/>
              <a:t>Thank you for listening – any questions? </a:t>
            </a:r>
          </a:p>
        </p:txBody>
      </p:sp>
      <p:sp>
        <p:nvSpPr>
          <p:cNvPr id="3" name="Text Placeholder 2">
            <a:extLst>
              <a:ext uri="{FF2B5EF4-FFF2-40B4-BE49-F238E27FC236}">
                <a16:creationId xmlns:a16="http://schemas.microsoft.com/office/drawing/2014/main" id="{C8954D82-6D90-42BA-AD53-F2A1AA79610E}"/>
              </a:ext>
            </a:extLst>
          </p:cNvPr>
          <p:cNvSpPr>
            <a:spLocks noGrp="1"/>
          </p:cNvSpPr>
          <p:nvPr>
            <p:ph type="body" idx="10"/>
          </p:nvPr>
        </p:nvSpPr>
        <p:spPr/>
        <p:txBody>
          <a:bodyPr>
            <a:normAutofit fontScale="25000" lnSpcReduction="20000"/>
          </a:bodyPr>
          <a:lstStyle/>
          <a:p>
            <a:endParaRPr lang="en-US" dirty="0"/>
          </a:p>
          <a:p>
            <a:endParaRPr lang="en-US" dirty="0"/>
          </a:p>
          <a:p>
            <a:r>
              <a:rPr lang="en-US" sz="4800" dirty="0"/>
              <a:t>For further information contact;  Pip Richards </a:t>
            </a:r>
          </a:p>
          <a:p>
            <a:endParaRPr lang="en-US" sz="4800" dirty="0"/>
          </a:p>
          <a:p>
            <a:r>
              <a:rPr lang="en-US" sz="4800" dirty="0"/>
              <a:t>Philippa.Richards@healthinnovationwm.org</a:t>
            </a:r>
          </a:p>
        </p:txBody>
      </p:sp>
      <p:pic>
        <p:nvPicPr>
          <p:cNvPr id="5" name="Picture 4" descr="A qr code on a green background&#10;&#10;Description automatically generated">
            <a:extLst>
              <a:ext uri="{FF2B5EF4-FFF2-40B4-BE49-F238E27FC236}">
                <a16:creationId xmlns:a16="http://schemas.microsoft.com/office/drawing/2014/main" id="{1EBDB01C-9F5C-D33D-E5F4-9DB0D8D2B98E}"/>
              </a:ext>
            </a:extLst>
          </p:cNvPr>
          <p:cNvPicPr>
            <a:picLocks noChangeAspect="1"/>
          </p:cNvPicPr>
          <p:nvPr/>
        </p:nvPicPr>
        <p:blipFill>
          <a:blip r:embed="rId2"/>
          <a:stretch>
            <a:fillRect/>
          </a:stretch>
        </p:blipFill>
        <p:spPr>
          <a:xfrm>
            <a:off x="3512575" y="921543"/>
            <a:ext cx="2345299" cy="2345299"/>
          </a:xfrm>
          <a:prstGeom prst="rect">
            <a:avLst/>
          </a:prstGeom>
        </p:spPr>
      </p:pic>
    </p:spTree>
    <p:extLst>
      <p:ext uri="{BB962C8B-B14F-4D97-AF65-F5344CB8AC3E}">
        <p14:creationId xmlns:p14="http://schemas.microsoft.com/office/powerpoint/2010/main" val="30996911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F2413-41E2-5852-2421-0529FA07D086}"/>
              </a:ext>
            </a:extLst>
          </p:cNvPr>
          <p:cNvSpPr>
            <a:spLocks noGrp="1"/>
          </p:cNvSpPr>
          <p:nvPr>
            <p:ph type="title"/>
          </p:nvPr>
        </p:nvSpPr>
        <p:spPr/>
        <p:txBody>
          <a:bodyPr/>
          <a:lstStyle/>
          <a:p>
            <a:endParaRPr lang="en-GB"/>
          </a:p>
        </p:txBody>
      </p:sp>
      <p:pic>
        <p:nvPicPr>
          <p:cNvPr id="5" name="Content Placeholder 4" descr="A graph of cancer patients">
            <a:extLst>
              <a:ext uri="{FF2B5EF4-FFF2-40B4-BE49-F238E27FC236}">
                <a16:creationId xmlns:a16="http://schemas.microsoft.com/office/drawing/2014/main" id="{6D7C19E0-6B24-5FF9-6057-A6535BEC07DD}"/>
              </a:ext>
            </a:extLst>
          </p:cNvPr>
          <p:cNvPicPr>
            <a:picLocks noGrp="1" noChangeAspect="1"/>
          </p:cNvPicPr>
          <p:nvPr>
            <p:ph sz="half" idx="1"/>
          </p:nvPr>
        </p:nvPicPr>
        <p:blipFill>
          <a:blip r:embed="rId3"/>
          <a:stretch>
            <a:fillRect/>
          </a:stretch>
        </p:blipFill>
        <p:spPr>
          <a:xfrm>
            <a:off x="334108" y="215361"/>
            <a:ext cx="8181241" cy="4348476"/>
          </a:xfrm>
        </p:spPr>
        <p:style>
          <a:lnRef idx="2">
            <a:schemeClr val="dk1">
              <a:shade val="15000"/>
            </a:schemeClr>
          </a:lnRef>
          <a:fillRef idx="1">
            <a:schemeClr val="dk1"/>
          </a:fillRef>
          <a:effectRef idx="0">
            <a:schemeClr val="dk1"/>
          </a:effectRef>
          <a:fontRef idx="minor">
            <a:schemeClr val="lt1"/>
          </a:fontRef>
        </p:style>
      </p:pic>
    </p:spTree>
    <p:extLst>
      <p:ext uri="{BB962C8B-B14F-4D97-AF65-F5344CB8AC3E}">
        <p14:creationId xmlns:p14="http://schemas.microsoft.com/office/powerpoint/2010/main" val="27554541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2B919-BE76-EC0B-942E-804F4F245157}"/>
              </a:ext>
            </a:extLst>
          </p:cNvPr>
          <p:cNvSpPr>
            <a:spLocks noGrp="1"/>
          </p:cNvSpPr>
          <p:nvPr>
            <p:ph type="title"/>
          </p:nvPr>
        </p:nvSpPr>
        <p:spPr>
          <a:xfrm>
            <a:off x="628650" y="274639"/>
            <a:ext cx="7695953" cy="741362"/>
          </a:xfrm>
        </p:spPr>
        <p:txBody>
          <a:bodyPr anchor="ctr">
            <a:normAutofit/>
          </a:bodyPr>
          <a:lstStyle/>
          <a:p>
            <a:r>
              <a:rPr lang="en-GB" dirty="0"/>
              <a:t>10 Year NHS Plan </a:t>
            </a:r>
          </a:p>
        </p:txBody>
      </p:sp>
      <p:graphicFrame>
        <p:nvGraphicFramePr>
          <p:cNvPr id="7" name="Content Placeholder 2">
            <a:extLst>
              <a:ext uri="{FF2B5EF4-FFF2-40B4-BE49-F238E27FC236}">
                <a16:creationId xmlns:a16="http://schemas.microsoft.com/office/drawing/2014/main" id="{B5B60D14-3412-685F-B7CF-B0F1A704A38B}"/>
              </a:ext>
            </a:extLst>
          </p:cNvPr>
          <p:cNvGraphicFramePr>
            <a:graphicFrameLocks noGrp="1"/>
          </p:cNvGraphicFramePr>
          <p:nvPr>
            <p:ph sz="half" idx="1"/>
            <p:extLst>
              <p:ext uri="{D42A27DB-BD31-4B8C-83A1-F6EECF244321}">
                <p14:modId xmlns:p14="http://schemas.microsoft.com/office/powerpoint/2010/main" val="1400395416"/>
              </p:ext>
            </p:extLst>
          </p:nvPr>
        </p:nvGraphicFramePr>
        <p:xfrm>
          <a:off x="628649" y="1212850"/>
          <a:ext cx="7695953" cy="32639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888379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A77A1-F5F3-D824-6FF4-BBFD80A50858}"/>
              </a:ext>
            </a:extLst>
          </p:cNvPr>
          <p:cNvSpPr>
            <a:spLocks noGrp="1"/>
          </p:cNvSpPr>
          <p:nvPr>
            <p:ph type="title"/>
          </p:nvPr>
        </p:nvSpPr>
        <p:spPr/>
        <p:txBody>
          <a:bodyPr>
            <a:normAutofit fontScale="90000"/>
          </a:bodyPr>
          <a:lstStyle/>
          <a:p>
            <a:r>
              <a:rPr lang="en-GB" dirty="0"/>
              <a:t>How the 10-year NHS Plan’s ‘three shifts’ relate to heart failure</a:t>
            </a:r>
          </a:p>
        </p:txBody>
      </p:sp>
      <p:sp>
        <p:nvSpPr>
          <p:cNvPr id="3" name="Content Placeholder 2">
            <a:extLst>
              <a:ext uri="{FF2B5EF4-FFF2-40B4-BE49-F238E27FC236}">
                <a16:creationId xmlns:a16="http://schemas.microsoft.com/office/drawing/2014/main" id="{40E6231B-5F18-1F30-E359-EC5C7BD28983}"/>
              </a:ext>
            </a:extLst>
          </p:cNvPr>
          <p:cNvSpPr>
            <a:spLocks noGrp="1"/>
          </p:cNvSpPr>
          <p:nvPr>
            <p:ph sz="half" idx="1"/>
          </p:nvPr>
        </p:nvSpPr>
        <p:spPr/>
        <p:txBody>
          <a:bodyPr/>
          <a:lstStyle/>
          <a:p>
            <a:endParaRPr lang="en-GB" dirty="0"/>
          </a:p>
        </p:txBody>
      </p:sp>
      <p:sp>
        <p:nvSpPr>
          <p:cNvPr id="4" name="Rectangle 3">
            <a:extLst>
              <a:ext uri="{FF2B5EF4-FFF2-40B4-BE49-F238E27FC236}">
                <a16:creationId xmlns:a16="http://schemas.microsoft.com/office/drawing/2014/main" id="{794FFAA0-E9A6-8523-45A5-B0808E586F02}"/>
              </a:ext>
            </a:extLst>
          </p:cNvPr>
          <p:cNvSpPr/>
          <p:nvPr/>
        </p:nvSpPr>
        <p:spPr>
          <a:xfrm>
            <a:off x="628650" y="1212850"/>
            <a:ext cx="2657952" cy="661554"/>
          </a:xfrm>
          <a:prstGeom prst="rect">
            <a:avLst/>
          </a:pr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From hospital to community</a:t>
            </a:r>
          </a:p>
        </p:txBody>
      </p:sp>
      <p:sp>
        <p:nvSpPr>
          <p:cNvPr id="5" name="Rectangle 4">
            <a:extLst>
              <a:ext uri="{FF2B5EF4-FFF2-40B4-BE49-F238E27FC236}">
                <a16:creationId xmlns:a16="http://schemas.microsoft.com/office/drawing/2014/main" id="{2754F56F-1D8C-E303-956C-3FE66146FF91}"/>
              </a:ext>
            </a:extLst>
          </p:cNvPr>
          <p:cNvSpPr/>
          <p:nvPr/>
        </p:nvSpPr>
        <p:spPr>
          <a:xfrm>
            <a:off x="3407790" y="1212850"/>
            <a:ext cx="2657949" cy="661554"/>
          </a:xfrm>
          <a:prstGeom prst="rect">
            <a:avLst/>
          </a:prstGeom>
          <a:solidFill>
            <a:schemeClr val="accent1">
              <a:lumMod val="60000"/>
              <a:lumOff val="4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From sickness to prevention</a:t>
            </a:r>
          </a:p>
        </p:txBody>
      </p:sp>
      <p:sp>
        <p:nvSpPr>
          <p:cNvPr id="6" name="Rectangle 5">
            <a:extLst>
              <a:ext uri="{FF2B5EF4-FFF2-40B4-BE49-F238E27FC236}">
                <a16:creationId xmlns:a16="http://schemas.microsoft.com/office/drawing/2014/main" id="{1DC95804-BB3A-6265-02C8-C3A35785D642}"/>
              </a:ext>
            </a:extLst>
          </p:cNvPr>
          <p:cNvSpPr/>
          <p:nvPr/>
        </p:nvSpPr>
        <p:spPr>
          <a:xfrm>
            <a:off x="6186927" y="1212850"/>
            <a:ext cx="2730498" cy="661553"/>
          </a:xfrm>
          <a:prstGeom prst="rect">
            <a:avLst/>
          </a:prstGeom>
          <a:solidFill>
            <a:schemeClr val="accent1">
              <a:lumMod val="40000"/>
              <a:lumOff val="6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From analogue to digital </a:t>
            </a:r>
          </a:p>
        </p:txBody>
      </p:sp>
      <p:sp>
        <p:nvSpPr>
          <p:cNvPr id="7" name="TextBox 6">
            <a:extLst>
              <a:ext uri="{FF2B5EF4-FFF2-40B4-BE49-F238E27FC236}">
                <a16:creationId xmlns:a16="http://schemas.microsoft.com/office/drawing/2014/main" id="{C674AB5A-15E2-E894-CF92-646052E9519F}"/>
              </a:ext>
            </a:extLst>
          </p:cNvPr>
          <p:cNvSpPr txBox="1"/>
          <p:nvPr/>
        </p:nvSpPr>
        <p:spPr>
          <a:xfrm>
            <a:off x="628648" y="1874405"/>
            <a:ext cx="2657949" cy="2542474"/>
          </a:xfrm>
          <a:prstGeom prst="rect">
            <a:avLst/>
          </a:prstGeom>
          <a:solidFill>
            <a:srgbClr val="F1F2F2"/>
          </a:solidFill>
        </p:spPr>
        <p:txBody>
          <a:bodyPr wrap="square" rtlCol="0" anchor="t">
            <a:noAutofit/>
          </a:bodyPr>
          <a:lstStyle>
            <a:defPPr>
              <a:defRPr lang="en-US"/>
            </a:defPPr>
            <a:lvl1pPr algn="ctr">
              <a:defRPr sz="1400" b="1">
                <a:latin typeface="Verdana" panose="020B0604030504040204" pitchFamily="34" charset="0"/>
                <a:ea typeface="Verdana" panose="020B0604030504040204" pitchFamily="34" charset="0"/>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245170"/>
                </a:solidFill>
                <a:effectLst/>
                <a:uLnTx/>
                <a:uFillTx/>
                <a:latin typeface="Verdana" panose="020B0604030504040204" pitchFamily="34" charset="0"/>
                <a:ea typeface="Verdana" panose="020B0604030504040204" pitchFamily="34" charset="0"/>
                <a:cs typeface="+mn-cs"/>
              </a:rPr>
              <a:t>The life expectancy of patients diagnosed at a late stage in the disease course is half that of patients diagnosed at the earliest. Patients admitted to hospital at the time of their diagnosis have worse survival rates than those not requiring hospital admission. </a:t>
            </a:r>
          </a:p>
          <a:p>
            <a:pPr marL="0" marR="0" lvl="0" indent="0" algn="l" defTabSz="91440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245170"/>
              </a:solidFill>
              <a:effectLst/>
              <a:uLnTx/>
              <a:uFillTx/>
              <a:latin typeface="Verdana" panose="020B0604030504040204" pitchFamily="34" charset="0"/>
              <a:ea typeface="Verdana" panose="020B0604030504040204" pitchFamily="34" charset="0"/>
              <a:cs typeface="+mn-cs"/>
            </a:endParaRPr>
          </a:p>
          <a:p>
            <a:pPr marL="0" marR="0" lvl="0" indent="0" algn="l" defTabSz="914400" eaLnBrk="1" fontAlgn="auto" latinLnBrk="0" hangingPunct="1">
              <a:lnSpc>
                <a:spcPct val="100000"/>
              </a:lnSpc>
              <a:spcBef>
                <a:spcPts val="0"/>
              </a:spcBef>
              <a:spcAft>
                <a:spcPts val="0"/>
              </a:spcAft>
              <a:buClrTx/>
              <a:buSzTx/>
              <a:buFontTx/>
              <a:buNone/>
              <a:tabLst/>
              <a:defRPr/>
            </a:pPr>
            <a:r>
              <a:rPr lang="en-GB" sz="1100" b="0" kern="1200" dirty="0">
                <a:solidFill>
                  <a:srgbClr val="245170"/>
                </a:solidFill>
                <a:cs typeface="+mn-cs"/>
              </a:rPr>
              <a:t>E</a:t>
            </a:r>
            <a:r>
              <a:rPr kumimoji="0" lang="en-GB" sz="1100" b="0" i="0" u="none" strike="noStrike" kern="1200" cap="none" spc="0" normalizeH="0" baseline="0" noProof="0" dirty="0" err="1">
                <a:ln>
                  <a:noFill/>
                </a:ln>
                <a:solidFill>
                  <a:srgbClr val="245170"/>
                </a:solidFill>
                <a:effectLst/>
                <a:uLnTx/>
                <a:uFillTx/>
                <a:latin typeface="Verdana" panose="020B0604030504040204" pitchFamily="34" charset="0"/>
                <a:ea typeface="Verdana" panose="020B0604030504040204" pitchFamily="34" charset="0"/>
                <a:cs typeface="+mn-cs"/>
              </a:rPr>
              <a:t>arlier</a:t>
            </a:r>
            <a:r>
              <a:rPr kumimoji="0" lang="en-GB" sz="1100" b="0" i="0" u="none" strike="noStrike" kern="1200" cap="none" spc="0" normalizeH="0" baseline="0" noProof="0" dirty="0">
                <a:ln>
                  <a:noFill/>
                </a:ln>
                <a:solidFill>
                  <a:srgbClr val="245170"/>
                </a:solidFill>
                <a:effectLst/>
                <a:uLnTx/>
                <a:uFillTx/>
                <a:latin typeface="Verdana" panose="020B0604030504040204" pitchFamily="34" charset="0"/>
                <a:ea typeface="Verdana" panose="020B0604030504040204" pitchFamily="34" charset="0"/>
                <a:cs typeface="+mn-cs"/>
              </a:rPr>
              <a:t> and timely diagnosis of heart failure in primary care and community settings, will help to support the recovery of the NHS backlog and alleviate pressure on ambulatory and emergency care.</a:t>
            </a:r>
          </a:p>
        </p:txBody>
      </p:sp>
      <p:sp>
        <p:nvSpPr>
          <p:cNvPr id="8" name="TextBox 7">
            <a:extLst>
              <a:ext uri="{FF2B5EF4-FFF2-40B4-BE49-F238E27FC236}">
                <a16:creationId xmlns:a16="http://schemas.microsoft.com/office/drawing/2014/main" id="{AA37C228-DB91-70A9-5C2E-4BE0A34EE101}"/>
              </a:ext>
            </a:extLst>
          </p:cNvPr>
          <p:cNvSpPr txBox="1"/>
          <p:nvPr/>
        </p:nvSpPr>
        <p:spPr>
          <a:xfrm>
            <a:off x="3407786" y="1874404"/>
            <a:ext cx="2657949" cy="2602346"/>
          </a:xfrm>
          <a:prstGeom prst="rect">
            <a:avLst/>
          </a:prstGeom>
          <a:solidFill>
            <a:srgbClr val="F1F2F2"/>
          </a:solidFill>
        </p:spPr>
        <p:txBody>
          <a:bodyPr wrap="square" rtlCol="0" anchor="t">
            <a:noAutofit/>
          </a:bodyPr>
          <a:lstStyle>
            <a:defPPr>
              <a:defRPr lang="en-US"/>
            </a:defPPr>
            <a:lvl1pPr algn="ctr">
              <a:defRPr sz="1400" b="1">
                <a:latin typeface="Verdana" panose="020B0604030504040204" pitchFamily="34" charset="0"/>
                <a:ea typeface="Verdana" panose="020B0604030504040204" pitchFamily="34" charset="0"/>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245170"/>
                </a:solidFill>
                <a:effectLst/>
                <a:uLnTx/>
                <a:uFillTx/>
                <a:latin typeface="Verdana" panose="020B0604030504040204" pitchFamily="34" charset="0"/>
                <a:ea typeface="Verdana" panose="020B0604030504040204" pitchFamily="34" charset="0"/>
                <a:cs typeface="+mn-cs"/>
              </a:rPr>
              <a:t>Timely diagnosis in primary care requires recognition of the signs and symptoms of heart failure, both by patients and healthcare professionals. </a:t>
            </a:r>
          </a:p>
          <a:p>
            <a:pPr marL="0" marR="0" lvl="0" indent="0" algn="l" defTabSz="91440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245170"/>
              </a:solidFill>
              <a:effectLst/>
              <a:uLnTx/>
              <a:uFillTx/>
              <a:latin typeface="Verdana" panose="020B0604030504040204" pitchFamily="34" charset="0"/>
              <a:ea typeface="Verdana" panose="020B0604030504040204" pitchFamily="34" charset="0"/>
              <a:cs typeface="+mn-cs"/>
            </a:endParaRPr>
          </a:p>
          <a:p>
            <a:pPr marL="0" marR="0" lvl="0" indent="0" algn="l" defTabSz="914400" eaLnBrk="1" fontAlgn="auto" latinLnBrk="0" hangingPunct="1">
              <a:lnSpc>
                <a:spcPct val="100000"/>
              </a:lnSpc>
              <a:spcBef>
                <a:spcPts val="0"/>
              </a:spcBef>
              <a:spcAft>
                <a:spcPts val="0"/>
              </a:spcAft>
              <a:buClrTx/>
              <a:buSzTx/>
              <a:buFontTx/>
              <a:buNone/>
              <a:tabLst/>
              <a:defRPr/>
            </a:pPr>
            <a:r>
              <a:rPr lang="en-GB" sz="1100" b="0" kern="1200" dirty="0">
                <a:solidFill>
                  <a:srgbClr val="245170"/>
                </a:solidFill>
                <a:cs typeface="+mn-cs"/>
              </a:rPr>
              <a:t>Health care professionals having that awareness through education and upskilling will</a:t>
            </a:r>
            <a:r>
              <a:rPr kumimoji="0" lang="en-GB" sz="1100" b="0" i="0" u="none" strike="noStrike" kern="1200" cap="none" spc="0" normalizeH="0" baseline="0" noProof="0" dirty="0">
                <a:ln>
                  <a:noFill/>
                </a:ln>
                <a:solidFill>
                  <a:srgbClr val="245170"/>
                </a:solidFill>
                <a:effectLst/>
                <a:uLnTx/>
                <a:uFillTx/>
                <a:latin typeface="Verdana" panose="020B0604030504040204" pitchFamily="34" charset="0"/>
                <a:ea typeface="Verdana" panose="020B0604030504040204" pitchFamily="34" charset="0"/>
                <a:cs typeface="+mn-cs"/>
              </a:rPr>
              <a:t> allow systems to proactively work towards the NHS ambition to identify/diagnose people with HF in a primary care setting and reduce the rates of hospitalisation.</a:t>
            </a:r>
          </a:p>
        </p:txBody>
      </p:sp>
      <p:sp>
        <p:nvSpPr>
          <p:cNvPr id="9" name="TextBox 8">
            <a:extLst>
              <a:ext uri="{FF2B5EF4-FFF2-40B4-BE49-F238E27FC236}">
                <a16:creationId xmlns:a16="http://schemas.microsoft.com/office/drawing/2014/main" id="{E147333A-8618-B9CC-C88D-0F7A7B9169D6}"/>
              </a:ext>
            </a:extLst>
          </p:cNvPr>
          <p:cNvSpPr txBox="1"/>
          <p:nvPr/>
        </p:nvSpPr>
        <p:spPr>
          <a:xfrm>
            <a:off x="6186928" y="1874404"/>
            <a:ext cx="2730497" cy="2602346"/>
          </a:xfrm>
          <a:prstGeom prst="rect">
            <a:avLst/>
          </a:prstGeom>
          <a:solidFill>
            <a:srgbClr val="F1F2F2"/>
          </a:solidFill>
        </p:spPr>
        <p:txBody>
          <a:bodyPr wrap="square" rtlCol="0" anchor="t">
            <a:noAutofit/>
          </a:bodyPr>
          <a:lstStyle>
            <a:defPPr>
              <a:defRPr lang="en-US"/>
            </a:defPPr>
            <a:lvl1pPr algn="ctr">
              <a:defRPr sz="1400" b="1">
                <a:latin typeface="Verdana" panose="020B0604030504040204" pitchFamily="34" charset="0"/>
                <a:ea typeface="Verdana" panose="020B0604030504040204" pitchFamily="34" charset="0"/>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245170"/>
                </a:solidFill>
                <a:effectLst/>
                <a:uLnTx/>
                <a:uFillTx/>
                <a:latin typeface="Verdana" panose="020B0604030504040204" pitchFamily="34" charset="0"/>
                <a:ea typeface="Verdana" panose="020B0604030504040204" pitchFamily="34" charset="0"/>
                <a:cs typeface="+mn-cs"/>
              </a:rPr>
              <a:t>Several digital applications are available to improve care for people living with heart failure, including:</a:t>
            </a:r>
          </a:p>
          <a:p>
            <a:pPr marL="0" marR="0" lvl="0" indent="0" algn="l" defTabSz="91440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245170"/>
                </a:solidFill>
                <a:effectLst/>
                <a:uLnTx/>
                <a:uFillTx/>
                <a:latin typeface="Verdana" panose="020B0604030504040204" pitchFamily="34" charset="0"/>
                <a:ea typeface="Verdana" panose="020B0604030504040204" pitchFamily="34" charset="0"/>
                <a:cs typeface="+mn-cs"/>
              </a:rPr>
              <a:t> </a:t>
            </a:r>
          </a:p>
          <a:p>
            <a:pPr marL="285750" marR="0" lvl="0" indent="-2857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srgbClr val="245170"/>
                </a:solidFill>
                <a:effectLst/>
                <a:uLnTx/>
                <a:uFillTx/>
                <a:latin typeface="Verdana" panose="020B0604030504040204" pitchFamily="34" charset="0"/>
                <a:ea typeface="Verdana" panose="020B0604030504040204" pitchFamily="34" charset="0"/>
                <a:cs typeface="+mn-cs"/>
              </a:rPr>
              <a:t>AI-assisted echocardiograms to support diagnosis</a:t>
            </a:r>
          </a:p>
          <a:p>
            <a:pPr marL="285750" marR="0" lvl="0" indent="-2857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srgbClr val="245170"/>
                </a:solidFill>
                <a:effectLst/>
                <a:uLnTx/>
                <a:uFillTx/>
                <a:latin typeface="Verdana" panose="020B0604030504040204" pitchFamily="34" charset="0"/>
                <a:ea typeface="Verdana" panose="020B0604030504040204" pitchFamily="34" charset="0"/>
                <a:cs typeface="+mn-cs"/>
              </a:rPr>
              <a:t>Cardiac rehabilitation and self-management tools to empower patients </a:t>
            </a:r>
          </a:p>
          <a:p>
            <a:pPr marL="285750" marR="0" lvl="0" indent="-2857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srgbClr val="245170"/>
                </a:solidFill>
                <a:effectLst/>
                <a:uLnTx/>
                <a:uFillTx/>
                <a:latin typeface="Verdana" panose="020B0604030504040204" pitchFamily="34" charset="0"/>
                <a:ea typeface="Verdana" panose="020B0604030504040204" pitchFamily="34" charset="0"/>
                <a:cs typeface="+mn-cs"/>
              </a:rPr>
              <a:t>Remote monitoring solutions and virtual wards to enable clinicians to assess, monitor and care for patients outside clinical settings.</a:t>
            </a:r>
          </a:p>
        </p:txBody>
      </p:sp>
    </p:spTree>
    <p:extLst>
      <p:ext uri="{BB962C8B-B14F-4D97-AF65-F5344CB8AC3E}">
        <p14:creationId xmlns:p14="http://schemas.microsoft.com/office/powerpoint/2010/main" val="4806991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25C67E8-2406-3BDE-A121-06C4B7E52B31}"/>
              </a:ext>
            </a:extLst>
          </p:cNvPr>
          <p:cNvSpPr>
            <a:spLocks noGrp="1"/>
          </p:cNvSpPr>
          <p:nvPr>
            <p:ph type="title"/>
          </p:nvPr>
        </p:nvSpPr>
        <p:spPr>
          <a:xfrm>
            <a:off x="628650" y="274639"/>
            <a:ext cx="7695953" cy="741362"/>
          </a:xfrm>
        </p:spPr>
        <p:txBody>
          <a:bodyPr/>
          <a:lstStyle/>
          <a:p>
            <a:endParaRPr lang="en-US"/>
          </a:p>
        </p:txBody>
      </p:sp>
      <p:graphicFrame>
        <p:nvGraphicFramePr>
          <p:cNvPr id="4" name="Content Placeholder 3">
            <a:extLst>
              <a:ext uri="{FF2B5EF4-FFF2-40B4-BE49-F238E27FC236}">
                <a16:creationId xmlns:a16="http://schemas.microsoft.com/office/drawing/2014/main" id="{F6F07B6E-ED60-1645-7F12-85F40254A349}"/>
              </a:ext>
            </a:extLst>
          </p:cNvPr>
          <p:cNvGraphicFramePr>
            <a:graphicFrameLocks noGrp="1"/>
          </p:cNvGraphicFramePr>
          <p:nvPr>
            <p:ph sz="half" idx="1"/>
            <p:extLst>
              <p:ext uri="{D42A27DB-BD31-4B8C-83A1-F6EECF244321}">
                <p14:modId xmlns:p14="http://schemas.microsoft.com/office/powerpoint/2010/main" val="3081111812"/>
              </p:ext>
            </p:extLst>
          </p:nvPr>
        </p:nvGraphicFramePr>
        <p:xfrm>
          <a:off x="628649" y="1212850"/>
          <a:ext cx="7695953" cy="32639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788732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783EE-E0C9-2765-60D2-99E7CCE63857}"/>
              </a:ext>
            </a:extLst>
          </p:cNvPr>
          <p:cNvSpPr>
            <a:spLocks noGrp="1"/>
          </p:cNvSpPr>
          <p:nvPr>
            <p:ph type="title"/>
          </p:nvPr>
        </p:nvSpPr>
        <p:spPr/>
        <p:txBody>
          <a:bodyPr/>
          <a:lstStyle/>
          <a:p>
            <a:endParaRPr lang="en-GB"/>
          </a:p>
        </p:txBody>
      </p:sp>
      <p:graphicFrame>
        <p:nvGraphicFramePr>
          <p:cNvPr id="4" name="Content Placeholder 3">
            <a:extLst>
              <a:ext uri="{FF2B5EF4-FFF2-40B4-BE49-F238E27FC236}">
                <a16:creationId xmlns:a16="http://schemas.microsoft.com/office/drawing/2014/main" id="{F4A75518-5120-E845-5A64-9C10C7AFA3BB}"/>
              </a:ext>
            </a:extLst>
          </p:cNvPr>
          <p:cNvGraphicFramePr>
            <a:graphicFrameLocks noGrp="1"/>
          </p:cNvGraphicFramePr>
          <p:nvPr>
            <p:ph sz="half" idx="1"/>
            <p:extLst>
              <p:ext uri="{D42A27DB-BD31-4B8C-83A1-F6EECF244321}">
                <p14:modId xmlns:p14="http://schemas.microsoft.com/office/powerpoint/2010/main" val="3660503647"/>
              </p:ext>
            </p:extLst>
          </p:nvPr>
        </p:nvGraphicFramePr>
        <p:xfrm>
          <a:off x="628650" y="274639"/>
          <a:ext cx="7696200" cy="43637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261901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AB074-348A-5BE4-9880-DFC9F9BFD19E}"/>
              </a:ext>
            </a:extLst>
          </p:cNvPr>
          <p:cNvSpPr>
            <a:spLocks noGrp="1"/>
          </p:cNvSpPr>
          <p:nvPr>
            <p:ph type="title"/>
          </p:nvPr>
        </p:nvSpPr>
        <p:spPr/>
        <p:txBody>
          <a:bodyPr/>
          <a:lstStyle/>
          <a:p>
            <a:r>
              <a:rPr lang="en-GB" dirty="0"/>
              <a:t>What is Heart Failure? </a:t>
            </a:r>
          </a:p>
        </p:txBody>
      </p:sp>
      <p:sp>
        <p:nvSpPr>
          <p:cNvPr id="4" name="TextBox 3">
            <a:extLst>
              <a:ext uri="{FF2B5EF4-FFF2-40B4-BE49-F238E27FC236}">
                <a16:creationId xmlns:a16="http://schemas.microsoft.com/office/drawing/2014/main" id="{0CE3F61C-8A21-555D-4F17-A9CCC356F0CF}"/>
              </a:ext>
            </a:extLst>
          </p:cNvPr>
          <p:cNvSpPr txBox="1"/>
          <p:nvPr/>
        </p:nvSpPr>
        <p:spPr>
          <a:xfrm>
            <a:off x="987879" y="1518557"/>
            <a:ext cx="5072679" cy="2308324"/>
          </a:xfrm>
          <a:prstGeom prst="rect">
            <a:avLst/>
          </a:prstGeom>
          <a:noFill/>
        </p:spPr>
        <p:txBody>
          <a:bodyPr wrap="square">
            <a:spAutoFit/>
          </a:bodyPr>
          <a:lstStyle/>
          <a:p>
            <a:pPr marL="0" indent="0" algn="just">
              <a:buFont typeface="Arial" panose="020B0604020202020204" pitchFamily="34" charset="0"/>
              <a:buNone/>
            </a:pPr>
            <a:r>
              <a:rPr lang="en-US" sz="1400" dirty="0"/>
              <a:t>“</a:t>
            </a:r>
            <a:r>
              <a:rPr lang="en-US" sz="1800" dirty="0"/>
              <a:t>A </a:t>
            </a:r>
            <a:r>
              <a:rPr lang="en-US" sz="1800" dirty="0">
                <a:solidFill>
                  <a:schemeClr val="accent1"/>
                </a:solidFill>
              </a:rPr>
              <a:t>clinical syndrome</a:t>
            </a:r>
            <a:r>
              <a:rPr lang="en-US" sz="1800" dirty="0">
                <a:solidFill>
                  <a:srgbClr val="FF0000"/>
                </a:solidFill>
              </a:rPr>
              <a:t> </a:t>
            </a:r>
            <a:r>
              <a:rPr lang="en-US" sz="1800" dirty="0"/>
              <a:t>characterized by typical </a:t>
            </a:r>
            <a:r>
              <a:rPr lang="en-US" sz="1800" dirty="0">
                <a:solidFill>
                  <a:schemeClr val="accent1"/>
                </a:solidFill>
              </a:rPr>
              <a:t>symptoms</a:t>
            </a:r>
            <a:r>
              <a:rPr lang="en-US" sz="1800" dirty="0">
                <a:solidFill>
                  <a:srgbClr val="FF0000"/>
                </a:solidFill>
              </a:rPr>
              <a:t> </a:t>
            </a:r>
            <a:r>
              <a:rPr lang="en-US" sz="1800" dirty="0"/>
              <a:t>(e.g. </a:t>
            </a:r>
            <a:r>
              <a:rPr lang="en-US" sz="1800" dirty="0">
                <a:solidFill>
                  <a:schemeClr val="accent1"/>
                </a:solidFill>
              </a:rPr>
              <a:t>breathlessness, ankle swelling and fatigue</a:t>
            </a:r>
            <a:r>
              <a:rPr lang="en-US" sz="1800" dirty="0"/>
              <a:t>) that may be accompanied by signs (e.g. elevated JVP, pulmonary crackles and peripheral oedema) </a:t>
            </a:r>
            <a:r>
              <a:rPr lang="en-US" sz="1800" dirty="0">
                <a:solidFill>
                  <a:schemeClr val="accent1"/>
                </a:solidFill>
              </a:rPr>
              <a:t>caused by a structural and/or functional cardiac abnormality</a:t>
            </a:r>
            <a:r>
              <a:rPr lang="en-US" sz="1800" dirty="0">
                <a:solidFill>
                  <a:srgbClr val="FF0000"/>
                </a:solidFill>
              </a:rPr>
              <a:t> </a:t>
            </a:r>
            <a:r>
              <a:rPr lang="en-US" sz="1800" dirty="0"/>
              <a:t>resulting in </a:t>
            </a:r>
            <a:r>
              <a:rPr lang="en-US" sz="1800" dirty="0">
                <a:solidFill>
                  <a:schemeClr val="accent1"/>
                </a:solidFill>
              </a:rPr>
              <a:t>reduced cardiac output </a:t>
            </a:r>
            <a:r>
              <a:rPr lang="en-US" sz="1800" dirty="0"/>
              <a:t>and/or </a:t>
            </a:r>
            <a:r>
              <a:rPr lang="en-US" sz="1800" dirty="0">
                <a:solidFill>
                  <a:schemeClr val="accent1"/>
                </a:solidFill>
              </a:rPr>
              <a:t>elevated intracardiac pressures</a:t>
            </a:r>
            <a:r>
              <a:rPr lang="en-US" sz="1800" dirty="0">
                <a:solidFill>
                  <a:srgbClr val="FF0000"/>
                </a:solidFill>
              </a:rPr>
              <a:t> </a:t>
            </a:r>
            <a:r>
              <a:rPr lang="en-US" sz="1800" dirty="0"/>
              <a:t>at rest or during stress”</a:t>
            </a:r>
            <a:endParaRPr lang="en-GB" sz="1800" dirty="0"/>
          </a:p>
        </p:txBody>
      </p:sp>
      <p:pic>
        <p:nvPicPr>
          <p:cNvPr id="5" name="Content Placeholder 3">
            <a:extLst>
              <a:ext uri="{FF2B5EF4-FFF2-40B4-BE49-F238E27FC236}">
                <a16:creationId xmlns:a16="http://schemas.microsoft.com/office/drawing/2014/main" id="{2DBD7FE6-25A2-E37A-37A2-8E23F4C62262}"/>
              </a:ext>
            </a:extLst>
          </p:cNvPr>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6826136" y="1197807"/>
            <a:ext cx="1800000" cy="2428571"/>
          </a:xfrm>
          <a:prstGeom prst="rect">
            <a:avLst/>
          </a:prstGeom>
          <a:ln w="22225">
            <a:solidFill>
              <a:schemeClr val="accent1"/>
            </a:solidFill>
          </a:ln>
        </p:spPr>
      </p:pic>
      <p:sp>
        <p:nvSpPr>
          <p:cNvPr id="6" name="TextBox 5">
            <a:extLst>
              <a:ext uri="{FF2B5EF4-FFF2-40B4-BE49-F238E27FC236}">
                <a16:creationId xmlns:a16="http://schemas.microsoft.com/office/drawing/2014/main" id="{AAD5288C-314E-AC47-40CA-36F9234B2E10}"/>
              </a:ext>
            </a:extLst>
          </p:cNvPr>
          <p:cNvSpPr txBox="1"/>
          <p:nvPr/>
        </p:nvSpPr>
        <p:spPr>
          <a:xfrm>
            <a:off x="1963479" y="4904407"/>
            <a:ext cx="6837149" cy="2308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GB" sz="900" dirty="0"/>
              <a:t>McDonagh TA et al EHJ  (2021) 42, 3599 - 3726  doi:10.1093/</a:t>
            </a:r>
            <a:r>
              <a:rPr lang="en-GB" sz="900" dirty="0" err="1"/>
              <a:t>eurheartj</a:t>
            </a:r>
            <a:r>
              <a:rPr lang="en-GB" sz="900" dirty="0"/>
              <a:t>/ehab368</a:t>
            </a:r>
            <a:endParaRPr kumimoji="0" lang="en-US" sz="900" b="0" i="0" u="none" strike="noStrike" cap="none" spc="0" normalizeH="0" baseline="0" dirty="0">
              <a:ln>
                <a:noFill/>
              </a:ln>
              <a:solidFill>
                <a:srgbClr val="000000"/>
              </a:solidFill>
              <a:effectLst/>
              <a:uFillTx/>
              <a:latin typeface="DINOT-Regular"/>
              <a:ea typeface="DINOT-Regular"/>
              <a:cs typeface="DINOT-Regular"/>
              <a:sym typeface="DINOT-Regular"/>
            </a:endParaRPr>
          </a:p>
        </p:txBody>
      </p:sp>
    </p:spTree>
    <p:extLst>
      <p:ext uri="{BB962C8B-B14F-4D97-AF65-F5344CB8AC3E}">
        <p14:creationId xmlns:p14="http://schemas.microsoft.com/office/powerpoint/2010/main" val="131062962"/>
      </p:ext>
    </p:extLst>
  </p:cSld>
  <p:clrMapOvr>
    <a:masterClrMapping/>
  </p:clrMapOvr>
</p:sld>
</file>

<file path=ppt/theme/theme1.xml><?xml version="1.0" encoding="utf-8"?>
<a:theme xmlns:a="http://schemas.openxmlformats.org/drawingml/2006/main" name="Custom Design">
  <a:themeElements>
    <a:clrScheme name="HIWM">
      <a:dk1>
        <a:srgbClr val="4E4F50"/>
      </a:dk1>
      <a:lt1>
        <a:srgbClr val="FFFFFF"/>
      </a:lt1>
      <a:dk2>
        <a:srgbClr val="000000"/>
      </a:dk2>
      <a:lt2>
        <a:srgbClr val="0077BA"/>
      </a:lt2>
      <a:accent1>
        <a:srgbClr val="E6007E"/>
      </a:accent1>
      <a:accent2>
        <a:srgbClr val="E52713"/>
      </a:accent2>
      <a:accent3>
        <a:srgbClr val="781569"/>
      </a:accent3>
      <a:accent4>
        <a:srgbClr val="00A6AA"/>
      </a:accent4>
      <a:accent5>
        <a:srgbClr val="CAD122"/>
      </a:accent5>
      <a:accent6>
        <a:srgbClr val="70AD47"/>
      </a:accent6>
      <a:hlink>
        <a:srgbClr val="E6007E"/>
      </a:hlink>
      <a:folHlink>
        <a:srgbClr val="78156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Custom 3">
      <a:dk1>
        <a:srgbClr val="4E4F50"/>
      </a:dk1>
      <a:lt1>
        <a:srgbClr val="FFFFFF"/>
      </a:lt1>
      <a:dk2>
        <a:srgbClr val="000000"/>
      </a:dk2>
      <a:lt2>
        <a:srgbClr val="F28C00"/>
      </a:lt2>
      <a:accent1>
        <a:srgbClr val="E6007E"/>
      </a:accent1>
      <a:accent2>
        <a:srgbClr val="E52713"/>
      </a:accent2>
      <a:accent3>
        <a:srgbClr val="781569"/>
      </a:accent3>
      <a:accent4>
        <a:srgbClr val="EEC200"/>
      </a:accent4>
      <a:accent5>
        <a:srgbClr val="CAD122"/>
      </a:accent5>
      <a:accent6>
        <a:srgbClr val="70AD47"/>
      </a:accent6>
      <a:hlink>
        <a:srgbClr val="E6007E"/>
      </a:hlink>
      <a:folHlink>
        <a:srgbClr val="78156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8F7EBC515B09C4CA15BE7CC7E82EB4F" ma:contentTypeVersion="21" ma:contentTypeDescription="Create a new document." ma:contentTypeScope="" ma:versionID="83079e64d2836ec508e8f45db934ce4b">
  <xsd:schema xmlns:xsd="http://www.w3.org/2001/XMLSchema" xmlns:xs="http://www.w3.org/2001/XMLSchema" xmlns:p="http://schemas.microsoft.com/office/2006/metadata/properties" xmlns:ns2="54c297dc-1181-4f63-ab00-e6389881890f" xmlns:ns3="b247ab42-0b5e-47ad-afcf-c37bc7dcdf87" targetNamespace="http://schemas.microsoft.com/office/2006/metadata/properties" ma:root="true" ma:fieldsID="9b001ea5afca585dc65158dd5232c2c6" ns2:_="" ns3:_="">
    <xsd:import namespace="54c297dc-1181-4f63-ab00-e6389881890f"/>
    <xsd:import namespace="b247ab42-0b5e-47ad-afcf-c37bc7dcdf8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LengthInSeconds" minOccurs="0"/>
                <xsd:element ref="ns2:MediaServiceDateTaken"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Test"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4c297dc-1181-4f63-ab00-e6389881890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DateTaken" ma:index="14" nillable="true" ma:displayName="MediaServiceDateTaken" ma:hidden="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Test" ma:index="21" nillable="true" ma:displayName="Test" ma:description="Test" ma:format="Dropdown" ma:internalName="Test">
      <xsd:simpleType>
        <xsd:restriction base="dms:Text">
          <xsd:maxLength value="255"/>
        </xsd:restrictio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a4de0d9b-a43a-467d-b1ea-13a10adc577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247ab42-0b5e-47ad-afcf-c37bc7dcdf87"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09f2d7a5-bd43-457a-974f-4ab2a162a58c}" ma:internalName="TaxCatchAll" ma:showField="CatchAllData" ma:web="b247ab42-0b5e-47ad-afcf-c37bc7dcdf8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54c297dc-1181-4f63-ab00-e6389881890f">
      <Terms xmlns="http://schemas.microsoft.com/office/infopath/2007/PartnerControls"/>
    </lcf76f155ced4ddcb4097134ff3c332f>
    <TaxCatchAll xmlns="b247ab42-0b5e-47ad-afcf-c37bc7dcdf87" xsi:nil="true"/>
    <Test xmlns="54c297dc-1181-4f63-ab00-e6389881890f"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F2C7EC5-6271-4DFF-AFE9-5E8CD87CA3F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4c297dc-1181-4f63-ab00-e6389881890f"/>
    <ds:schemaRef ds:uri="b247ab42-0b5e-47ad-afcf-c37bc7dcdf8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E99176E-570D-46E3-BF28-793C9B82309B}">
  <ds:schemaRefs>
    <ds:schemaRef ds:uri="http://schemas.microsoft.com/office/2006/metadata/properties"/>
    <ds:schemaRef ds:uri="http://www.w3.org/XML/1998/namespace"/>
    <ds:schemaRef ds:uri="54c297dc-1181-4f63-ab00-e6389881890f"/>
    <ds:schemaRef ds:uri="http://schemas.microsoft.com/office/2006/documentManagement/types"/>
    <ds:schemaRef ds:uri="http://purl.org/dc/dcmitype/"/>
    <ds:schemaRef ds:uri="http://schemas.openxmlformats.org/package/2006/metadata/core-properties"/>
    <ds:schemaRef ds:uri="http://purl.org/dc/terms/"/>
    <ds:schemaRef ds:uri="http://schemas.microsoft.com/office/infopath/2007/PartnerControls"/>
    <ds:schemaRef ds:uri="b247ab42-0b5e-47ad-afcf-c37bc7dcdf87"/>
    <ds:schemaRef ds:uri="http://purl.org/dc/elements/1.1/"/>
  </ds:schemaRefs>
</ds:datastoreItem>
</file>

<file path=customXml/itemProps3.xml><?xml version="1.0" encoding="utf-8"?>
<ds:datastoreItem xmlns:ds="http://schemas.openxmlformats.org/officeDocument/2006/customXml" ds:itemID="{EBB19294-69F9-46F4-86D3-55EC9EC7E08F}">
  <ds:schemaRefs>
    <ds:schemaRef ds:uri="http://schemas.microsoft.com/sharepoint/v3/contenttype/forms"/>
  </ds:schemaRefs>
</ds:datastoreItem>
</file>

<file path=docMetadata/LabelInfo.xml><?xml version="1.0" encoding="utf-8"?>
<clbl:labelList xmlns:clbl="http://schemas.microsoft.com/office/2020/mipLabelMetadata">
  <clbl:label id="{d42255ec-e1af-44ac-b676-7700d3d39603}" enabled="1" method="Standard" siteId="{1a07c565-b111-42d0-ada8-16998c72bd30}" contentBits="0" removed="0"/>
</clbl:labelList>
</file>

<file path=docProps/app.xml><?xml version="1.0" encoding="utf-8"?>
<Properties xmlns="http://schemas.openxmlformats.org/officeDocument/2006/extended-properties" xmlns:vt="http://schemas.openxmlformats.org/officeDocument/2006/docPropsVTypes">
  <Template>Meridian Chapter Slide Pink</Template>
  <TotalTime>3003</TotalTime>
  <Words>4690</Words>
  <Application>Microsoft Office PowerPoint</Application>
  <PresentationFormat>On-screen Show (16:9)</PresentationFormat>
  <Paragraphs>365</Paragraphs>
  <Slides>34</Slides>
  <Notes>32</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34</vt:i4>
      </vt:variant>
    </vt:vector>
  </HeadingPairs>
  <TitlesOfParts>
    <vt:vector size="45" baseType="lpstr">
      <vt:lpstr>Arial</vt:lpstr>
      <vt:lpstr>Arial Narrow</vt:lpstr>
      <vt:lpstr>Calibri</vt:lpstr>
      <vt:lpstr>DIN-LIGHT</vt:lpstr>
      <vt:lpstr>DINOT-Bold</vt:lpstr>
      <vt:lpstr>DINOT-Medium</vt:lpstr>
      <vt:lpstr>DINOT-Regular</vt:lpstr>
      <vt:lpstr>Verdana</vt:lpstr>
      <vt:lpstr>Wingdings</vt:lpstr>
      <vt:lpstr>Custom Design</vt:lpstr>
      <vt:lpstr>1_Custom Design</vt:lpstr>
      <vt:lpstr>Updates in Heart Failure Treatments (Detect, Protect and Perfect) </vt:lpstr>
      <vt:lpstr>PowerPoint Presentation</vt:lpstr>
      <vt:lpstr>PowerPoint Presentation</vt:lpstr>
      <vt:lpstr>PowerPoint Presentation</vt:lpstr>
      <vt:lpstr>10 Year NHS Plan </vt:lpstr>
      <vt:lpstr>How the 10-year NHS Plan’s ‘three shifts’ relate to heart failure</vt:lpstr>
      <vt:lpstr>PowerPoint Presentation</vt:lpstr>
      <vt:lpstr>PowerPoint Presentation</vt:lpstr>
      <vt:lpstr>What is Heart Failure? </vt:lpstr>
      <vt:lpstr>Symptoms &amp; Signs of HF </vt:lpstr>
      <vt:lpstr>PowerPoint Presentation</vt:lpstr>
      <vt:lpstr>Causes &amp; co-morbidities of HF </vt:lpstr>
      <vt:lpstr>Types of Heart Failure </vt:lpstr>
      <vt:lpstr>PowerPoint Presentation</vt:lpstr>
      <vt:lpstr>PowerPoint Presentation</vt:lpstr>
      <vt:lpstr>PowerPoint Presentation</vt:lpstr>
      <vt:lpstr>PowerPoint Presentation</vt:lpstr>
      <vt:lpstr>PowerPoint Presentation</vt:lpstr>
      <vt:lpstr>Pillars of Treatment</vt:lpstr>
      <vt:lpstr>PowerPoint Presentation</vt:lpstr>
      <vt:lpstr>PowerPoint Presentation</vt:lpstr>
      <vt:lpstr>PowerPoint Presentation</vt:lpstr>
      <vt:lpstr>ACE/ARB/ARNI/MRA</vt:lpstr>
      <vt:lpstr>Beta Blockers</vt:lpstr>
      <vt:lpstr>Iron Therapy </vt:lpstr>
      <vt:lpstr>Titration </vt:lpstr>
      <vt:lpstr>Clinical Review </vt:lpstr>
      <vt:lpstr>PowerPoint Presentation</vt:lpstr>
      <vt:lpstr>Role of Primary Care </vt:lpstr>
      <vt:lpstr>Lifestyle advice</vt:lpstr>
      <vt:lpstr>Self Management </vt:lpstr>
      <vt:lpstr>When to refer on </vt:lpstr>
      <vt:lpstr>Palliative Care “Its not all about dying” </vt:lpstr>
      <vt:lpstr> Thank you for listening – any questions?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Luke Horton</dc:creator>
  <cp:lastModifiedBy>PAYNE, Rosalyne (COVENTRY &amp; RUGBY GP ALLIANCE LIMITED)</cp:lastModifiedBy>
  <cp:revision>152</cp:revision>
  <dcterms:created xsi:type="dcterms:W3CDTF">2023-09-15T09:19:23Z</dcterms:created>
  <dcterms:modified xsi:type="dcterms:W3CDTF">2025-11-25T18:59:45Z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0x01010098F7EBC515B09C4CA15BE7CC7E82EB4F</vt:lpwstr>
  </property>
  <property fmtid="{D5CDD505-2E9C-101B-9397-08002B2CF9AE}" pid="3" name="Order">
    <vt:r8>7300</vt:r8>
  </property>
  <property fmtid="{D5CDD505-2E9C-101B-9397-08002B2CF9AE}" pid="4" name="MediaServiceImageTags">
    <vt:lpwstr/>
  </property>
  <property fmtid="{D5CDD505-2E9C-101B-9397-08002B2CF9AE}" pid="6" name="_NewReviewCycle">
    <vt:lpwstr/>
  </property>
</Properties>
</file>