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147479618" r:id="rId3"/>
    <p:sldId id="2147479622" r:id="rId4"/>
    <p:sldId id="2147479620" r:id="rId5"/>
    <p:sldId id="331" r:id="rId6"/>
    <p:sldId id="2147479626" r:id="rId7"/>
    <p:sldId id="2147479624" r:id="rId8"/>
    <p:sldId id="2147479627" r:id="rId9"/>
    <p:sldId id="2147479628" r:id="rId10"/>
    <p:sldId id="2147479629" r:id="rId11"/>
    <p:sldId id="2147479621" r:id="rId12"/>
    <p:sldId id="604" r:id="rId13"/>
    <p:sldId id="2147479630" r:id="rId14"/>
    <p:sldId id="21474796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465A6-F626-4E83-B47C-7EDA9DF1001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88B7047-9A65-4CFE-AAF3-0318AD3604E4}">
      <dgm:prSet/>
      <dgm:spPr/>
      <dgm:t>
        <a:bodyPr/>
        <a:lstStyle/>
        <a:p>
          <a:pPr>
            <a:lnSpc>
              <a:spcPct val="100000"/>
            </a:lnSpc>
            <a:defRPr cap="all"/>
          </a:pPr>
          <a:r>
            <a:rPr lang="en-GB" dirty="0"/>
            <a:t>Detection of and optimising the management of hypertension and hypercholesterolaemia by:</a:t>
          </a:r>
          <a:endParaRPr lang="en-US" dirty="0"/>
        </a:p>
      </dgm:t>
    </dgm:pt>
    <dgm:pt modelId="{690072FE-7B8A-4962-A430-F74D89F40BE4}" type="parTrans" cxnId="{28BECC00-1B19-4E9C-9B5D-B529A700A317}">
      <dgm:prSet/>
      <dgm:spPr/>
      <dgm:t>
        <a:bodyPr/>
        <a:lstStyle/>
        <a:p>
          <a:endParaRPr lang="en-US"/>
        </a:p>
      </dgm:t>
    </dgm:pt>
    <dgm:pt modelId="{CA242CAA-DC3C-4FCE-9B4B-0B429DDE9919}" type="sibTrans" cxnId="{28BECC00-1B19-4E9C-9B5D-B529A700A317}">
      <dgm:prSet/>
      <dgm:spPr/>
      <dgm:t>
        <a:bodyPr/>
        <a:lstStyle/>
        <a:p>
          <a:endParaRPr lang="en-US"/>
        </a:p>
      </dgm:t>
    </dgm:pt>
    <dgm:pt modelId="{4433D6D4-50D7-4E15-B4FE-74030131166D}">
      <dgm:prSet/>
      <dgm:spPr/>
      <dgm:t>
        <a:bodyPr/>
        <a:lstStyle/>
        <a:p>
          <a:pPr>
            <a:lnSpc>
              <a:spcPct val="100000"/>
            </a:lnSpc>
            <a:defRPr cap="all"/>
          </a:pPr>
          <a:r>
            <a:rPr lang="en-GB"/>
            <a:t>Identification of High-Risk Patients not already covered by the GMS contract or QOF:</a:t>
          </a:r>
          <a:endParaRPr lang="en-US"/>
        </a:p>
      </dgm:t>
    </dgm:pt>
    <dgm:pt modelId="{5596DC5A-17F3-4938-A298-A73A67182748}" type="parTrans" cxnId="{2D5029C2-C724-49F5-A288-C42CDFE33BBA}">
      <dgm:prSet/>
      <dgm:spPr/>
      <dgm:t>
        <a:bodyPr/>
        <a:lstStyle/>
        <a:p>
          <a:endParaRPr lang="en-US"/>
        </a:p>
      </dgm:t>
    </dgm:pt>
    <dgm:pt modelId="{20CE789F-9F3F-4369-97C8-B1DD4EC26C41}" type="sibTrans" cxnId="{2D5029C2-C724-49F5-A288-C42CDFE33BBA}">
      <dgm:prSet/>
      <dgm:spPr/>
      <dgm:t>
        <a:bodyPr/>
        <a:lstStyle/>
        <a:p>
          <a:endParaRPr lang="en-US"/>
        </a:p>
      </dgm:t>
    </dgm:pt>
    <dgm:pt modelId="{E32AE09F-4200-4F5C-BDA3-8B2B66F6722A}">
      <dgm:prSet/>
      <dgm:spPr/>
      <dgm:t>
        <a:bodyPr/>
        <a:lstStyle/>
        <a:p>
          <a:pPr>
            <a:lnSpc>
              <a:spcPct val="100000"/>
            </a:lnSpc>
            <a:defRPr cap="all"/>
          </a:pPr>
          <a:r>
            <a:rPr lang="en-GB"/>
            <a:t>Opportunistic case finding in GP practices and in the community including community Pharmacy</a:t>
          </a:r>
          <a:endParaRPr lang="en-US"/>
        </a:p>
      </dgm:t>
    </dgm:pt>
    <dgm:pt modelId="{E61CF449-CEC8-4DE8-AE88-EB7E72F8E6D8}" type="parTrans" cxnId="{38B9805E-7D9D-48F7-8DCF-831E747681FE}">
      <dgm:prSet/>
      <dgm:spPr/>
      <dgm:t>
        <a:bodyPr/>
        <a:lstStyle/>
        <a:p>
          <a:endParaRPr lang="en-US"/>
        </a:p>
      </dgm:t>
    </dgm:pt>
    <dgm:pt modelId="{4E3CF205-346E-4775-B273-BD13BDF377C1}" type="sibTrans" cxnId="{38B9805E-7D9D-48F7-8DCF-831E747681FE}">
      <dgm:prSet/>
      <dgm:spPr/>
      <dgm:t>
        <a:bodyPr/>
        <a:lstStyle/>
        <a:p>
          <a:endParaRPr lang="en-US"/>
        </a:p>
      </dgm:t>
    </dgm:pt>
    <dgm:pt modelId="{97D0627D-148B-41B3-B412-61C3EA4D59FD}">
      <dgm:prSet/>
      <dgm:spPr/>
      <dgm:t>
        <a:bodyPr/>
        <a:lstStyle/>
        <a:p>
          <a:pPr>
            <a:lnSpc>
              <a:spcPct val="100000"/>
            </a:lnSpc>
            <a:defRPr cap="all"/>
          </a:pPr>
          <a:r>
            <a:rPr lang="en-GB"/>
            <a:t>Treatment optimisation</a:t>
          </a:r>
          <a:endParaRPr lang="en-US"/>
        </a:p>
      </dgm:t>
    </dgm:pt>
    <dgm:pt modelId="{35897624-E6D8-463C-960F-A297B0EFAFFC}" type="parTrans" cxnId="{AC23FDD3-D587-4F2B-A316-C25AA04273E9}">
      <dgm:prSet/>
      <dgm:spPr/>
      <dgm:t>
        <a:bodyPr/>
        <a:lstStyle/>
        <a:p>
          <a:endParaRPr lang="en-US"/>
        </a:p>
      </dgm:t>
    </dgm:pt>
    <dgm:pt modelId="{4BF921E2-5986-4F21-B076-F777B6320A51}" type="sibTrans" cxnId="{AC23FDD3-D587-4F2B-A316-C25AA04273E9}">
      <dgm:prSet/>
      <dgm:spPr/>
      <dgm:t>
        <a:bodyPr/>
        <a:lstStyle/>
        <a:p>
          <a:endParaRPr lang="en-US"/>
        </a:p>
      </dgm:t>
    </dgm:pt>
    <dgm:pt modelId="{3F55CABB-9C1D-496C-88A4-FFC729961FC8}">
      <dgm:prSet/>
      <dgm:spPr/>
      <dgm:t>
        <a:bodyPr/>
        <a:lstStyle/>
        <a:p>
          <a:pPr>
            <a:lnSpc>
              <a:spcPct val="100000"/>
            </a:lnSpc>
            <a:defRPr cap="all"/>
          </a:pPr>
          <a:endParaRPr lang="en-US" dirty="0"/>
        </a:p>
      </dgm:t>
    </dgm:pt>
    <dgm:pt modelId="{BBEE527A-9887-4E44-9469-AB01EFB3BE24}" type="parTrans" cxnId="{62A1D813-6CF7-4576-9707-7CBEB4DC036B}">
      <dgm:prSet/>
      <dgm:spPr/>
      <dgm:t>
        <a:bodyPr/>
        <a:lstStyle/>
        <a:p>
          <a:endParaRPr lang="en-US"/>
        </a:p>
      </dgm:t>
    </dgm:pt>
    <dgm:pt modelId="{0A287DBF-00EF-456C-A5B6-30CDB1E298B8}" type="sibTrans" cxnId="{62A1D813-6CF7-4576-9707-7CBEB4DC036B}">
      <dgm:prSet/>
      <dgm:spPr/>
      <dgm:t>
        <a:bodyPr/>
        <a:lstStyle/>
        <a:p>
          <a:endParaRPr lang="en-US"/>
        </a:p>
      </dgm:t>
    </dgm:pt>
    <dgm:pt modelId="{D3A6A13E-B4F6-491A-8675-2F8D23C222BF}">
      <dgm:prSet/>
      <dgm:spPr/>
      <dgm:t>
        <a:bodyPr/>
        <a:lstStyle/>
        <a:p>
          <a:pPr>
            <a:lnSpc>
              <a:spcPct val="100000"/>
            </a:lnSpc>
            <a:defRPr cap="all"/>
          </a:pPr>
          <a:r>
            <a:rPr lang="en-GB"/>
            <a:t>Community engagement and VCFSE sector involvement</a:t>
          </a:r>
          <a:endParaRPr lang="en-US"/>
        </a:p>
      </dgm:t>
    </dgm:pt>
    <dgm:pt modelId="{4E937E38-77E5-4473-8956-706C37C92BCB}" type="parTrans" cxnId="{D4A56554-712D-4E40-8B2F-ECC6C2822378}">
      <dgm:prSet/>
      <dgm:spPr/>
      <dgm:t>
        <a:bodyPr/>
        <a:lstStyle/>
        <a:p>
          <a:endParaRPr lang="en-US"/>
        </a:p>
      </dgm:t>
    </dgm:pt>
    <dgm:pt modelId="{01364FDF-89E1-427A-A476-CB85C6AF3C9F}" type="sibTrans" cxnId="{D4A56554-712D-4E40-8B2F-ECC6C2822378}">
      <dgm:prSet/>
      <dgm:spPr/>
      <dgm:t>
        <a:bodyPr/>
        <a:lstStyle/>
        <a:p>
          <a:endParaRPr lang="en-US"/>
        </a:p>
      </dgm:t>
    </dgm:pt>
    <dgm:pt modelId="{4FD425C8-7EA7-4F98-A332-A282DF248EB4}">
      <dgm:prSet/>
      <dgm:spPr/>
      <dgm:t>
        <a:bodyPr/>
        <a:lstStyle/>
        <a:p>
          <a:pPr>
            <a:lnSpc>
              <a:spcPct val="100000"/>
            </a:lnSpc>
            <a:defRPr cap="all"/>
          </a:pPr>
          <a:r>
            <a:rPr lang="en-GB"/>
            <a:t>Digital tools for consistent data use and evaluation</a:t>
          </a:r>
          <a:endParaRPr lang="en-US"/>
        </a:p>
      </dgm:t>
    </dgm:pt>
    <dgm:pt modelId="{62359099-0DC7-42C6-84F1-F921458AE185}" type="parTrans" cxnId="{72124C01-F107-40BA-891E-FE9AB4DE89F3}">
      <dgm:prSet/>
      <dgm:spPr/>
      <dgm:t>
        <a:bodyPr/>
        <a:lstStyle/>
        <a:p>
          <a:endParaRPr lang="en-US"/>
        </a:p>
      </dgm:t>
    </dgm:pt>
    <dgm:pt modelId="{D3F2D346-802A-431E-B17B-0BFB4BCA2EEC}" type="sibTrans" cxnId="{72124C01-F107-40BA-891E-FE9AB4DE89F3}">
      <dgm:prSet/>
      <dgm:spPr/>
      <dgm:t>
        <a:bodyPr/>
        <a:lstStyle/>
        <a:p>
          <a:endParaRPr lang="en-US"/>
        </a:p>
      </dgm:t>
    </dgm:pt>
    <dgm:pt modelId="{41B5F883-501B-461D-B0C2-146F748E71AE}">
      <dgm:prSet/>
      <dgm:spPr/>
      <dgm:t>
        <a:bodyPr/>
        <a:lstStyle/>
        <a:p>
          <a:pPr>
            <a:lnSpc>
              <a:spcPct val="100000"/>
            </a:lnSpc>
            <a:defRPr cap="all"/>
          </a:pPr>
          <a:r>
            <a:rPr lang="en-GB" dirty="0"/>
            <a:t>Prioritising areas of high deprivation and population need</a:t>
          </a:r>
          <a:endParaRPr lang="en-US" dirty="0"/>
        </a:p>
      </dgm:t>
    </dgm:pt>
    <dgm:pt modelId="{EEA449E1-0F29-445A-B728-DA0D0FB38A1A}" type="parTrans" cxnId="{661BCF2D-59AD-4ACE-9330-A5F6CED947F2}">
      <dgm:prSet/>
      <dgm:spPr/>
      <dgm:t>
        <a:bodyPr/>
        <a:lstStyle/>
        <a:p>
          <a:endParaRPr lang="en-US"/>
        </a:p>
      </dgm:t>
    </dgm:pt>
    <dgm:pt modelId="{193E90C6-2329-4EF0-893B-594F7DD46FF5}" type="sibTrans" cxnId="{661BCF2D-59AD-4ACE-9330-A5F6CED947F2}">
      <dgm:prSet/>
      <dgm:spPr/>
      <dgm:t>
        <a:bodyPr/>
        <a:lstStyle/>
        <a:p>
          <a:endParaRPr lang="en-US"/>
        </a:p>
      </dgm:t>
    </dgm:pt>
    <dgm:pt modelId="{93C6C301-0FCE-46B3-9022-92ED2351F93D}" type="pres">
      <dgm:prSet presAssocID="{B72465A6-F626-4E83-B47C-7EDA9DF10016}" presName="root" presStyleCnt="0">
        <dgm:presLayoutVars>
          <dgm:dir/>
          <dgm:resizeHandles val="exact"/>
        </dgm:presLayoutVars>
      </dgm:prSet>
      <dgm:spPr/>
    </dgm:pt>
    <dgm:pt modelId="{E1EC41F8-8329-4128-8C41-9A9059D6B32F}" type="pres">
      <dgm:prSet presAssocID="{888B7047-9A65-4CFE-AAF3-0318AD3604E4}" presName="compNode" presStyleCnt="0"/>
      <dgm:spPr/>
    </dgm:pt>
    <dgm:pt modelId="{0F87879B-74FB-4A0C-9764-1C2334B8DC49}" type="pres">
      <dgm:prSet presAssocID="{888B7047-9A65-4CFE-AAF3-0318AD3604E4}" presName="iconBgRect" presStyleLbl="bgShp" presStyleIdx="0" presStyleCnt="8"/>
      <dgm:spPr/>
    </dgm:pt>
    <dgm:pt modelId="{2B1BAE0F-449C-41B7-BC9A-DA9B40028E3F}" type="pres">
      <dgm:prSet presAssocID="{888B7047-9A65-4CFE-AAF3-0318AD3604E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9ABC6513-B92F-4062-993D-F163EA1374BA}" type="pres">
      <dgm:prSet presAssocID="{888B7047-9A65-4CFE-AAF3-0318AD3604E4}" presName="spaceRect" presStyleCnt="0"/>
      <dgm:spPr/>
    </dgm:pt>
    <dgm:pt modelId="{40B1D28D-8CCE-4629-8F0C-CD46F1CFD8E1}" type="pres">
      <dgm:prSet presAssocID="{888B7047-9A65-4CFE-AAF3-0318AD3604E4}" presName="textRect" presStyleLbl="revTx" presStyleIdx="0" presStyleCnt="8" custScaleX="126963">
        <dgm:presLayoutVars>
          <dgm:chMax val="1"/>
          <dgm:chPref val="1"/>
        </dgm:presLayoutVars>
      </dgm:prSet>
      <dgm:spPr/>
    </dgm:pt>
    <dgm:pt modelId="{846799AE-A0AC-46C5-8E9F-88DF43482A50}" type="pres">
      <dgm:prSet presAssocID="{CA242CAA-DC3C-4FCE-9B4B-0B429DDE9919}" presName="sibTrans" presStyleCnt="0"/>
      <dgm:spPr/>
    </dgm:pt>
    <dgm:pt modelId="{1DF80415-0985-41A2-8748-38099D97C93E}" type="pres">
      <dgm:prSet presAssocID="{4433D6D4-50D7-4E15-B4FE-74030131166D}" presName="compNode" presStyleCnt="0"/>
      <dgm:spPr/>
    </dgm:pt>
    <dgm:pt modelId="{93BD1CCD-F88A-4FB2-BDAD-C989C83D36D5}" type="pres">
      <dgm:prSet presAssocID="{4433D6D4-50D7-4E15-B4FE-74030131166D}" presName="iconBgRect" presStyleLbl="bgShp" presStyleIdx="1" presStyleCnt="8"/>
      <dgm:spPr/>
    </dgm:pt>
    <dgm:pt modelId="{17370344-3DB4-4391-8E12-B32762DAB5F4}" type="pres">
      <dgm:prSet presAssocID="{4433D6D4-50D7-4E15-B4FE-74030131166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875C5FA8-27A2-431A-AEF2-310B794CE1B4}" type="pres">
      <dgm:prSet presAssocID="{4433D6D4-50D7-4E15-B4FE-74030131166D}" presName="spaceRect" presStyleCnt="0"/>
      <dgm:spPr/>
    </dgm:pt>
    <dgm:pt modelId="{4CE51CF1-BBA8-49C8-8813-4EEFAB126FE0}" type="pres">
      <dgm:prSet presAssocID="{4433D6D4-50D7-4E15-B4FE-74030131166D}" presName="textRect" presStyleLbl="revTx" presStyleIdx="1" presStyleCnt="8">
        <dgm:presLayoutVars>
          <dgm:chMax val="1"/>
          <dgm:chPref val="1"/>
        </dgm:presLayoutVars>
      </dgm:prSet>
      <dgm:spPr/>
    </dgm:pt>
    <dgm:pt modelId="{8DC51897-0A29-49C1-8893-96BAB3719E4A}" type="pres">
      <dgm:prSet presAssocID="{20CE789F-9F3F-4369-97C8-B1DD4EC26C41}" presName="sibTrans" presStyleCnt="0"/>
      <dgm:spPr/>
    </dgm:pt>
    <dgm:pt modelId="{34E74F74-20FF-4FF3-86CB-71AFF943BDB5}" type="pres">
      <dgm:prSet presAssocID="{E32AE09F-4200-4F5C-BDA3-8B2B66F6722A}" presName="compNode" presStyleCnt="0"/>
      <dgm:spPr/>
    </dgm:pt>
    <dgm:pt modelId="{60D699B2-A41B-45FB-A460-667ED0E59302}" type="pres">
      <dgm:prSet presAssocID="{E32AE09F-4200-4F5C-BDA3-8B2B66F6722A}" presName="iconBgRect" presStyleLbl="bgShp" presStyleIdx="2" presStyleCnt="8"/>
      <dgm:spPr/>
    </dgm:pt>
    <dgm:pt modelId="{F04A8D1F-D121-4A6A-8D6E-574883678905}" type="pres">
      <dgm:prSet presAssocID="{E32AE09F-4200-4F5C-BDA3-8B2B66F6722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DE776838-5E62-4CAF-B3BA-BC36E9A08DBF}" type="pres">
      <dgm:prSet presAssocID="{E32AE09F-4200-4F5C-BDA3-8B2B66F6722A}" presName="spaceRect" presStyleCnt="0"/>
      <dgm:spPr/>
    </dgm:pt>
    <dgm:pt modelId="{70DE1BCF-8F74-4B17-8547-B6A6C35E9693}" type="pres">
      <dgm:prSet presAssocID="{E32AE09F-4200-4F5C-BDA3-8B2B66F6722A}" presName="textRect" presStyleLbl="revTx" presStyleIdx="2" presStyleCnt="8">
        <dgm:presLayoutVars>
          <dgm:chMax val="1"/>
          <dgm:chPref val="1"/>
        </dgm:presLayoutVars>
      </dgm:prSet>
      <dgm:spPr/>
    </dgm:pt>
    <dgm:pt modelId="{7F4D8A61-D6C0-4AE3-8893-93BBA8340041}" type="pres">
      <dgm:prSet presAssocID="{4E3CF205-346E-4775-B273-BD13BDF377C1}" presName="sibTrans" presStyleCnt="0"/>
      <dgm:spPr/>
    </dgm:pt>
    <dgm:pt modelId="{F674BCB5-63F0-4CCD-857D-D65582423E45}" type="pres">
      <dgm:prSet presAssocID="{97D0627D-148B-41B3-B412-61C3EA4D59FD}" presName="compNode" presStyleCnt="0"/>
      <dgm:spPr/>
    </dgm:pt>
    <dgm:pt modelId="{B267729E-BB18-4844-9A9A-F9F701C33B4B}" type="pres">
      <dgm:prSet presAssocID="{97D0627D-148B-41B3-B412-61C3EA4D59FD}" presName="iconBgRect" presStyleLbl="bgShp" presStyleIdx="3" presStyleCnt="8"/>
      <dgm:spPr/>
    </dgm:pt>
    <dgm:pt modelId="{D1A2D6B8-3E41-4895-84F2-37506F773325}" type="pres">
      <dgm:prSet presAssocID="{97D0627D-148B-41B3-B412-61C3EA4D59F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DD75100A-11CE-43AA-882B-1E3300565FC9}" type="pres">
      <dgm:prSet presAssocID="{97D0627D-148B-41B3-B412-61C3EA4D59FD}" presName="spaceRect" presStyleCnt="0"/>
      <dgm:spPr/>
    </dgm:pt>
    <dgm:pt modelId="{E91F1813-118B-4E23-B155-7BD69D6B4B66}" type="pres">
      <dgm:prSet presAssocID="{97D0627D-148B-41B3-B412-61C3EA4D59FD}" presName="textRect" presStyleLbl="revTx" presStyleIdx="3" presStyleCnt="8">
        <dgm:presLayoutVars>
          <dgm:chMax val="1"/>
          <dgm:chPref val="1"/>
        </dgm:presLayoutVars>
      </dgm:prSet>
      <dgm:spPr/>
    </dgm:pt>
    <dgm:pt modelId="{594D4803-C8C4-46AA-9B0D-075A7E1C544A}" type="pres">
      <dgm:prSet presAssocID="{4BF921E2-5986-4F21-B076-F777B6320A51}" presName="sibTrans" presStyleCnt="0"/>
      <dgm:spPr/>
    </dgm:pt>
    <dgm:pt modelId="{9BBEF538-AF57-413F-9B85-971B91AC5929}" type="pres">
      <dgm:prSet presAssocID="{3F55CABB-9C1D-496C-88A4-FFC729961FC8}" presName="compNode" presStyleCnt="0"/>
      <dgm:spPr/>
    </dgm:pt>
    <dgm:pt modelId="{DE8DE626-84F3-4370-95DE-340034A7AF34}" type="pres">
      <dgm:prSet presAssocID="{3F55CABB-9C1D-496C-88A4-FFC729961FC8}" presName="iconBgRect" presStyleLbl="bgShp" presStyleIdx="4" presStyleCnt="8"/>
      <dgm:spPr>
        <a:noFill/>
      </dgm:spPr>
    </dgm:pt>
    <dgm:pt modelId="{B22EE90B-D944-4A13-9719-A0F2AEE22801}" type="pres">
      <dgm:prSet presAssocID="{3F55CABB-9C1D-496C-88A4-FFC729961FC8}" presName="iconRect" presStyleLbl="node1" presStyleIdx="4" presStyleCnt="8"/>
      <dgm:spPr>
        <a:noFill/>
        <a:ln>
          <a:noFill/>
        </a:ln>
      </dgm:spPr>
    </dgm:pt>
    <dgm:pt modelId="{54115456-015E-4E82-AB8D-6268E0A93DBA}" type="pres">
      <dgm:prSet presAssocID="{3F55CABB-9C1D-496C-88A4-FFC729961FC8}" presName="spaceRect" presStyleCnt="0"/>
      <dgm:spPr/>
    </dgm:pt>
    <dgm:pt modelId="{E7B7C875-B82B-4860-9AD3-1C88610099A2}" type="pres">
      <dgm:prSet presAssocID="{3F55CABB-9C1D-496C-88A4-FFC729961FC8}" presName="textRect" presStyleLbl="revTx" presStyleIdx="4" presStyleCnt="8">
        <dgm:presLayoutVars>
          <dgm:chMax val="1"/>
          <dgm:chPref val="1"/>
        </dgm:presLayoutVars>
      </dgm:prSet>
      <dgm:spPr/>
    </dgm:pt>
    <dgm:pt modelId="{B404C171-060F-4EFF-B07B-D61154E3A6AC}" type="pres">
      <dgm:prSet presAssocID="{0A287DBF-00EF-456C-A5B6-30CDB1E298B8}" presName="sibTrans" presStyleCnt="0"/>
      <dgm:spPr/>
    </dgm:pt>
    <dgm:pt modelId="{2F74C7B0-6D7A-4346-9E36-98FB6AC57CA6}" type="pres">
      <dgm:prSet presAssocID="{D3A6A13E-B4F6-491A-8675-2F8D23C222BF}" presName="compNode" presStyleCnt="0"/>
      <dgm:spPr/>
    </dgm:pt>
    <dgm:pt modelId="{132563E5-9903-4996-8B85-038ED88E9DDB}" type="pres">
      <dgm:prSet presAssocID="{D3A6A13E-B4F6-491A-8675-2F8D23C222BF}" presName="iconBgRect" presStyleLbl="bgShp" presStyleIdx="5" presStyleCnt="8"/>
      <dgm:spPr/>
    </dgm:pt>
    <dgm:pt modelId="{FEBC5540-D495-478B-9F33-CA2191B15272}" type="pres">
      <dgm:prSet presAssocID="{D3A6A13E-B4F6-491A-8675-2F8D23C222BF}"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E11A6661-1751-4D77-86C3-FA2A5421A77A}" type="pres">
      <dgm:prSet presAssocID="{D3A6A13E-B4F6-491A-8675-2F8D23C222BF}" presName="spaceRect" presStyleCnt="0"/>
      <dgm:spPr/>
    </dgm:pt>
    <dgm:pt modelId="{F1BA889E-08EA-412A-96A4-97F5C43EFD31}" type="pres">
      <dgm:prSet presAssocID="{D3A6A13E-B4F6-491A-8675-2F8D23C222BF}" presName="textRect" presStyleLbl="revTx" presStyleIdx="5" presStyleCnt="8">
        <dgm:presLayoutVars>
          <dgm:chMax val="1"/>
          <dgm:chPref val="1"/>
        </dgm:presLayoutVars>
      </dgm:prSet>
      <dgm:spPr/>
    </dgm:pt>
    <dgm:pt modelId="{DDE0F1B6-2161-4057-A231-47BFE5D2C667}" type="pres">
      <dgm:prSet presAssocID="{01364FDF-89E1-427A-A476-CB85C6AF3C9F}" presName="sibTrans" presStyleCnt="0"/>
      <dgm:spPr/>
    </dgm:pt>
    <dgm:pt modelId="{5A4F1761-F72F-4833-A7FE-82AA71B9CE21}" type="pres">
      <dgm:prSet presAssocID="{4FD425C8-7EA7-4F98-A332-A282DF248EB4}" presName="compNode" presStyleCnt="0"/>
      <dgm:spPr/>
    </dgm:pt>
    <dgm:pt modelId="{FBACA702-E566-4BB1-81BC-72F22E42E58F}" type="pres">
      <dgm:prSet presAssocID="{4FD425C8-7EA7-4F98-A332-A282DF248EB4}" presName="iconBgRect" presStyleLbl="bgShp" presStyleIdx="6" presStyleCnt="8"/>
      <dgm:spPr/>
    </dgm:pt>
    <dgm:pt modelId="{88A185B2-2995-4549-9138-270761A6F878}" type="pres">
      <dgm:prSet presAssocID="{4FD425C8-7EA7-4F98-A332-A282DF248EB4}"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r chart"/>
        </a:ext>
      </dgm:extLst>
    </dgm:pt>
    <dgm:pt modelId="{2D6DC318-40E3-4C2D-B0A7-75F0D47FBE13}" type="pres">
      <dgm:prSet presAssocID="{4FD425C8-7EA7-4F98-A332-A282DF248EB4}" presName="spaceRect" presStyleCnt="0"/>
      <dgm:spPr/>
    </dgm:pt>
    <dgm:pt modelId="{55F4C7A4-8562-4490-A07F-F3D897780CA7}" type="pres">
      <dgm:prSet presAssocID="{4FD425C8-7EA7-4F98-A332-A282DF248EB4}" presName="textRect" presStyleLbl="revTx" presStyleIdx="6" presStyleCnt="8">
        <dgm:presLayoutVars>
          <dgm:chMax val="1"/>
          <dgm:chPref val="1"/>
        </dgm:presLayoutVars>
      </dgm:prSet>
      <dgm:spPr/>
    </dgm:pt>
    <dgm:pt modelId="{F606B288-3BDE-43C0-9A2E-8C98BDAF6B31}" type="pres">
      <dgm:prSet presAssocID="{D3F2D346-802A-431E-B17B-0BFB4BCA2EEC}" presName="sibTrans" presStyleCnt="0"/>
      <dgm:spPr/>
    </dgm:pt>
    <dgm:pt modelId="{934C4703-234C-4EFF-94C7-5AFF5B90EC59}" type="pres">
      <dgm:prSet presAssocID="{41B5F883-501B-461D-B0C2-146F748E71AE}" presName="compNode" presStyleCnt="0"/>
      <dgm:spPr/>
    </dgm:pt>
    <dgm:pt modelId="{8A04A4F5-B1D6-4163-8CCA-B1ED272B7295}" type="pres">
      <dgm:prSet presAssocID="{41B5F883-501B-461D-B0C2-146F748E71AE}" presName="iconBgRect" presStyleLbl="bgShp" presStyleIdx="7" presStyleCnt="8"/>
      <dgm:spPr/>
    </dgm:pt>
    <dgm:pt modelId="{42210846-3567-4F2F-B4B3-AECCCEE7ABA0}" type="pres">
      <dgm:prSet presAssocID="{41B5F883-501B-461D-B0C2-146F748E71AE}"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662AD886-3575-46FF-9073-91179B0A932D}" type="pres">
      <dgm:prSet presAssocID="{41B5F883-501B-461D-B0C2-146F748E71AE}" presName="spaceRect" presStyleCnt="0"/>
      <dgm:spPr/>
    </dgm:pt>
    <dgm:pt modelId="{4EEC183B-54EC-4EAF-B0DD-9B2666555BEC}" type="pres">
      <dgm:prSet presAssocID="{41B5F883-501B-461D-B0C2-146F748E71AE}" presName="textRect" presStyleLbl="revTx" presStyleIdx="7" presStyleCnt="8">
        <dgm:presLayoutVars>
          <dgm:chMax val="1"/>
          <dgm:chPref val="1"/>
        </dgm:presLayoutVars>
      </dgm:prSet>
      <dgm:spPr/>
    </dgm:pt>
  </dgm:ptLst>
  <dgm:cxnLst>
    <dgm:cxn modelId="{28BECC00-1B19-4E9C-9B5D-B529A700A317}" srcId="{B72465A6-F626-4E83-B47C-7EDA9DF10016}" destId="{888B7047-9A65-4CFE-AAF3-0318AD3604E4}" srcOrd="0" destOrd="0" parTransId="{690072FE-7B8A-4962-A430-F74D89F40BE4}" sibTransId="{CA242CAA-DC3C-4FCE-9B4B-0B429DDE9919}"/>
    <dgm:cxn modelId="{72124C01-F107-40BA-891E-FE9AB4DE89F3}" srcId="{B72465A6-F626-4E83-B47C-7EDA9DF10016}" destId="{4FD425C8-7EA7-4F98-A332-A282DF248EB4}" srcOrd="6" destOrd="0" parTransId="{62359099-0DC7-42C6-84F1-F921458AE185}" sibTransId="{D3F2D346-802A-431E-B17B-0BFB4BCA2EEC}"/>
    <dgm:cxn modelId="{62A1D813-6CF7-4576-9707-7CBEB4DC036B}" srcId="{B72465A6-F626-4E83-B47C-7EDA9DF10016}" destId="{3F55CABB-9C1D-496C-88A4-FFC729961FC8}" srcOrd="4" destOrd="0" parTransId="{BBEE527A-9887-4E44-9469-AB01EFB3BE24}" sibTransId="{0A287DBF-00EF-456C-A5B6-30CDB1E298B8}"/>
    <dgm:cxn modelId="{03EBF717-1D9F-4E06-8CDD-E4E5FE5DD744}" type="presOf" srcId="{4FD425C8-7EA7-4F98-A332-A282DF248EB4}" destId="{55F4C7A4-8562-4490-A07F-F3D897780CA7}" srcOrd="0" destOrd="0" presId="urn:microsoft.com/office/officeart/2018/5/layout/IconCircleLabelList"/>
    <dgm:cxn modelId="{ABC39A29-4F27-4B28-B3E8-6728D2712875}" type="presOf" srcId="{D3A6A13E-B4F6-491A-8675-2F8D23C222BF}" destId="{F1BA889E-08EA-412A-96A4-97F5C43EFD31}" srcOrd="0" destOrd="0" presId="urn:microsoft.com/office/officeart/2018/5/layout/IconCircleLabelList"/>
    <dgm:cxn modelId="{661BCF2D-59AD-4ACE-9330-A5F6CED947F2}" srcId="{B72465A6-F626-4E83-B47C-7EDA9DF10016}" destId="{41B5F883-501B-461D-B0C2-146F748E71AE}" srcOrd="7" destOrd="0" parTransId="{EEA449E1-0F29-445A-B728-DA0D0FB38A1A}" sibTransId="{193E90C6-2329-4EF0-893B-594F7DD46FF5}"/>
    <dgm:cxn modelId="{A636DA33-01A3-4CCF-A32F-9E3B817D9D83}" type="presOf" srcId="{4433D6D4-50D7-4E15-B4FE-74030131166D}" destId="{4CE51CF1-BBA8-49C8-8813-4EEFAB126FE0}" srcOrd="0" destOrd="0" presId="urn:microsoft.com/office/officeart/2018/5/layout/IconCircleLabelList"/>
    <dgm:cxn modelId="{38B9805E-7D9D-48F7-8DCF-831E747681FE}" srcId="{B72465A6-F626-4E83-B47C-7EDA9DF10016}" destId="{E32AE09F-4200-4F5C-BDA3-8B2B66F6722A}" srcOrd="2" destOrd="0" parTransId="{E61CF449-CEC8-4DE8-AE88-EB7E72F8E6D8}" sibTransId="{4E3CF205-346E-4775-B273-BD13BDF377C1}"/>
    <dgm:cxn modelId="{796E076B-C51D-4DB0-B2B1-66C39594C336}" type="presOf" srcId="{888B7047-9A65-4CFE-AAF3-0318AD3604E4}" destId="{40B1D28D-8CCE-4629-8F0C-CD46F1CFD8E1}" srcOrd="0" destOrd="0" presId="urn:microsoft.com/office/officeart/2018/5/layout/IconCircleLabelList"/>
    <dgm:cxn modelId="{25A8A351-F3B6-4631-811C-15D0F465C091}" type="presOf" srcId="{B72465A6-F626-4E83-B47C-7EDA9DF10016}" destId="{93C6C301-0FCE-46B3-9022-92ED2351F93D}" srcOrd="0" destOrd="0" presId="urn:microsoft.com/office/officeart/2018/5/layout/IconCircleLabelList"/>
    <dgm:cxn modelId="{D4A56554-712D-4E40-8B2F-ECC6C2822378}" srcId="{B72465A6-F626-4E83-B47C-7EDA9DF10016}" destId="{D3A6A13E-B4F6-491A-8675-2F8D23C222BF}" srcOrd="5" destOrd="0" parTransId="{4E937E38-77E5-4473-8956-706C37C92BCB}" sibTransId="{01364FDF-89E1-427A-A476-CB85C6AF3C9F}"/>
    <dgm:cxn modelId="{ECA2ECA5-75C9-4C88-908E-4AEDA486B6F0}" type="presOf" srcId="{3F55CABB-9C1D-496C-88A4-FFC729961FC8}" destId="{E7B7C875-B82B-4860-9AD3-1C88610099A2}" srcOrd="0" destOrd="0" presId="urn:microsoft.com/office/officeart/2018/5/layout/IconCircleLabelList"/>
    <dgm:cxn modelId="{2D5029C2-C724-49F5-A288-C42CDFE33BBA}" srcId="{B72465A6-F626-4E83-B47C-7EDA9DF10016}" destId="{4433D6D4-50D7-4E15-B4FE-74030131166D}" srcOrd="1" destOrd="0" parTransId="{5596DC5A-17F3-4938-A298-A73A67182748}" sibTransId="{20CE789F-9F3F-4369-97C8-B1DD4EC26C41}"/>
    <dgm:cxn modelId="{01B39FCC-84AF-4E85-AD3C-ABAD5BF56D6A}" type="presOf" srcId="{41B5F883-501B-461D-B0C2-146F748E71AE}" destId="{4EEC183B-54EC-4EAF-B0DD-9B2666555BEC}" srcOrd="0" destOrd="0" presId="urn:microsoft.com/office/officeart/2018/5/layout/IconCircleLabelList"/>
    <dgm:cxn modelId="{AC23FDD3-D587-4F2B-A316-C25AA04273E9}" srcId="{B72465A6-F626-4E83-B47C-7EDA9DF10016}" destId="{97D0627D-148B-41B3-B412-61C3EA4D59FD}" srcOrd="3" destOrd="0" parTransId="{35897624-E6D8-463C-960F-A297B0EFAFFC}" sibTransId="{4BF921E2-5986-4F21-B076-F777B6320A51}"/>
    <dgm:cxn modelId="{8FF107E6-34E9-457A-B247-6EBCC41726EF}" type="presOf" srcId="{E32AE09F-4200-4F5C-BDA3-8B2B66F6722A}" destId="{70DE1BCF-8F74-4B17-8547-B6A6C35E9693}" srcOrd="0" destOrd="0" presId="urn:microsoft.com/office/officeart/2018/5/layout/IconCircleLabelList"/>
    <dgm:cxn modelId="{0D2587EC-AAEA-4E52-955D-E4845E67522A}" type="presOf" srcId="{97D0627D-148B-41B3-B412-61C3EA4D59FD}" destId="{E91F1813-118B-4E23-B155-7BD69D6B4B66}" srcOrd="0" destOrd="0" presId="urn:microsoft.com/office/officeart/2018/5/layout/IconCircleLabelList"/>
    <dgm:cxn modelId="{35952EEF-9FFA-47D2-83F0-1409BD7D1673}" type="presParOf" srcId="{93C6C301-0FCE-46B3-9022-92ED2351F93D}" destId="{E1EC41F8-8329-4128-8C41-9A9059D6B32F}" srcOrd="0" destOrd="0" presId="urn:microsoft.com/office/officeart/2018/5/layout/IconCircleLabelList"/>
    <dgm:cxn modelId="{B2FFB3BB-EB5C-424F-8745-04E6437DD5B5}" type="presParOf" srcId="{E1EC41F8-8329-4128-8C41-9A9059D6B32F}" destId="{0F87879B-74FB-4A0C-9764-1C2334B8DC49}" srcOrd="0" destOrd="0" presId="urn:microsoft.com/office/officeart/2018/5/layout/IconCircleLabelList"/>
    <dgm:cxn modelId="{D9B7CD94-0238-43D9-9952-A6E9C303BF84}" type="presParOf" srcId="{E1EC41F8-8329-4128-8C41-9A9059D6B32F}" destId="{2B1BAE0F-449C-41B7-BC9A-DA9B40028E3F}" srcOrd="1" destOrd="0" presId="urn:microsoft.com/office/officeart/2018/5/layout/IconCircleLabelList"/>
    <dgm:cxn modelId="{EF088D07-3D46-409F-B032-D8F3753DC5E2}" type="presParOf" srcId="{E1EC41F8-8329-4128-8C41-9A9059D6B32F}" destId="{9ABC6513-B92F-4062-993D-F163EA1374BA}" srcOrd="2" destOrd="0" presId="urn:microsoft.com/office/officeart/2018/5/layout/IconCircleLabelList"/>
    <dgm:cxn modelId="{6352B31A-4DB0-4CC6-A7A2-41041D40A2CF}" type="presParOf" srcId="{E1EC41F8-8329-4128-8C41-9A9059D6B32F}" destId="{40B1D28D-8CCE-4629-8F0C-CD46F1CFD8E1}" srcOrd="3" destOrd="0" presId="urn:microsoft.com/office/officeart/2018/5/layout/IconCircleLabelList"/>
    <dgm:cxn modelId="{32681C08-4815-40B6-A49B-E3366480BE11}" type="presParOf" srcId="{93C6C301-0FCE-46B3-9022-92ED2351F93D}" destId="{846799AE-A0AC-46C5-8E9F-88DF43482A50}" srcOrd="1" destOrd="0" presId="urn:microsoft.com/office/officeart/2018/5/layout/IconCircleLabelList"/>
    <dgm:cxn modelId="{4F52CFB3-5425-446A-9778-CA0E9735045F}" type="presParOf" srcId="{93C6C301-0FCE-46B3-9022-92ED2351F93D}" destId="{1DF80415-0985-41A2-8748-38099D97C93E}" srcOrd="2" destOrd="0" presId="urn:microsoft.com/office/officeart/2018/5/layout/IconCircleLabelList"/>
    <dgm:cxn modelId="{97212D4B-3DBF-40BF-936C-008D6EFA53BF}" type="presParOf" srcId="{1DF80415-0985-41A2-8748-38099D97C93E}" destId="{93BD1CCD-F88A-4FB2-BDAD-C989C83D36D5}" srcOrd="0" destOrd="0" presId="urn:microsoft.com/office/officeart/2018/5/layout/IconCircleLabelList"/>
    <dgm:cxn modelId="{6AB7EB88-53CC-4A47-BB71-251322846C2E}" type="presParOf" srcId="{1DF80415-0985-41A2-8748-38099D97C93E}" destId="{17370344-3DB4-4391-8E12-B32762DAB5F4}" srcOrd="1" destOrd="0" presId="urn:microsoft.com/office/officeart/2018/5/layout/IconCircleLabelList"/>
    <dgm:cxn modelId="{E566841C-F33D-4AD8-81A7-4D4894CE1DAB}" type="presParOf" srcId="{1DF80415-0985-41A2-8748-38099D97C93E}" destId="{875C5FA8-27A2-431A-AEF2-310B794CE1B4}" srcOrd="2" destOrd="0" presId="urn:microsoft.com/office/officeart/2018/5/layout/IconCircleLabelList"/>
    <dgm:cxn modelId="{11AA5218-D884-49D3-B812-707B30D85446}" type="presParOf" srcId="{1DF80415-0985-41A2-8748-38099D97C93E}" destId="{4CE51CF1-BBA8-49C8-8813-4EEFAB126FE0}" srcOrd="3" destOrd="0" presId="urn:microsoft.com/office/officeart/2018/5/layout/IconCircleLabelList"/>
    <dgm:cxn modelId="{7637594D-066E-4983-B1FA-F66055E48448}" type="presParOf" srcId="{93C6C301-0FCE-46B3-9022-92ED2351F93D}" destId="{8DC51897-0A29-49C1-8893-96BAB3719E4A}" srcOrd="3" destOrd="0" presId="urn:microsoft.com/office/officeart/2018/5/layout/IconCircleLabelList"/>
    <dgm:cxn modelId="{0009D9EF-C204-4F77-9D53-82CA65BC1119}" type="presParOf" srcId="{93C6C301-0FCE-46B3-9022-92ED2351F93D}" destId="{34E74F74-20FF-4FF3-86CB-71AFF943BDB5}" srcOrd="4" destOrd="0" presId="urn:microsoft.com/office/officeart/2018/5/layout/IconCircleLabelList"/>
    <dgm:cxn modelId="{EEDE5CA7-E585-4C8C-8BD0-144F00C07FB4}" type="presParOf" srcId="{34E74F74-20FF-4FF3-86CB-71AFF943BDB5}" destId="{60D699B2-A41B-45FB-A460-667ED0E59302}" srcOrd="0" destOrd="0" presId="urn:microsoft.com/office/officeart/2018/5/layout/IconCircleLabelList"/>
    <dgm:cxn modelId="{47DBC165-57CF-4EDA-AE3A-C39B8A1CB39F}" type="presParOf" srcId="{34E74F74-20FF-4FF3-86CB-71AFF943BDB5}" destId="{F04A8D1F-D121-4A6A-8D6E-574883678905}" srcOrd="1" destOrd="0" presId="urn:microsoft.com/office/officeart/2018/5/layout/IconCircleLabelList"/>
    <dgm:cxn modelId="{8C2F95A4-8CA8-4FB3-A97F-C21553E4D1B0}" type="presParOf" srcId="{34E74F74-20FF-4FF3-86CB-71AFF943BDB5}" destId="{DE776838-5E62-4CAF-B3BA-BC36E9A08DBF}" srcOrd="2" destOrd="0" presId="urn:microsoft.com/office/officeart/2018/5/layout/IconCircleLabelList"/>
    <dgm:cxn modelId="{46E17A64-1DF6-44EA-8EB9-C2B12037E8F8}" type="presParOf" srcId="{34E74F74-20FF-4FF3-86CB-71AFF943BDB5}" destId="{70DE1BCF-8F74-4B17-8547-B6A6C35E9693}" srcOrd="3" destOrd="0" presId="urn:microsoft.com/office/officeart/2018/5/layout/IconCircleLabelList"/>
    <dgm:cxn modelId="{C61114EA-334E-4EAB-8766-E6CE45D88DB9}" type="presParOf" srcId="{93C6C301-0FCE-46B3-9022-92ED2351F93D}" destId="{7F4D8A61-D6C0-4AE3-8893-93BBA8340041}" srcOrd="5" destOrd="0" presId="urn:microsoft.com/office/officeart/2018/5/layout/IconCircleLabelList"/>
    <dgm:cxn modelId="{CADB2621-2039-41DB-91B3-8C1484FC4F73}" type="presParOf" srcId="{93C6C301-0FCE-46B3-9022-92ED2351F93D}" destId="{F674BCB5-63F0-4CCD-857D-D65582423E45}" srcOrd="6" destOrd="0" presId="urn:microsoft.com/office/officeart/2018/5/layout/IconCircleLabelList"/>
    <dgm:cxn modelId="{DBBF2673-9FC1-4967-B082-FFDE1B39076F}" type="presParOf" srcId="{F674BCB5-63F0-4CCD-857D-D65582423E45}" destId="{B267729E-BB18-4844-9A9A-F9F701C33B4B}" srcOrd="0" destOrd="0" presId="urn:microsoft.com/office/officeart/2018/5/layout/IconCircleLabelList"/>
    <dgm:cxn modelId="{9F2D6F8B-D39B-4E3D-8428-433D4AB4E72F}" type="presParOf" srcId="{F674BCB5-63F0-4CCD-857D-D65582423E45}" destId="{D1A2D6B8-3E41-4895-84F2-37506F773325}" srcOrd="1" destOrd="0" presId="urn:microsoft.com/office/officeart/2018/5/layout/IconCircleLabelList"/>
    <dgm:cxn modelId="{38CE7246-8530-439F-BD84-9E5DF08A1FCD}" type="presParOf" srcId="{F674BCB5-63F0-4CCD-857D-D65582423E45}" destId="{DD75100A-11CE-43AA-882B-1E3300565FC9}" srcOrd="2" destOrd="0" presId="urn:microsoft.com/office/officeart/2018/5/layout/IconCircleLabelList"/>
    <dgm:cxn modelId="{86FD79F9-9E97-4053-B104-509672BD8D7D}" type="presParOf" srcId="{F674BCB5-63F0-4CCD-857D-D65582423E45}" destId="{E91F1813-118B-4E23-B155-7BD69D6B4B66}" srcOrd="3" destOrd="0" presId="urn:microsoft.com/office/officeart/2018/5/layout/IconCircleLabelList"/>
    <dgm:cxn modelId="{AC02BB37-094A-4111-9296-E1CC783B1755}" type="presParOf" srcId="{93C6C301-0FCE-46B3-9022-92ED2351F93D}" destId="{594D4803-C8C4-46AA-9B0D-075A7E1C544A}" srcOrd="7" destOrd="0" presId="urn:microsoft.com/office/officeart/2018/5/layout/IconCircleLabelList"/>
    <dgm:cxn modelId="{F63C14C6-6A60-4735-B869-FE6E750C74B0}" type="presParOf" srcId="{93C6C301-0FCE-46B3-9022-92ED2351F93D}" destId="{9BBEF538-AF57-413F-9B85-971B91AC5929}" srcOrd="8" destOrd="0" presId="urn:microsoft.com/office/officeart/2018/5/layout/IconCircleLabelList"/>
    <dgm:cxn modelId="{C93C9B62-DF53-4A94-A529-4558901EEA13}" type="presParOf" srcId="{9BBEF538-AF57-413F-9B85-971B91AC5929}" destId="{DE8DE626-84F3-4370-95DE-340034A7AF34}" srcOrd="0" destOrd="0" presId="urn:microsoft.com/office/officeart/2018/5/layout/IconCircleLabelList"/>
    <dgm:cxn modelId="{8EF0DC36-C04D-4BDD-987E-22D87981DDE4}" type="presParOf" srcId="{9BBEF538-AF57-413F-9B85-971B91AC5929}" destId="{B22EE90B-D944-4A13-9719-A0F2AEE22801}" srcOrd="1" destOrd="0" presId="urn:microsoft.com/office/officeart/2018/5/layout/IconCircleLabelList"/>
    <dgm:cxn modelId="{5B217720-D7D3-4D4D-A90A-C058B4E8383F}" type="presParOf" srcId="{9BBEF538-AF57-413F-9B85-971B91AC5929}" destId="{54115456-015E-4E82-AB8D-6268E0A93DBA}" srcOrd="2" destOrd="0" presId="urn:microsoft.com/office/officeart/2018/5/layout/IconCircleLabelList"/>
    <dgm:cxn modelId="{4FCF8469-3D05-4C8A-AAB2-03743C8C9AF3}" type="presParOf" srcId="{9BBEF538-AF57-413F-9B85-971B91AC5929}" destId="{E7B7C875-B82B-4860-9AD3-1C88610099A2}" srcOrd="3" destOrd="0" presId="urn:microsoft.com/office/officeart/2018/5/layout/IconCircleLabelList"/>
    <dgm:cxn modelId="{CB8738AD-D310-4CAB-998D-A8068B8B9137}" type="presParOf" srcId="{93C6C301-0FCE-46B3-9022-92ED2351F93D}" destId="{B404C171-060F-4EFF-B07B-D61154E3A6AC}" srcOrd="9" destOrd="0" presId="urn:microsoft.com/office/officeart/2018/5/layout/IconCircleLabelList"/>
    <dgm:cxn modelId="{BB85FE8E-E181-4EB2-A84C-4B366F9561EA}" type="presParOf" srcId="{93C6C301-0FCE-46B3-9022-92ED2351F93D}" destId="{2F74C7B0-6D7A-4346-9E36-98FB6AC57CA6}" srcOrd="10" destOrd="0" presId="urn:microsoft.com/office/officeart/2018/5/layout/IconCircleLabelList"/>
    <dgm:cxn modelId="{3E1399F5-0076-48FF-818E-D73A85995738}" type="presParOf" srcId="{2F74C7B0-6D7A-4346-9E36-98FB6AC57CA6}" destId="{132563E5-9903-4996-8B85-038ED88E9DDB}" srcOrd="0" destOrd="0" presId="urn:microsoft.com/office/officeart/2018/5/layout/IconCircleLabelList"/>
    <dgm:cxn modelId="{A89A0200-3962-45DC-BBBE-A98CF70C3251}" type="presParOf" srcId="{2F74C7B0-6D7A-4346-9E36-98FB6AC57CA6}" destId="{FEBC5540-D495-478B-9F33-CA2191B15272}" srcOrd="1" destOrd="0" presId="urn:microsoft.com/office/officeart/2018/5/layout/IconCircleLabelList"/>
    <dgm:cxn modelId="{622DA21C-991A-4A9B-BBDD-B916AE2D84A8}" type="presParOf" srcId="{2F74C7B0-6D7A-4346-9E36-98FB6AC57CA6}" destId="{E11A6661-1751-4D77-86C3-FA2A5421A77A}" srcOrd="2" destOrd="0" presId="urn:microsoft.com/office/officeart/2018/5/layout/IconCircleLabelList"/>
    <dgm:cxn modelId="{BF90B19C-BFEC-4178-8123-FA510F7DB641}" type="presParOf" srcId="{2F74C7B0-6D7A-4346-9E36-98FB6AC57CA6}" destId="{F1BA889E-08EA-412A-96A4-97F5C43EFD31}" srcOrd="3" destOrd="0" presId="urn:microsoft.com/office/officeart/2018/5/layout/IconCircleLabelList"/>
    <dgm:cxn modelId="{342BBF90-66FA-4750-A56A-5A38C786DF71}" type="presParOf" srcId="{93C6C301-0FCE-46B3-9022-92ED2351F93D}" destId="{DDE0F1B6-2161-4057-A231-47BFE5D2C667}" srcOrd="11" destOrd="0" presId="urn:microsoft.com/office/officeart/2018/5/layout/IconCircleLabelList"/>
    <dgm:cxn modelId="{1D5E325A-1EE2-4541-A115-D46D4A08EB6D}" type="presParOf" srcId="{93C6C301-0FCE-46B3-9022-92ED2351F93D}" destId="{5A4F1761-F72F-4833-A7FE-82AA71B9CE21}" srcOrd="12" destOrd="0" presId="urn:microsoft.com/office/officeart/2018/5/layout/IconCircleLabelList"/>
    <dgm:cxn modelId="{23E12CE2-DEDB-4852-9219-EFD6732754D7}" type="presParOf" srcId="{5A4F1761-F72F-4833-A7FE-82AA71B9CE21}" destId="{FBACA702-E566-4BB1-81BC-72F22E42E58F}" srcOrd="0" destOrd="0" presId="urn:microsoft.com/office/officeart/2018/5/layout/IconCircleLabelList"/>
    <dgm:cxn modelId="{AD8B5D21-18BB-471D-BD36-802111C300B2}" type="presParOf" srcId="{5A4F1761-F72F-4833-A7FE-82AA71B9CE21}" destId="{88A185B2-2995-4549-9138-270761A6F878}" srcOrd="1" destOrd="0" presId="urn:microsoft.com/office/officeart/2018/5/layout/IconCircleLabelList"/>
    <dgm:cxn modelId="{81CAD611-B5CD-4CCE-BE5A-2593341DB5FC}" type="presParOf" srcId="{5A4F1761-F72F-4833-A7FE-82AA71B9CE21}" destId="{2D6DC318-40E3-4C2D-B0A7-75F0D47FBE13}" srcOrd="2" destOrd="0" presId="urn:microsoft.com/office/officeart/2018/5/layout/IconCircleLabelList"/>
    <dgm:cxn modelId="{1B507390-8452-41E1-99B2-556018B9D2A4}" type="presParOf" srcId="{5A4F1761-F72F-4833-A7FE-82AA71B9CE21}" destId="{55F4C7A4-8562-4490-A07F-F3D897780CA7}" srcOrd="3" destOrd="0" presId="urn:microsoft.com/office/officeart/2018/5/layout/IconCircleLabelList"/>
    <dgm:cxn modelId="{AA154AF0-84F3-420B-869B-539905E3577A}" type="presParOf" srcId="{93C6C301-0FCE-46B3-9022-92ED2351F93D}" destId="{F606B288-3BDE-43C0-9A2E-8C98BDAF6B31}" srcOrd="13" destOrd="0" presId="urn:microsoft.com/office/officeart/2018/5/layout/IconCircleLabelList"/>
    <dgm:cxn modelId="{D54E1E16-FEEE-4B3E-8793-554775EB5596}" type="presParOf" srcId="{93C6C301-0FCE-46B3-9022-92ED2351F93D}" destId="{934C4703-234C-4EFF-94C7-5AFF5B90EC59}" srcOrd="14" destOrd="0" presId="urn:microsoft.com/office/officeart/2018/5/layout/IconCircleLabelList"/>
    <dgm:cxn modelId="{FCA7D21A-4D43-49A7-836D-8B1F25DA8773}" type="presParOf" srcId="{934C4703-234C-4EFF-94C7-5AFF5B90EC59}" destId="{8A04A4F5-B1D6-4163-8CCA-B1ED272B7295}" srcOrd="0" destOrd="0" presId="urn:microsoft.com/office/officeart/2018/5/layout/IconCircleLabelList"/>
    <dgm:cxn modelId="{13FC7079-1562-430D-AA7E-D3682E26511A}" type="presParOf" srcId="{934C4703-234C-4EFF-94C7-5AFF5B90EC59}" destId="{42210846-3567-4F2F-B4B3-AECCCEE7ABA0}" srcOrd="1" destOrd="0" presId="urn:microsoft.com/office/officeart/2018/5/layout/IconCircleLabelList"/>
    <dgm:cxn modelId="{40EFE3AA-1C4A-4F88-88F9-860FB1A43DFB}" type="presParOf" srcId="{934C4703-234C-4EFF-94C7-5AFF5B90EC59}" destId="{662AD886-3575-46FF-9073-91179B0A932D}" srcOrd="2" destOrd="0" presId="urn:microsoft.com/office/officeart/2018/5/layout/IconCircleLabelList"/>
    <dgm:cxn modelId="{366D7C0B-504B-4CBE-8B8C-7C2493AD8B04}" type="presParOf" srcId="{934C4703-234C-4EFF-94C7-5AFF5B90EC59}" destId="{4EEC183B-54EC-4EAF-B0DD-9B2666555BE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7879B-74FB-4A0C-9764-1C2334B8DC49}">
      <dsp:nvSpPr>
        <dsp:cNvPr id="0" name=""/>
        <dsp:cNvSpPr/>
      </dsp:nvSpPr>
      <dsp:spPr>
        <a:xfrm>
          <a:off x="898829"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BAE0F-449C-41B7-BC9A-DA9B40028E3F}">
      <dsp:nvSpPr>
        <dsp:cNvPr id="0" name=""/>
        <dsp:cNvSpPr/>
      </dsp:nvSpPr>
      <dsp:spPr>
        <a:xfrm>
          <a:off x="1112262"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B1D28D-8CCE-4629-8F0C-CD46F1CFD8E1}">
      <dsp:nvSpPr>
        <dsp:cNvPr id="0" name=""/>
        <dsp:cNvSpPr/>
      </dsp:nvSpPr>
      <dsp:spPr>
        <a:xfrm>
          <a:off x="357340" y="1313725"/>
          <a:ext cx="2084474"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Detection of and optimising the management of hypertension and hypercholesterolaemia by:</a:t>
          </a:r>
          <a:endParaRPr lang="en-US" sz="1100" kern="1200" dirty="0"/>
        </a:p>
      </dsp:txBody>
      <dsp:txXfrm>
        <a:off x="357340" y="1313725"/>
        <a:ext cx="2084474" cy="656718"/>
      </dsp:txXfrm>
    </dsp:sp>
    <dsp:sp modelId="{93BD1CCD-F88A-4FB2-BDAD-C989C83D36D5}">
      <dsp:nvSpPr>
        <dsp:cNvPr id="0" name=""/>
        <dsp:cNvSpPr/>
      </dsp:nvSpPr>
      <dsp:spPr>
        <a:xfrm>
          <a:off x="3049279"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70344-3DB4-4391-8E12-B32762DAB5F4}">
      <dsp:nvSpPr>
        <dsp:cNvPr id="0" name=""/>
        <dsp:cNvSpPr/>
      </dsp:nvSpPr>
      <dsp:spPr>
        <a:xfrm>
          <a:off x="3262713"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E51CF1-BBA8-49C8-8813-4EEFAB126FE0}">
      <dsp:nvSpPr>
        <dsp:cNvPr id="0" name=""/>
        <dsp:cNvSpPr/>
      </dsp:nvSpPr>
      <dsp:spPr>
        <a:xfrm>
          <a:off x="2729129"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Identification of High-Risk Patients not already covered by the GMS contract or QOF:</a:t>
          </a:r>
          <a:endParaRPr lang="en-US" sz="1100" kern="1200"/>
        </a:p>
      </dsp:txBody>
      <dsp:txXfrm>
        <a:off x="2729129" y="1313725"/>
        <a:ext cx="1641796" cy="656718"/>
      </dsp:txXfrm>
    </dsp:sp>
    <dsp:sp modelId="{60D699B2-A41B-45FB-A460-667ED0E59302}">
      <dsp:nvSpPr>
        <dsp:cNvPr id="0" name=""/>
        <dsp:cNvSpPr/>
      </dsp:nvSpPr>
      <dsp:spPr>
        <a:xfrm>
          <a:off x="4978390"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A8D1F-D121-4A6A-8D6E-574883678905}">
      <dsp:nvSpPr>
        <dsp:cNvPr id="0" name=""/>
        <dsp:cNvSpPr/>
      </dsp:nvSpPr>
      <dsp:spPr>
        <a:xfrm>
          <a:off x="5191824"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E1BCF-8F74-4B17-8547-B6A6C35E9693}">
      <dsp:nvSpPr>
        <dsp:cNvPr id="0" name=""/>
        <dsp:cNvSpPr/>
      </dsp:nvSpPr>
      <dsp:spPr>
        <a:xfrm>
          <a:off x="465824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Opportunistic case finding in GP practices and in the community including community Pharmacy</a:t>
          </a:r>
          <a:endParaRPr lang="en-US" sz="1100" kern="1200"/>
        </a:p>
      </dsp:txBody>
      <dsp:txXfrm>
        <a:off x="4658240" y="1313725"/>
        <a:ext cx="1641796" cy="656718"/>
      </dsp:txXfrm>
    </dsp:sp>
    <dsp:sp modelId="{B267729E-BB18-4844-9A9A-F9F701C33B4B}">
      <dsp:nvSpPr>
        <dsp:cNvPr id="0" name=""/>
        <dsp:cNvSpPr/>
      </dsp:nvSpPr>
      <dsp:spPr>
        <a:xfrm>
          <a:off x="6907502"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2D6B8-3E41-4895-84F2-37506F773325}">
      <dsp:nvSpPr>
        <dsp:cNvPr id="0" name=""/>
        <dsp:cNvSpPr/>
      </dsp:nvSpPr>
      <dsp:spPr>
        <a:xfrm>
          <a:off x="7120935"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1F1813-118B-4E23-B155-7BD69D6B4B66}">
      <dsp:nvSpPr>
        <dsp:cNvPr id="0" name=""/>
        <dsp:cNvSpPr/>
      </dsp:nvSpPr>
      <dsp:spPr>
        <a:xfrm>
          <a:off x="658735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Treatment optimisation</a:t>
          </a:r>
          <a:endParaRPr lang="en-US" sz="1100" kern="1200"/>
        </a:p>
      </dsp:txBody>
      <dsp:txXfrm>
        <a:off x="6587351" y="1313725"/>
        <a:ext cx="1641796" cy="656718"/>
      </dsp:txXfrm>
    </dsp:sp>
    <dsp:sp modelId="{DE8DE626-84F3-4370-95DE-340034A7AF34}">
      <dsp:nvSpPr>
        <dsp:cNvPr id="0" name=""/>
        <dsp:cNvSpPr/>
      </dsp:nvSpPr>
      <dsp:spPr>
        <a:xfrm>
          <a:off x="8836613" y="288"/>
          <a:ext cx="1001496" cy="1001496"/>
        </a:xfrm>
        <a:prstGeom prst="ellipse">
          <a:avLst/>
        </a:prstGeom>
        <a:noFill/>
        <a:ln>
          <a:noFill/>
        </a:ln>
        <a:effectLst/>
      </dsp:spPr>
      <dsp:style>
        <a:lnRef idx="0">
          <a:scrgbClr r="0" g="0" b="0"/>
        </a:lnRef>
        <a:fillRef idx="1">
          <a:scrgbClr r="0" g="0" b="0"/>
        </a:fillRef>
        <a:effectRef idx="0">
          <a:scrgbClr r="0" g="0" b="0"/>
        </a:effectRef>
        <a:fontRef idx="minor"/>
      </dsp:style>
    </dsp:sp>
    <dsp:sp modelId="{B22EE90B-D944-4A13-9719-A0F2AEE22801}">
      <dsp:nvSpPr>
        <dsp:cNvPr id="0" name=""/>
        <dsp:cNvSpPr/>
      </dsp:nvSpPr>
      <dsp:spPr>
        <a:xfrm>
          <a:off x="9050047" y="213721"/>
          <a:ext cx="574628" cy="57462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B7C875-B82B-4860-9AD3-1C88610099A2}">
      <dsp:nvSpPr>
        <dsp:cNvPr id="0" name=""/>
        <dsp:cNvSpPr/>
      </dsp:nvSpPr>
      <dsp:spPr>
        <a:xfrm>
          <a:off x="8516463"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en-US" sz="1100" kern="1200" dirty="0"/>
        </a:p>
      </dsp:txBody>
      <dsp:txXfrm>
        <a:off x="8516463" y="1313725"/>
        <a:ext cx="1641796" cy="656718"/>
      </dsp:txXfrm>
    </dsp:sp>
    <dsp:sp modelId="{132563E5-9903-4996-8B85-038ED88E9DDB}">
      <dsp:nvSpPr>
        <dsp:cNvPr id="0" name=""/>
        <dsp:cNvSpPr/>
      </dsp:nvSpPr>
      <dsp:spPr>
        <a:xfrm>
          <a:off x="2827940"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C5540-D495-478B-9F33-CA2191B15272}">
      <dsp:nvSpPr>
        <dsp:cNvPr id="0" name=""/>
        <dsp:cNvSpPr/>
      </dsp:nvSpPr>
      <dsp:spPr>
        <a:xfrm>
          <a:off x="3041374" y="2594327"/>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BA889E-08EA-412A-96A4-97F5C43EFD31}">
      <dsp:nvSpPr>
        <dsp:cNvPr id="0" name=""/>
        <dsp:cNvSpPr/>
      </dsp:nvSpPr>
      <dsp:spPr>
        <a:xfrm>
          <a:off x="250779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Community engagement and VCFSE sector involvement</a:t>
          </a:r>
          <a:endParaRPr lang="en-US" sz="1100" kern="1200"/>
        </a:p>
      </dsp:txBody>
      <dsp:txXfrm>
        <a:off x="2507790" y="3694331"/>
        <a:ext cx="1641796" cy="656718"/>
      </dsp:txXfrm>
    </dsp:sp>
    <dsp:sp modelId="{FBACA702-E566-4BB1-81BC-72F22E42E58F}">
      <dsp:nvSpPr>
        <dsp:cNvPr id="0" name=""/>
        <dsp:cNvSpPr/>
      </dsp:nvSpPr>
      <dsp:spPr>
        <a:xfrm>
          <a:off x="4757051"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185B2-2995-4549-9138-270761A6F878}">
      <dsp:nvSpPr>
        <dsp:cNvPr id="0" name=""/>
        <dsp:cNvSpPr/>
      </dsp:nvSpPr>
      <dsp:spPr>
        <a:xfrm>
          <a:off x="4970485"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F4C7A4-8562-4490-A07F-F3D897780CA7}">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Digital tools for consistent data use and evaluation</a:t>
          </a:r>
          <a:endParaRPr lang="en-US" sz="1100" kern="1200"/>
        </a:p>
      </dsp:txBody>
      <dsp:txXfrm>
        <a:off x="4436901" y="3694331"/>
        <a:ext cx="1641796" cy="656718"/>
      </dsp:txXfrm>
    </dsp:sp>
    <dsp:sp modelId="{8A04A4F5-B1D6-4163-8CCA-B1ED272B7295}">
      <dsp:nvSpPr>
        <dsp:cNvPr id="0" name=""/>
        <dsp:cNvSpPr/>
      </dsp:nvSpPr>
      <dsp:spPr>
        <a:xfrm>
          <a:off x="6686163"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10846-3567-4F2F-B4B3-AECCCEE7ABA0}">
      <dsp:nvSpPr>
        <dsp:cNvPr id="0" name=""/>
        <dsp:cNvSpPr/>
      </dsp:nvSpPr>
      <dsp:spPr>
        <a:xfrm>
          <a:off x="6899596"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EC183B-54EC-4EAF-B0DD-9B2666555BEC}">
      <dsp:nvSpPr>
        <dsp:cNvPr id="0" name=""/>
        <dsp:cNvSpPr/>
      </dsp:nvSpPr>
      <dsp:spPr>
        <a:xfrm>
          <a:off x="636601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Prioritising areas of high deprivation and population need</a:t>
          </a:r>
          <a:endParaRPr lang="en-US" sz="1100" kern="1200" dirty="0"/>
        </a:p>
      </dsp:txBody>
      <dsp:txXfrm>
        <a:off x="6366012" y="3694331"/>
        <a:ext cx="1641796" cy="6567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F5D90-A69D-4159-A2C0-256B120C37AF}"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F2CDE-137A-4FF8-8E97-F7EBAF729032}" type="slidenum">
              <a:rPr lang="en-GB" smtClean="0"/>
              <a:t>‹#›</a:t>
            </a:fld>
            <a:endParaRPr lang="en-GB"/>
          </a:p>
        </p:txBody>
      </p:sp>
    </p:spTree>
    <p:extLst>
      <p:ext uri="{BB962C8B-B14F-4D97-AF65-F5344CB8AC3E}">
        <p14:creationId xmlns:p14="http://schemas.microsoft.com/office/powerpoint/2010/main" val="11331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rl.uk.m.mimecastprotect.com/s/Wn7OCj2EvtOZJAyi7sZtmi9yB?domain=warwickshire.gov.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Scientific studies have shown that a 10mmHg reduction in blood pressure resulted in:</a:t>
            </a:r>
          </a:p>
          <a:p>
            <a:r>
              <a:rPr lang="en-GB" dirty="0"/>
              <a:t>17% reduction for coronary heart disease</a:t>
            </a:r>
          </a:p>
          <a:p>
            <a:r>
              <a:rPr lang="en-GB" dirty="0"/>
              <a:t> 27% reduction for stroke</a:t>
            </a:r>
          </a:p>
          <a:p>
            <a:r>
              <a:rPr lang="en-GB" dirty="0"/>
              <a:t> 28% reduction for heart failure</a:t>
            </a:r>
          </a:p>
          <a:p>
            <a:r>
              <a:rPr lang="en-GB" dirty="0"/>
              <a:t>13% reduction in all-cause mortality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1BA26-9EBF-4CEE-991D-E530CC25A2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74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terms of premature mortality, the biggest killers in Warwickshire of those aged &lt;70 are neoplasms (where they are malignant this is cancer) at 36% of total deaths and CVD which accounts for 17% of deaths – together accounting for half of all deaths. (Source: What stops people living longer in Warwickshire? </a:t>
            </a:r>
            <a:r>
              <a:rPr lang="en-GB" sz="1200" u="sng" kern="1200" dirty="0">
                <a:solidFill>
                  <a:schemeClr val="tx1"/>
                </a:solidFill>
                <a:effectLst/>
                <a:latin typeface="+mn-lt"/>
                <a:ea typeface="+mn-ea"/>
                <a:cs typeface="+mn-cs"/>
                <a:hlinkClick r:id="rId3"/>
              </a:rPr>
              <a:t>https://www.warwickshire.gov.uk/directory-record/8051/what-stops-people-living-longer-in-warwickshire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There is a similar picture in Coventry. neoplasms make up the biggest proportion of deaths (26.8%), followed by CVD (22.1%)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AADF-EE67-4FE5-83A7-88132594759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482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NHS 10 year plan lists Cardiovascular disease and Dementia amongst its top priorities for adult.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AADF-EE67-4FE5-83A7-88132594759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429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£5.5M in 3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AADF-EE67-4FE5-83A7-88132594759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550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Caveat: case finding activity, will increase the prevalence of hypertension and cases of hypercholesterolaemia from our baseline. This is important to remember and consider when assessing achievement of project targets.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1BA26-9EBF-4CEE-991D-E530CC25A2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58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690626-8A4D-4928-9AC8-3A464B1B333F}"/>
              </a:ext>
            </a:extLst>
          </p:cNvPr>
          <p:cNvSpPr/>
          <p:nvPr userDrawn="1"/>
        </p:nvSpPr>
        <p:spPr>
          <a:xfrm>
            <a:off x="8238836" y="0"/>
            <a:ext cx="3953164"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13A57C-4463-4135-8109-38D3B1D82795}"/>
              </a:ext>
            </a:extLst>
          </p:cNvPr>
          <p:cNvSpPr>
            <a:spLocks noGrp="1"/>
          </p:cNvSpPr>
          <p:nvPr>
            <p:ph type="ctrTitle"/>
          </p:nvPr>
        </p:nvSpPr>
        <p:spPr>
          <a:xfrm>
            <a:off x="683490" y="749819"/>
            <a:ext cx="4498109" cy="2387600"/>
          </a:xfrm>
        </p:spPr>
        <p:txBody>
          <a:bodyPr anchor="t">
            <a:normAutofit/>
          </a:bodyPr>
          <a:lstStyle>
            <a:lvl1pPr algn="l">
              <a:defRPr sz="4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1516FBB-C98B-414B-B8A4-B722904618E8}"/>
              </a:ext>
            </a:extLst>
          </p:cNvPr>
          <p:cNvSpPr>
            <a:spLocks noGrp="1"/>
          </p:cNvSpPr>
          <p:nvPr>
            <p:ph type="subTitle" idx="1"/>
          </p:nvPr>
        </p:nvSpPr>
        <p:spPr>
          <a:xfrm>
            <a:off x="683490" y="3137419"/>
            <a:ext cx="9144000" cy="1655762"/>
          </a:xfrm>
        </p:spPr>
        <p:txBody>
          <a:bodyPr>
            <a:normAutofit/>
          </a:bodyPr>
          <a:lstStyle>
            <a:lvl1pPr marL="0" indent="0" algn="l" defTabSz="457200" rtl="0" eaLnBrk="1" latinLnBrk="0" hangingPunct="1">
              <a:buNone/>
              <a:defRPr lang="en-GB" sz="1600" kern="1200" dirty="0">
                <a:solidFill>
                  <a:srgbClr val="005EB8"/>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A03C92BB-18DF-47C8-BE67-5345AE5450AC}"/>
              </a:ext>
            </a:extLst>
          </p:cNvPr>
          <p:cNvPicPr>
            <a:picLocks noChangeAspect="1"/>
          </p:cNvPicPr>
          <p:nvPr userDrawn="1"/>
        </p:nvPicPr>
        <p:blipFill rotWithShape="1">
          <a:blip r:embed="rId2"/>
          <a:srcRect b="18556"/>
          <a:stretch/>
        </p:blipFill>
        <p:spPr>
          <a:xfrm>
            <a:off x="10215418" y="209427"/>
            <a:ext cx="1593883" cy="880233"/>
          </a:xfrm>
          <a:prstGeom prst="rect">
            <a:avLst/>
          </a:prstGeom>
        </p:spPr>
      </p:pic>
      <p:sp>
        <p:nvSpPr>
          <p:cNvPr id="9" name="Oval 8">
            <a:extLst>
              <a:ext uri="{FF2B5EF4-FFF2-40B4-BE49-F238E27FC236}">
                <a16:creationId xmlns:a16="http://schemas.microsoft.com/office/drawing/2014/main" id="{109EA219-850C-4BF8-BA2F-6BBBF3709ED1}"/>
              </a:ext>
            </a:extLst>
          </p:cNvPr>
          <p:cNvSpPr/>
          <p:nvPr userDrawn="1"/>
        </p:nvSpPr>
        <p:spPr>
          <a:xfrm>
            <a:off x="6908972" y="1874663"/>
            <a:ext cx="5837035" cy="5837035"/>
          </a:xfrm>
          <a:prstGeom prst="ellipse">
            <a:avLst/>
          </a:prstGeom>
          <a:noFill/>
          <a:ln w="508000">
            <a:solidFill>
              <a:srgbClr val="DAF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5D24AFE-A966-4224-8FB1-4ACDDDAB6F0A}"/>
              </a:ext>
            </a:extLst>
          </p:cNvPr>
          <p:cNvPicPr>
            <a:picLocks noChangeAspect="1"/>
          </p:cNvPicPr>
          <p:nvPr userDrawn="1"/>
        </p:nvPicPr>
        <p:blipFill>
          <a:blip r:embed="rId3"/>
          <a:srcRect/>
          <a:stretch/>
        </p:blipFill>
        <p:spPr>
          <a:xfrm>
            <a:off x="5382237" y="1405924"/>
            <a:ext cx="6341009" cy="5680266"/>
          </a:xfrm>
          <a:prstGeom prst="rect">
            <a:avLst/>
          </a:prstGeom>
        </p:spPr>
      </p:pic>
    </p:spTree>
    <p:extLst>
      <p:ext uri="{BB962C8B-B14F-4D97-AF65-F5344CB8AC3E}">
        <p14:creationId xmlns:p14="http://schemas.microsoft.com/office/powerpoint/2010/main" val="70313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F6771-B17A-455A-B360-DD4011DE0E80}"/>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3" name="Footer Placeholder 2">
            <a:extLst>
              <a:ext uri="{FF2B5EF4-FFF2-40B4-BE49-F238E27FC236}">
                <a16:creationId xmlns:a16="http://schemas.microsoft.com/office/drawing/2014/main" id="{23873F36-81EE-4B32-9722-2A82EEEE98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3032E40-939F-4680-B1E0-1F0DC302262A}"/>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417218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F6771-B17A-455A-B360-DD4011DE0E80}"/>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3" name="Footer Placeholder 2">
            <a:extLst>
              <a:ext uri="{FF2B5EF4-FFF2-40B4-BE49-F238E27FC236}">
                <a16:creationId xmlns:a16="http://schemas.microsoft.com/office/drawing/2014/main" id="{23873F36-81EE-4B32-9722-2A82EEEE98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3032E40-939F-4680-B1E0-1F0DC302262A}"/>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
        <p:nvSpPr>
          <p:cNvPr id="5" name="Rectangle 4">
            <a:extLst>
              <a:ext uri="{FF2B5EF4-FFF2-40B4-BE49-F238E27FC236}">
                <a16:creationId xmlns:a16="http://schemas.microsoft.com/office/drawing/2014/main" id="{A35D16A4-4AE5-4AB5-953C-E7955D0B8E67}"/>
              </a:ext>
            </a:extLst>
          </p:cNvPr>
          <p:cNvSpPr/>
          <p:nvPr userDrawn="1"/>
        </p:nvSpPr>
        <p:spPr>
          <a:xfrm>
            <a:off x="8153400" y="0"/>
            <a:ext cx="4038600" cy="153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96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DA33-F3E9-47C4-B0C8-F15C8CB0F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6BF7C1-EC0D-4484-BC73-8B0529C28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13D075-6A5B-43D3-BA3E-4944527B7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D80B0-BA18-4E57-AA68-61318BD3F023}"/>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6" name="Footer Placeholder 5">
            <a:extLst>
              <a:ext uri="{FF2B5EF4-FFF2-40B4-BE49-F238E27FC236}">
                <a16:creationId xmlns:a16="http://schemas.microsoft.com/office/drawing/2014/main" id="{4C9E3FAC-082B-44D7-98B5-82CF757C09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8BAEAD7-0F38-48F0-B249-2E82184DC57E}"/>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537769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49F7-0232-4A2B-A128-D45FE52B2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B6FCB7-9884-4F4F-A561-554488C91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80C12C-A255-4982-B7DF-73BC1DF78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59473-EA75-45A9-A2C0-BA76AE645BCC}"/>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6" name="Footer Placeholder 5">
            <a:extLst>
              <a:ext uri="{FF2B5EF4-FFF2-40B4-BE49-F238E27FC236}">
                <a16:creationId xmlns:a16="http://schemas.microsoft.com/office/drawing/2014/main" id="{3903EABE-22E2-47EF-8534-72CE603B62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7038B59-9D67-4A45-A2A9-E59D7775FCF6}"/>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35620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3F37-4E15-4B72-AD05-507A9E9A65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15349D-0A63-4460-8226-1D88486CA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4605D6-754C-4917-8567-10ABF29CA5F6}"/>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5" name="Footer Placeholder 4">
            <a:extLst>
              <a:ext uri="{FF2B5EF4-FFF2-40B4-BE49-F238E27FC236}">
                <a16:creationId xmlns:a16="http://schemas.microsoft.com/office/drawing/2014/main" id="{6E5E33A0-40F0-40D9-9C12-9E22A4351D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5731509-654A-48BE-9FBD-F25103A51212}"/>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310421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94AE0-72C2-4506-B71A-D4CC1FC2B4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75A3E-E854-46E9-A601-1B09491384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B8EA4-CB13-49FE-9E57-8C8CE44DE739}"/>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5" name="Footer Placeholder 4">
            <a:extLst>
              <a:ext uri="{FF2B5EF4-FFF2-40B4-BE49-F238E27FC236}">
                <a16:creationId xmlns:a16="http://schemas.microsoft.com/office/drawing/2014/main" id="{944FB8BE-C013-413C-8E58-D3384A5BE19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CCB68F-9E50-4309-8EC5-C47647EA442D}"/>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01309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6E285E-25F9-4E93-850D-ED3DF04862A3}"/>
              </a:ext>
            </a:extLst>
          </p:cNvPr>
          <p:cNvSpPr/>
          <p:nvPr userDrawn="1"/>
        </p:nvSpPr>
        <p:spPr>
          <a:xfrm>
            <a:off x="8238836" y="0"/>
            <a:ext cx="3953164"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E393CA73-C39B-47FC-80DB-B8DFDD6F66E7}"/>
              </a:ext>
            </a:extLst>
          </p:cNvPr>
          <p:cNvSpPr>
            <a:spLocks noGrp="1"/>
          </p:cNvSpPr>
          <p:nvPr>
            <p:ph type="ctrTitle"/>
          </p:nvPr>
        </p:nvSpPr>
        <p:spPr>
          <a:xfrm>
            <a:off x="683490" y="749819"/>
            <a:ext cx="4498109" cy="2387600"/>
          </a:xfrm>
        </p:spPr>
        <p:txBody>
          <a:bodyPr anchor="t">
            <a:normAutofit/>
          </a:bodyPr>
          <a:lstStyle>
            <a:lvl1pPr algn="l">
              <a:defRPr sz="4000"/>
            </a:lvl1pPr>
          </a:lstStyle>
          <a:p>
            <a:r>
              <a:rPr lang="en-US" dirty="0"/>
              <a:t>Click to edit Master title style</a:t>
            </a:r>
            <a:endParaRPr lang="en-GB" dirty="0"/>
          </a:p>
        </p:txBody>
      </p:sp>
      <p:sp>
        <p:nvSpPr>
          <p:cNvPr id="4" name="Subtitle 2">
            <a:extLst>
              <a:ext uri="{FF2B5EF4-FFF2-40B4-BE49-F238E27FC236}">
                <a16:creationId xmlns:a16="http://schemas.microsoft.com/office/drawing/2014/main" id="{DC85CD8B-5B7B-4603-8BAF-FD32395E8FC9}"/>
              </a:ext>
            </a:extLst>
          </p:cNvPr>
          <p:cNvSpPr>
            <a:spLocks noGrp="1"/>
          </p:cNvSpPr>
          <p:nvPr>
            <p:ph type="subTitle" idx="1"/>
          </p:nvPr>
        </p:nvSpPr>
        <p:spPr>
          <a:xfrm>
            <a:off x="683490" y="3137419"/>
            <a:ext cx="9144000" cy="1655762"/>
          </a:xfrm>
        </p:spPr>
        <p:txBody>
          <a:bodyPr>
            <a:normAutofit/>
          </a:bodyPr>
          <a:lstStyle>
            <a:lvl1pPr marL="0" indent="0" algn="l" defTabSz="457200" rtl="0" eaLnBrk="1" latinLnBrk="0" hangingPunct="1">
              <a:buNone/>
              <a:defRPr lang="en-GB" sz="1600" kern="1200" dirty="0">
                <a:solidFill>
                  <a:srgbClr val="005EB8"/>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02E79556-758D-489E-B217-2CCDD28C37B3}"/>
              </a:ext>
            </a:extLst>
          </p:cNvPr>
          <p:cNvPicPr>
            <a:picLocks noChangeAspect="1"/>
          </p:cNvPicPr>
          <p:nvPr userDrawn="1"/>
        </p:nvPicPr>
        <p:blipFill rotWithShape="1">
          <a:blip r:embed="rId2"/>
          <a:srcRect b="19261"/>
          <a:stretch/>
        </p:blipFill>
        <p:spPr>
          <a:xfrm>
            <a:off x="10215418" y="209427"/>
            <a:ext cx="1593883" cy="872613"/>
          </a:xfrm>
          <a:prstGeom prst="rect">
            <a:avLst/>
          </a:prstGeom>
        </p:spPr>
      </p:pic>
      <p:sp>
        <p:nvSpPr>
          <p:cNvPr id="6" name="Oval 5">
            <a:extLst>
              <a:ext uri="{FF2B5EF4-FFF2-40B4-BE49-F238E27FC236}">
                <a16:creationId xmlns:a16="http://schemas.microsoft.com/office/drawing/2014/main" id="{41EC9BDB-4356-4353-A689-009C0BF81167}"/>
              </a:ext>
            </a:extLst>
          </p:cNvPr>
          <p:cNvSpPr/>
          <p:nvPr userDrawn="1"/>
        </p:nvSpPr>
        <p:spPr>
          <a:xfrm>
            <a:off x="6908972" y="1874663"/>
            <a:ext cx="5837035" cy="5837035"/>
          </a:xfrm>
          <a:prstGeom prst="ellipse">
            <a:avLst/>
          </a:prstGeom>
          <a:noFill/>
          <a:ln w="508000">
            <a:solidFill>
              <a:srgbClr val="DAF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LEGO, toy, vector graphics&#10;&#10;Description automatically generated">
            <a:extLst>
              <a:ext uri="{FF2B5EF4-FFF2-40B4-BE49-F238E27FC236}">
                <a16:creationId xmlns:a16="http://schemas.microsoft.com/office/drawing/2014/main" id="{5199892D-A5A5-4D72-9971-AFB806C9FDD4}"/>
              </a:ext>
            </a:extLst>
          </p:cNvPr>
          <p:cNvPicPr>
            <a:picLocks noChangeAspect="1"/>
          </p:cNvPicPr>
          <p:nvPr userDrawn="1"/>
        </p:nvPicPr>
        <p:blipFill>
          <a:blip r:embed="rId3"/>
          <a:stretch>
            <a:fillRect/>
          </a:stretch>
        </p:blipFill>
        <p:spPr>
          <a:xfrm>
            <a:off x="5622671" y="1320800"/>
            <a:ext cx="6253982" cy="5602306"/>
          </a:xfrm>
          <a:prstGeom prst="rect">
            <a:avLst/>
          </a:prstGeom>
        </p:spPr>
      </p:pic>
    </p:spTree>
    <p:extLst>
      <p:ext uri="{BB962C8B-B14F-4D97-AF65-F5344CB8AC3E}">
        <p14:creationId xmlns:p14="http://schemas.microsoft.com/office/powerpoint/2010/main" val="377284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tyle 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93CA73-C39B-47FC-80DB-B8DFDD6F66E7}"/>
              </a:ext>
            </a:extLst>
          </p:cNvPr>
          <p:cNvSpPr>
            <a:spLocks noGrp="1"/>
          </p:cNvSpPr>
          <p:nvPr>
            <p:ph type="ctrTitle"/>
          </p:nvPr>
        </p:nvSpPr>
        <p:spPr>
          <a:xfrm>
            <a:off x="683490" y="749819"/>
            <a:ext cx="4498109" cy="2387600"/>
          </a:xfrm>
        </p:spPr>
        <p:txBody>
          <a:bodyPr anchor="t">
            <a:normAutofit/>
          </a:bodyPr>
          <a:lstStyle>
            <a:lvl1pPr algn="l">
              <a:defRPr sz="4000"/>
            </a:lvl1pPr>
          </a:lstStyle>
          <a:p>
            <a:r>
              <a:rPr lang="en-US" dirty="0"/>
              <a:t>Click to edit Master title style</a:t>
            </a:r>
            <a:endParaRPr lang="en-GB" dirty="0"/>
          </a:p>
        </p:txBody>
      </p:sp>
      <p:sp>
        <p:nvSpPr>
          <p:cNvPr id="4" name="Subtitle 2">
            <a:extLst>
              <a:ext uri="{FF2B5EF4-FFF2-40B4-BE49-F238E27FC236}">
                <a16:creationId xmlns:a16="http://schemas.microsoft.com/office/drawing/2014/main" id="{DC85CD8B-5B7B-4603-8BAF-FD32395E8FC9}"/>
              </a:ext>
            </a:extLst>
          </p:cNvPr>
          <p:cNvSpPr>
            <a:spLocks noGrp="1"/>
          </p:cNvSpPr>
          <p:nvPr>
            <p:ph type="subTitle" idx="1"/>
          </p:nvPr>
        </p:nvSpPr>
        <p:spPr>
          <a:xfrm>
            <a:off x="683490" y="3137419"/>
            <a:ext cx="9144000" cy="1655762"/>
          </a:xfrm>
        </p:spPr>
        <p:txBody>
          <a:bodyPr>
            <a:normAutofit/>
          </a:bodyPr>
          <a:lstStyle>
            <a:lvl1pPr marL="0" indent="0" algn="l" defTabSz="457200" rtl="0" eaLnBrk="1" latinLnBrk="0" hangingPunct="1">
              <a:buNone/>
              <a:defRPr lang="en-GB" sz="1600" kern="1200" dirty="0">
                <a:solidFill>
                  <a:srgbClr val="005EB8"/>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 name="Group 1">
            <a:extLst>
              <a:ext uri="{FF2B5EF4-FFF2-40B4-BE49-F238E27FC236}">
                <a16:creationId xmlns:a16="http://schemas.microsoft.com/office/drawing/2014/main" id="{D65D9C58-7F42-4B29-BD61-9BF7DC11E181}"/>
              </a:ext>
            </a:extLst>
          </p:cNvPr>
          <p:cNvGrpSpPr/>
          <p:nvPr userDrawn="1"/>
        </p:nvGrpSpPr>
        <p:grpSpPr>
          <a:xfrm>
            <a:off x="8238836" y="0"/>
            <a:ext cx="3953164" cy="1320800"/>
            <a:chOff x="8238836" y="0"/>
            <a:chExt cx="3953164" cy="1320800"/>
          </a:xfrm>
        </p:grpSpPr>
        <p:sp>
          <p:nvSpPr>
            <p:cNvPr id="8" name="Rectangle 7">
              <a:extLst>
                <a:ext uri="{FF2B5EF4-FFF2-40B4-BE49-F238E27FC236}">
                  <a16:creationId xmlns:a16="http://schemas.microsoft.com/office/drawing/2014/main" id="{386E285E-25F9-4E93-850D-ED3DF04862A3}"/>
                </a:ext>
              </a:extLst>
            </p:cNvPr>
            <p:cNvSpPr/>
            <p:nvPr userDrawn="1"/>
          </p:nvSpPr>
          <p:spPr>
            <a:xfrm>
              <a:off x="8238836" y="0"/>
              <a:ext cx="3953164"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2E79556-758D-489E-B217-2CCDD28C37B3}"/>
                </a:ext>
              </a:extLst>
            </p:cNvPr>
            <p:cNvPicPr>
              <a:picLocks noChangeAspect="1"/>
            </p:cNvPicPr>
            <p:nvPr userDrawn="1"/>
          </p:nvPicPr>
          <p:blipFill rotWithShape="1">
            <a:blip r:embed="rId2"/>
            <a:srcRect b="19261"/>
            <a:stretch/>
          </p:blipFill>
          <p:spPr>
            <a:xfrm>
              <a:off x="10215418" y="209427"/>
              <a:ext cx="1593883" cy="872613"/>
            </a:xfrm>
            <a:prstGeom prst="rect">
              <a:avLst/>
            </a:prstGeom>
          </p:spPr>
        </p:pic>
      </p:grpSp>
      <p:sp>
        <p:nvSpPr>
          <p:cNvPr id="6" name="Oval 5">
            <a:extLst>
              <a:ext uri="{FF2B5EF4-FFF2-40B4-BE49-F238E27FC236}">
                <a16:creationId xmlns:a16="http://schemas.microsoft.com/office/drawing/2014/main" id="{41EC9BDB-4356-4353-A689-009C0BF81167}"/>
              </a:ext>
            </a:extLst>
          </p:cNvPr>
          <p:cNvSpPr/>
          <p:nvPr userDrawn="1"/>
        </p:nvSpPr>
        <p:spPr>
          <a:xfrm>
            <a:off x="6908972" y="1874663"/>
            <a:ext cx="5837035" cy="5837035"/>
          </a:xfrm>
          <a:prstGeom prst="ellipse">
            <a:avLst/>
          </a:prstGeom>
          <a:noFill/>
          <a:ln w="508000">
            <a:solidFill>
              <a:srgbClr val="DAF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32BE239-1C65-4C77-9D1F-198503A05005}"/>
              </a:ext>
            </a:extLst>
          </p:cNvPr>
          <p:cNvPicPr>
            <a:picLocks noChangeAspect="1"/>
          </p:cNvPicPr>
          <p:nvPr userDrawn="1"/>
        </p:nvPicPr>
        <p:blipFill>
          <a:blip r:embed="rId3"/>
          <a:srcRect/>
          <a:stretch/>
        </p:blipFill>
        <p:spPr>
          <a:xfrm>
            <a:off x="5691432" y="1437038"/>
            <a:ext cx="6657814" cy="5785024"/>
          </a:xfrm>
          <a:prstGeom prst="rect">
            <a:avLst/>
          </a:prstGeom>
        </p:spPr>
      </p:pic>
    </p:spTree>
    <p:extLst>
      <p:ext uri="{BB962C8B-B14F-4D97-AF65-F5344CB8AC3E}">
        <p14:creationId xmlns:p14="http://schemas.microsoft.com/office/powerpoint/2010/main" val="26876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3745-5C57-41CA-AEE8-7738491BC9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E99C23-475C-4698-8C65-6BCCA1E2DFC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1BD49B0-0FF1-4523-A13F-36CFE95B2D95}"/>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5" name="Footer Placeholder 4">
            <a:extLst>
              <a:ext uri="{FF2B5EF4-FFF2-40B4-BE49-F238E27FC236}">
                <a16:creationId xmlns:a16="http://schemas.microsoft.com/office/drawing/2014/main" id="{C51B8C3D-E2D1-438C-ACB1-F789854CF6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DA9F2F-3ECA-4664-B136-F7BA3BA28871}"/>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grpSp>
        <p:nvGrpSpPr>
          <p:cNvPr id="7" name="Group 6">
            <a:extLst>
              <a:ext uri="{FF2B5EF4-FFF2-40B4-BE49-F238E27FC236}">
                <a16:creationId xmlns:a16="http://schemas.microsoft.com/office/drawing/2014/main" id="{FE97EEA8-5635-4D7B-96D2-74CED55FFF03}"/>
              </a:ext>
            </a:extLst>
          </p:cNvPr>
          <p:cNvGrpSpPr/>
          <p:nvPr userDrawn="1"/>
        </p:nvGrpSpPr>
        <p:grpSpPr>
          <a:xfrm>
            <a:off x="8238836" y="0"/>
            <a:ext cx="3953164" cy="1320800"/>
            <a:chOff x="8238836" y="0"/>
            <a:chExt cx="3953164" cy="1320800"/>
          </a:xfrm>
        </p:grpSpPr>
        <p:sp>
          <p:nvSpPr>
            <p:cNvPr id="8" name="Rectangle 7">
              <a:extLst>
                <a:ext uri="{FF2B5EF4-FFF2-40B4-BE49-F238E27FC236}">
                  <a16:creationId xmlns:a16="http://schemas.microsoft.com/office/drawing/2014/main" id="{34125DE0-FEB8-4962-919C-BEF5273EE75A}"/>
                </a:ext>
              </a:extLst>
            </p:cNvPr>
            <p:cNvSpPr/>
            <p:nvPr userDrawn="1"/>
          </p:nvSpPr>
          <p:spPr>
            <a:xfrm>
              <a:off x="8238836" y="0"/>
              <a:ext cx="3953164"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F8D2CB6-961C-4F5C-8E6C-88B8BEC9FBD2}"/>
                </a:ext>
              </a:extLst>
            </p:cNvPr>
            <p:cNvPicPr>
              <a:picLocks noChangeAspect="1"/>
            </p:cNvPicPr>
            <p:nvPr userDrawn="1"/>
          </p:nvPicPr>
          <p:blipFill rotWithShape="1">
            <a:blip r:embed="rId2"/>
            <a:srcRect b="19261"/>
            <a:stretch/>
          </p:blipFill>
          <p:spPr>
            <a:xfrm>
              <a:off x="10215418" y="209427"/>
              <a:ext cx="1593883" cy="872613"/>
            </a:xfrm>
            <a:prstGeom prst="rect">
              <a:avLst/>
            </a:prstGeom>
          </p:spPr>
        </p:pic>
      </p:grpSp>
      <p:pic>
        <p:nvPicPr>
          <p:cNvPr id="10" name="Picture 9" descr="Icon&#10;&#10;Description automatically generated">
            <a:extLst>
              <a:ext uri="{FF2B5EF4-FFF2-40B4-BE49-F238E27FC236}">
                <a16:creationId xmlns:a16="http://schemas.microsoft.com/office/drawing/2014/main" id="{19F575DC-2194-46D1-96FA-D6A214A16385}"/>
              </a:ext>
            </a:extLst>
          </p:cNvPr>
          <p:cNvPicPr>
            <a:picLocks noChangeAspect="1"/>
          </p:cNvPicPr>
          <p:nvPr userDrawn="1"/>
        </p:nvPicPr>
        <p:blipFill rotWithShape="1">
          <a:blip r:embed="rId3"/>
          <a:srcRect l="15614" b="50000"/>
          <a:stretch/>
        </p:blipFill>
        <p:spPr>
          <a:xfrm flipH="1">
            <a:off x="8812076" y="5316465"/>
            <a:ext cx="3379923" cy="1541536"/>
          </a:xfrm>
          <a:prstGeom prst="rect">
            <a:avLst/>
          </a:prstGeom>
        </p:spPr>
      </p:pic>
    </p:spTree>
    <p:extLst>
      <p:ext uri="{BB962C8B-B14F-4D97-AF65-F5344CB8AC3E}">
        <p14:creationId xmlns:p14="http://schemas.microsoft.com/office/powerpoint/2010/main" val="198213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3745-5C57-41CA-AEE8-7738491BC9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E99C23-475C-4698-8C65-6BCCA1E2DFC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1BD49B0-0FF1-4523-A13F-36CFE95B2D95}"/>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5" name="Footer Placeholder 4">
            <a:extLst>
              <a:ext uri="{FF2B5EF4-FFF2-40B4-BE49-F238E27FC236}">
                <a16:creationId xmlns:a16="http://schemas.microsoft.com/office/drawing/2014/main" id="{C51B8C3D-E2D1-438C-ACB1-F789854CF6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DA9F2F-3ECA-4664-B136-F7BA3BA28871}"/>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55527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C629-5CEF-4A5E-A752-22C8A9517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57131D-EC64-4C3D-8F22-A5C689A52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8E18C-1593-41FB-AE83-AF7D96222B5B}"/>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5" name="Footer Placeholder 4">
            <a:extLst>
              <a:ext uri="{FF2B5EF4-FFF2-40B4-BE49-F238E27FC236}">
                <a16:creationId xmlns:a16="http://schemas.microsoft.com/office/drawing/2014/main" id="{199B8444-E27B-4729-8CB6-13C8D22C196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A6206A3-5C18-4097-BA84-1BE64C396F98}"/>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130637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1D75-79A7-4FD9-A709-7ABEEB6D4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2E82B3-8F13-48EB-8C9B-C84B92224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0610DD-739B-42AA-89DA-C874E6835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EB7FD9-4C90-41C6-9C5F-A99CE144BE5B}"/>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6" name="Footer Placeholder 5">
            <a:extLst>
              <a:ext uri="{FF2B5EF4-FFF2-40B4-BE49-F238E27FC236}">
                <a16:creationId xmlns:a16="http://schemas.microsoft.com/office/drawing/2014/main" id="{F35BF6BF-9B82-480C-A63F-7FB3CBEBA41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6E11CE-F84D-402C-8E44-003FB1B24DB0}"/>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94321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19C2-5231-4CEC-9970-5FD2FC9A86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163F3A-14FC-4FBF-92D9-DB2905973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119383-40D5-4BA8-982A-7793A424E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B9472D-F47D-4A87-AD77-9E3C34B1C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C04EE-58DB-432E-BD31-C47BBA9D6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101685-F7D5-4D25-AEE4-C360E587F5D2}"/>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8" name="Footer Placeholder 7">
            <a:extLst>
              <a:ext uri="{FF2B5EF4-FFF2-40B4-BE49-F238E27FC236}">
                <a16:creationId xmlns:a16="http://schemas.microsoft.com/office/drawing/2014/main" id="{7431148B-B4BD-4999-B1D1-E663DF73568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F22F8A5-6E4D-454F-8235-41F862979673}"/>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7188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A686-F969-497C-BA24-C6848B71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6DEBC8-7894-4029-BB76-9EECE1F0D73D}"/>
              </a:ext>
            </a:extLst>
          </p:cNvPr>
          <p:cNvSpPr>
            <a:spLocks noGrp="1"/>
          </p:cNvSpPr>
          <p:nvPr>
            <p:ph type="dt" sz="half" idx="10"/>
          </p:nvPr>
        </p:nvSpPr>
        <p:spPr>
          <a:xfrm>
            <a:off x="838200" y="6356350"/>
            <a:ext cx="2743200" cy="365125"/>
          </a:xfrm>
          <a:prstGeom prst="rect">
            <a:avLst/>
          </a:prstGeom>
        </p:spPr>
        <p:txBody>
          <a:bodyPr/>
          <a:lstStyle/>
          <a:p>
            <a:fld id="{C2AA7707-DAA1-43A0-9DA2-E11C62B39F78}" type="datetimeFigureOut">
              <a:rPr lang="en-GB" smtClean="0"/>
              <a:t>25/11/2025</a:t>
            </a:fld>
            <a:endParaRPr lang="en-GB"/>
          </a:p>
        </p:txBody>
      </p:sp>
      <p:sp>
        <p:nvSpPr>
          <p:cNvPr id="4" name="Footer Placeholder 3">
            <a:extLst>
              <a:ext uri="{FF2B5EF4-FFF2-40B4-BE49-F238E27FC236}">
                <a16:creationId xmlns:a16="http://schemas.microsoft.com/office/drawing/2014/main" id="{709FFB48-5D2F-47B0-9934-55B78519D0C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1931171-6DE0-4888-B55A-6877E558BC39}"/>
              </a:ext>
            </a:extLst>
          </p:cNvPr>
          <p:cNvSpPr>
            <a:spLocks noGrp="1"/>
          </p:cNvSpPr>
          <p:nvPr>
            <p:ph type="sldNum" sz="quarter" idx="12"/>
          </p:nvPr>
        </p:nvSpPr>
        <p:spPr>
          <a:xfrm>
            <a:off x="8610600" y="6356350"/>
            <a:ext cx="2743200" cy="365125"/>
          </a:xfrm>
          <a:prstGeom prst="rect">
            <a:avLst/>
          </a:prstGeom>
        </p:spPr>
        <p:txBody>
          <a:bodyPr/>
          <a:lstStyle/>
          <a:p>
            <a:fld id="{11C6ED11-6ADA-4443-BFB8-B5819B15A799}" type="slidenum">
              <a:rPr lang="en-GB" smtClean="0"/>
              <a:t>‹#›</a:t>
            </a:fld>
            <a:endParaRPr lang="en-GB"/>
          </a:p>
        </p:txBody>
      </p:sp>
    </p:spTree>
    <p:extLst>
      <p:ext uri="{BB962C8B-B14F-4D97-AF65-F5344CB8AC3E}">
        <p14:creationId xmlns:p14="http://schemas.microsoft.com/office/powerpoint/2010/main" val="268744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CD970-0026-4B81-83A8-AFFA9019741D}"/>
              </a:ext>
            </a:extLst>
          </p:cNvPr>
          <p:cNvSpPr>
            <a:spLocks noGrp="1"/>
          </p:cNvSpPr>
          <p:nvPr>
            <p:ph type="title"/>
          </p:nvPr>
        </p:nvSpPr>
        <p:spPr>
          <a:xfrm>
            <a:off x="838200" y="365125"/>
            <a:ext cx="853670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EBAC6E9-AE48-48DE-B83A-5BBBA5344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Icon&#10;&#10;Description automatically generated">
            <a:extLst>
              <a:ext uri="{FF2B5EF4-FFF2-40B4-BE49-F238E27FC236}">
                <a16:creationId xmlns:a16="http://schemas.microsoft.com/office/drawing/2014/main" id="{A585416D-3D7E-485D-8B2A-91C7A6BC59BD}"/>
              </a:ext>
            </a:extLst>
          </p:cNvPr>
          <p:cNvPicPr>
            <a:picLocks noChangeAspect="1"/>
          </p:cNvPicPr>
          <p:nvPr userDrawn="1"/>
        </p:nvPicPr>
        <p:blipFill rotWithShape="1">
          <a:blip r:embed="rId17"/>
          <a:srcRect l="10583" t="56891"/>
          <a:stretch/>
        </p:blipFill>
        <p:spPr>
          <a:xfrm flipH="1">
            <a:off x="8610598" y="0"/>
            <a:ext cx="3581401" cy="1329099"/>
          </a:xfrm>
          <a:prstGeom prst="rect">
            <a:avLst/>
          </a:prstGeom>
        </p:spPr>
      </p:pic>
      <p:pic>
        <p:nvPicPr>
          <p:cNvPr id="8" name="Picture 7" descr="Shape, rectangle&#10;&#10;Description automatically generated">
            <a:extLst>
              <a:ext uri="{FF2B5EF4-FFF2-40B4-BE49-F238E27FC236}">
                <a16:creationId xmlns:a16="http://schemas.microsoft.com/office/drawing/2014/main" id="{9A48B04A-59EC-48C3-B46C-DCBEDBCC18BF}"/>
              </a:ext>
            </a:extLst>
          </p:cNvPr>
          <p:cNvPicPr>
            <a:picLocks noChangeAspect="1"/>
          </p:cNvPicPr>
          <p:nvPr userDrawn="1"/>
        </p:nvPicPr>
        <p:blipFill rotWithShape="1">
          <a:blip r:embed="rId18"/>
          <a:srcRect l="18431"/>
          <a:stretch/>
        </p:blipFill>
        <p:spPr>
          <a:xfrm>
            <a:off x="0" y="6212239"/>
            <a:ext cx="3654864" cy="659829"/>
          </a:xfrm>
          <a:prstGeom prst="rect">
            <a:avLst/>
          </a:prstGeom>
        </p:spPr>
      </p:pic>
      <p:sp>
        <p:nvSpPr>
          <p:cNvPr id="9" name="TextBox 8">
            <a:extLst>
              <a:ext uri="{FF2B5EF4-FFF2-40B4-BE49-F238E27FC236}">
                <a16:creationId xmlns:a16="http://schemas.microsoft.com/office/drawing/2014/main" id="{42B18325-A0A4-4917-B775-B41DC154ABCC}"/>
              </a:ext>
            </a:extLst>
          </p:cNvPr>
          <p:cNvSpPr txBox="1"/>
          <p:nvPr userDrawn="1"/>
        </p:nvSpPr>
        <p:spPr>
          <a:xfrm>
            <a:off x="589363" y="6439112"/>
            <a:ext cx="253197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happyhealthylives.uk</a:t>
            </a:r>
          </a:p>
        </p:txBody>
      </p:sp>
      <p:sp>
        <p:nvSpPr>
          <p:cNvPr id="5" name="TextBox 4">
            <a:extLst>
              <a:ext uri="{FF2B5EF4-FFF2-40B4-BE49-F238E27FC236}">
                <a16:creationId xmlns:a16="http://schemas.microsoft.com/office/drawing/2014/main" id="{51EF4DC7-680E-7F70-4C2B-4E9F65C2F64F}"/>
              </a:ext>
            </a:extLst>
          </p:cNvPr>
          <p:cNvSpPr txBox="1"/>
          <p:nvPr>
            <p:extLst>
              <p:ext uri="{1162E1C5-73C7-4A58-AE30-91384D911F3F}">
                <p184:classification xmlns:p184="http://schemas.microsoft.com/office/powerpoint/2018/4/main" val="ftr"/>
              </p:ext>
            </p:extLst>
          </p:nvPr>
        </p:nvSpPr>
        <p:spPr>
          <a:xfrm>
            <a:off x="5865813" y="6642100"/>
            <a:ext cx="517525"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 </a:t>
            </a:r>
          </a:p>
        </p:txBody>
      </p:sp>
    </p:spTree>
    <p:extLst>
      <p:ext uri="{BB962C8B-B14F-4D97-AF65-F5344CB8AC3E}">
        <p14:creationId xmlns:p14="http://schemas.microsoft.com/office/powerpoint/2010/main" val="3807743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lang="en-US" sz="3600" kern="1200" dirty="0" smtClean="0">
          <a:solidFill>
            <a:srgbClr val="425563"/>
          </a:solidFill>
          <a:latin typeface="Arial MT Medium"/>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5D6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5D6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5D6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5D6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5D6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lancet.com/journals/lancet/article/PIIS0140-6736(18)32207-4/fulltex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www.bhf.org.uk/what-we-do/news-from-the-bhf/news-archive/2025/may/worst-start-to-decade-heart-disease-50-years-bhf-strategy-launch#:~:text=New%20analysis%20shows%20there%20has,in%20at%20least%20a%20gene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cid:image003.png@01DC32C3.16AB5150"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A09C-6B93-4514-9FEA-F0C3C6239CAA}"/>
              </a:ext>
            </a:extLst>
          </p:cNvPr>
          <p:cNvSpPr>
            <a:spLocks noGrp="1"/>
          </p:cNvSpPr>
          <p:nvPr>
            <p:ph type="ctrTitle"/>
          </p:nvPr>
        </p:nvSpPr>
        <p:spPr>
          <a:xfrm>
            <a:off x="683489" y="749819"/>
            <a:ext cx="6324061" cy="2387600"/>
          </a:xfrm>
        </p:spPr>
        <p:txBody>
          <a:bodyPr>
            <a:normAutofit fontScale="90000"/>
          </a:bodyPr>
          <a:lstStyle/>
          <a:p>
            <a:r>
              <a:rPr lang="en-GB" sz="4800" b="1" dirty="0"/>
              <a:t>Why we need a CVD prevention focus in Coventry and  Warwickshire</a:t>
            </a:r>
          </a:p>
        </p:txBody>
      </p:sp>
      <p:sp>
        <p:nvSpPr>
          <p:cNvPr id="3" name="Subtitle 2">
            <a:extLst>
              <a:ext uri="{FF2B5EF4-FFF2-40B4-BE49-F238E27FC236}">
                <a16:creationId xmlns:a16="http://schemas.microsoft.com/office/drawing/2014/main" id="{7ABA92A5-C914-47BE-B09D-4DE3931D3B45}"/>
              </a:ext>
            </a:extLst>
          </p:cNvPr>
          <p:cNvSpPr>
            <a:spLocks noGrp="1"/>
          </p:cNvSpPr>
          <p:nvPr>
            <p:ph type="subTitle" idx="1"/>
          </p:nvPr>
        </p:nvSpPr>
        <p:spPr>
          <a:xfrm>
            <a:off x="683489" y="3755878"/>
            <a:ext cx="5042193" cy="1655762"/>
          </a:xfrm>
        </p:spPr>
        <p:txBody>
          <a:bodyPr>
            <a:normAutofit/>
          </a:bodyPr>
          <a:lstStyle/>
          <a:p>
            <a:r>
              <a:rPr lang="en-GB" sz="2400" dirty="0"/>
              <a:t>Uju Okereke</a:t>
            </a:r>
          </a:p>
          <a:p>
            <a:r>
              <a:rPr lang="en-GB" sz="2400" dirty="0"/>
              <a:t>Consultant in Public Health</a:t>
            </a:r>
          </a:p>
          <a:p>
            <a:r>
              <a:rPr lang="en-GB" sz="2400" dirty="0"/>
              <a:t>26/11/2025</a:t>
            </a:r>
          </a:p>
        </p:txBody>
      </p:sp>
    </p:spTree>
    <p:extLst>
      <p:ext uri="{BB962C8B-B14F-4D97-AF65-F5344CB8AC3E}">
        <p14:creationId xmlns:p14="http://schemas.microsoft.com/office/powerpoint/2010/main" val="287889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FD4DC9-23C8-C2A7-BB93-15D0697374BF}"/>
              </a:ext>
            </a:extLst>
          </p:cNvPr>
          <p:cNvSpPr>
            <a:spLocks noGrp="1"/>
          </p:cNvSpPr>
          <p:nvPr>
            <p:ph type="title"/>
          </p:nvPr>
        </p:nvSpPr>
        <p:spPr/>
        <p:txBody>
          <a:bodyPr/>
          <a:lstStyle/>
          <a:p>
            <a:endParaRPr lang="en-GB" dirty="0"/>
          </a:p>
        </p:txBody>
      </p:sp>
      <p:sp>
        <p:nvSpPr>
          <p:cNvPr id="10" name="Content Placeholder 9">
            <a:extLst>
              <a:ext uri="{FF2B5EF4-FFF2-40B4-BE49-F238E27FC236}">
                <a16:creationId xmlns:a16="http://schemas.microsoft.com/office/drawing/2014/main" id="{F5106C6D-2DBE-F5A7-2DF5-80A7D3D47DEC}"/>
              </a:ext>
            </a:extLst>
          </p:cNvPr>
          <p:cNvSpPr>
            <a:spLocks noGrp="1"/>
          </p:cNvSpPr>
          <p:nvPr>
            <p:ph sz="half" idx="1"/>
          </p:nvPr>
        </p:nvSpPr>
        <p:spPr/>
        <p:txBody>
          <a:bodyPr/>
          <a:lstStyle/>
          <a:p>
            <a:endParaRPr lang="en-GB"/>
          </a:p>
        </p:txBody>
      </p:sp>
      <p:pic>
        <p:nvPicPr>
          <p:cNvPr id="13" name="Content Placeholder 12">
            <a:extLst>
              <a:ext uri="{FF2B5EF4-FFF2-40B4-BE49-F238E27FC236}">
                <a16:creationId xmlns:a16="http://schemas.microsoft.com/office/drawing/2014/main" id="{D1200B72-AD22-5381-55FB-0B028671614F}"/>
              </a:ext>
            </a:extLst>
          </p:cNvPr>
          <p:cNvPicPr>
            <a:picLocks noGrp="1" noChangeAspect="1"/>
          </p:cNvPicPr>
          <p:nvPr>
            <p:ph sz="half" idx="2"/>
          </p:nvPr>
        </p:nvPicPr>
        <p:blipFill>
          <a:blip r:embed="rId2"/>
          <a:stretch>
            <a:fillRect/>
          </a:stretch>
        </p:blipFill>
        <p:spPr>
          <a:xfrm>
            <a:off x="7083188" y="1937982"/>
            <a:ext cx="5049672" cy="4238981"/>
          </a:xfrm>
        </p:spPr>
      </p:pic>
      <p:pic>
        <p:nvPicPr>
          <p:cNvPr id="5" name="Picture 4">
            <a:extLst>
              <a:ext uri="{FF2B5EF4-FFF2-40B4-BE49-F238E27FC236}">
                <a16:creationId xmlns:a16="http://schemas.microsoft.com/office/drawing/2014/main" id="{7377975F-1B5B-2ECE-CAFF-1EA05718A6C2}"/>
              </a:ext>
            </a:extLst>
          </p:cNvPr>
          <p:cNvPicPr>
            <a:picLocks noChangeAspect="1"/>
          </p:cNvPicPr>
          <p:nvPr/>
        </p:nvPicPr>
        <p:blipFill>
          <a:blip r:embed="rId3"/>
          <a:stretch>
            <a:fillRect/>
          </a:stretch>
        </p:blipFill>
        <p:spPr>
          <a:xfrm>
            <a:off x="307075" y="561954"/>
            <a:ext cx="6776113" cy="5734092"/>
          </a:xfrm>
          <a:prstGeom prst="rect">
            <a:avLst/>
          </a:prstGeom>
        </p:spPr>
      </p:pic>
    </p:spTree>
    <p:extLst>
      <p:ext uri="{BB962C8B-B14F-4D97-AF65-F5344CB8AC3E}">
        <p14:creationId xmlns:p14="http://schemas.microsoft.com/office/powerpoint/2010/main" val="152775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862D-76BB-4347-74DC-AE315559DD99}"/>
              </a:ext>
            </a:extLst>
          </p:cNvPr>
          <p:cNvSpPr>
            <a:spLocks noGrp="1"/>
          </p:cNvSpPr>
          <p:nvPr>
            <p:ph type="title"/>
          </p:nvPr>
        </p:nvSpPr>
        <p:spPr>
          <a:xfrm>
            <a:off x="838200" y="365125"/>
            <a:ext cx="8536709" cy="1325563"/>
          </a:xfrm>
        </p:spPr>
        <p:txBody>
          <a:bodyPr anchor="ctr">
            <a:normAutofit/>
          </a:bodyPr>
          <a:lstStyle/>
          <a:p>
            <a:r>
              <a:rPr lang="en-GB" dirty="0"/>
              <a:t>Proposed actions in primary care and community settings</a:t>
            </a:r>
          </a:p>
        </p:txBody>
      </p:sp>
      <p:graphicFrame>
        <p:nvGraphicFramePr>
          <p:cNvPr id="6" name="Content Placeholder 2">
            <a:extLst>
              <a:ext uri="{FF2B5EF4-FFF2-40B4-BE49-F238E27FC236}">
                <a16:creationId xmlns:a16="http://schemas.microsoft.com/office/drawing/2014/main" id="{E53F64FE-003C-C17D-9804-8553C197F8E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48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2A52-A53A-3570-A14A-5934065E9B7B}"/>
              </a:ext>
            </a:extLst>
          </p:cNvPr>
          <p:cNvSpPr>
            <a:spLocks noGrp="1"/>
          </p:cNvSpPr>
          <p:nvPr>
            <p:ph type="title"/>
          </p:nvPr>
        </p:nvSpPr>
        <p:spPr>
          <a:xfrm>
            <a:off x="152400" y="154321"/>
            <a:ext cx="10133106" cy="1325563"/>
          </a:xfrm>
        </p:spPr>
        <p:txBody>
          <a:bodyPr/>
          <a:lstStyle/>
          <a:p>
            <a:r>
              <a:rPr lang="en-GB" dirty="0"/>
              <a:t>Impact of a prevention approach on Individuals and the System</a:t>
            </a:r>
          </a:p>
        </p:txBody>
      </p:sp>
      <p:sp>
        <p:nvSpPr>
          <p:cNvPr id="3" name="Content Placeholder 2">
            <a:extLst>
              <a:ext uri="{FF2B5EF4-FFF2-40B4-BE49-F238E27FC236}">
                <a16:creationId xmlns:a16="http://schemas.microsoft.com/office/drawing/2014/main" id="{F7D51136-73C9-EEA2-583A-90A37ADA1E26}"/>
              </a:ext>
            </a:extLst>
          </p:cNvPr>
          <p:cNvSpPr>
            <a:spLocks noGrp="1"/>
          </p:cNvSpPr>
          <p:nvPr>
            <p:ph idx="1"/>
          </p:nvPr>
        </p:nvSpPr>
        <p:spPr>
          <a:xfrm>
            <a:off x="300789" y="1404470"/>
            <a:ext cx="11586411" cy="4755697"/>
          </a:xfrm>
        </p:spPr>
        <p:txBody>
          <a:bodyPr>
            <a:normAutofit fontScale="62500" lnSpcReduction="20000"/>
          </a:bodyPr>
          <a:lstStyle/>
          <a:p>
            <a:pPr>
              <a:buNone/>
            </a:pPr>
            <a:endParaRPr lang="en-GB" b="1" dirty="0"/>
          </a:p>
          <a:p>
            <a:pPr>
              <a:buNone/>
            </a:pPr>
            <a:r>
              <a:rPr lang="en-GB" b="1" dirty="0"/>
              <a:t>For Individuals:</a:t>
            </a:r>
          </a:p>
          <a:p>
            <a:pPr>
              <a:buFont typeface="Arial" panose="020B0604020202020204" pitchFamily="34" charset="0"/>
              <a:buChar char="•"/>
            </a:pPr>
            <a:r>
              <a:rPr lang="en-GB" b="1" dirty="0"/>
              <a:t>Proactive care</a:t>
            </a:r>
            <a:r>
              <a:rPr lang="en-GB" dirty="0"/>
              <a:t>: Helps identify at-risk individuals early through a PHM approach, enabling </a:t>
            </a:r>
            <a:r>
              <a:rPr lang="en-GB" b="1" dirty="0"/>
              <a:t>targeted interventions</a:t>
            </a:r>
            <a:r>
              <a:rPr lang="en-GB" dirty="0"/>
              <a:t> before illness develops or worsens.</a:t>
            </a:r>
          </a:p>
          <a:p>
            <a:pPr>
              <a:buFont typeface="Arial" panose="020B0604020202020204" pitchFamily="34" charset="0"/>
              <a:buChar char="•"/>
            </a:pPr>
            <a:r>
              <a:rPr lang="en-GB" b="1" dirty="0"/>
              <a:t>Personalised support</a:t>
            </a:r>
            <a:r>
              <a:rPr lang="en-GB" dirty="0"/>
              <a:t>: Emphasizes </a:t>
            </a:r>
            <a:r>
              <a:rPr lang="en-GB" b="1" dirty="0"/>
              <a:t>personalised care approaches</a:t>
            </a:r>
            <a:r>
              <a:rPr lang="en-GB" dirty="0"/>
              <a:t>, enabling individuals to co-design care based on what matters to them.</a:t>
            </a:r>
          </a:p>
          <a:p>
            <a:pPr>
              <a:buFont typeface="Arial" panose="020B0604020202020204" pitchFamily="34" charset="0"/>
              <a:buChar char="•"/>
            </a:pPr>
            <a:r>
              <a:rPr lang="en-GB" b="1" dirty="0"/>
              <a:t>Empowerment</a:t>
            </a:r>
            <a:r>
              <a:rPr lang="en-GB" dirty="0"/>
              <a:t>: Promotes initiatives like Making Every Contact Count (MECC), allowing frontline workers to empower individuals during routine interactions.</a:t>
            </a:r>
          </a:p>
          <a:p>
            <a:pPr>
              <a:buFont typeface="Arial" panose="020B0604020202020204" pitchFamily="34" charset="0"/>
              <a:buChar char="•"/>
            </a:pPr>
            <a:r>
              <a:rPr lang="en-GB" b="1" dirty="0"/>
              <a:t>Better outcomes</a:t>
            </a:r>
            <a:r>
              <a:rPr lang="en-GB" dirty="0"/>
              <a:t>: Aims to </a:t>
            </a:r>
            <a:r>
              <a:rPr lang="en-GB" b="1" dirty="0"/>
              <a:t>reduce premature mortality and morbidity</a:t>
            </a:r>
            <a:r>
              <a:rPr lang="en-GB" dirty="0"/>
              <a:t> by addressing modifiable risk factors (e.g. smoking, diet, inactivity, hypertension, high cholesterol).</a:t>
            </a:r>
          </a:p>
          <a:p>
            <a:pPr>
              <a:buNone/>
            </a:pPr>
            <a:endParaRPr lang="en-GB" b="1" dirty="0"/>
          </a:p>
          <a:p>
            <a:pPr>
              <a:buNone/>
            </a:pPr>
            <a:r>
              <a:rPr lang="en-GB" b="1" dirty="0"/>
              <a:t>For the System:</a:t>
            </a:r>
          </a:p>
          <a:p>
            <a:pPr>
              <a:buFont typeface="Arial" panose="020B0604020202020204" pitchFamily="34" charset="0"/>
              <a:buChar char="•"/>
            </a:pPr>
            <a:r>
              <a:rPr lang="en-GB" b="1" dirty="0"/>
              <a:t>Reduces demand</a:t>
            </a:r>
            <a:r>
              <a:rPr lang="en-GB" dirty="0"/>
              <a:t> on urgent and secondary care by shifting resources to </a:t>
            </a:r>
            <a:r>
              <a:rPr lang="en-GB" b="1" dirty="0"/>
              <a:t>preventative activity and early intervention</a:t>
            </a:r>
            <a:r>
              <a:rPr lang="en-GB" dirty="0"/>
              <a:t>.</a:t>
            </a:r>
          </a:p>
          <a:p>
            <a:pPr>
              <a:buFont typeface="Arial" panose="020B0604020202020204" pitchFamily="34" charset="0"/>
              <a:buChar char="•"/>
            </a:pPr>
            <a:r>
              <a:rPr lang="en-GB" b="1" dirty="0"/>
              <a:t>Improves resource allocation</a:t>
            </a:r>
            <a:r>
              <a:rPr lang="en-GB" dirty="0"/>
              <a:t> through PHM data insights.</a:t>
            </a:r>
          </a:p>
          <a:p>
            <a:pPr>
              <a:buFont typeface="Arial" panose="020B0604020202020204" pitchFamily="34" charset="0"/>
              <a:buChar char="•"/>
            </a:pPr>
            <a:r>
              <a:rPr lang="en-GB" dirty="0"/>
              <a:t>Embeds </a:t>
            </a:r>
            <a:r>
              <a:rPr lang="en-GB" b="1" dirty="0"/>
              <a:t>collaborative working</a:t>
            </a:r>
            <a:r>
              <a:rPr lang="en-GB" dirty="0"/>
              <a:t> across NHS, local government, and community organisations.</a:t>
            </a:r>
          </a:p>
          <a:p>
            <a:pPr>
              <a:buFont typeface="Arial" panose="020B0604020202020204" pitchFamily="34" charset="0"/>
              <a:buChar char="•"/>
            </a:pPr>
            <a:r>
              <a:rPr lang="en-GB" dirty="0"/>
              <a:t>Supports </a:t>
            </a:r>
            <a:r>
              <a:rPr lang="en-GB" b="1" dirty="0"/>
              <a:t>sustainable transformation</a:t>
            </a:r>
            <a:r>
              <a:rPr lang="en-GB" dirty="0"/>
              <a:t> by aligning preventive care with strategic planning.</a:t>
            </a:r>
          </a:p>
          <a:p>
            <a:endParaRPr lang="en-GB" dirty="0"/>
          </a:p>
        </p:txBody>
      </p:sp>
    </p:spTree>
    <p:extLst>
      <p:ext uri="{BB962C8B-B14F-4D97-AF65-F5344CB8AC3E}">
        <p14:creationId xmlns:p14="http://schemas.microsoft.com/office/powerpoint/2010/main" val="248874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5F91-7FE2-63DE-9228-7B52F935B1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01063B2-1046-9068-4CAE-B9ECFDBB7691}"/>
              </a:ext>
            </a:extLst>
          </p:cNvPr>
          <p:cNvSpPr>
            <a:spLocks noGrp="1"/>
          </p:cNvSpPr>
          <p:nvPr>
            <p:ph idx="1"/>
          </p:nvPr>
        </p:nvSpPr>
        <p:spPr/>
        <p:txBody>
          <a:bodyPr>
            <a:normAutofit/>
          </a:bodyPr>
          <a:lstStyle/>
          <a:p>
            <a:pPr marL="0" indent="0" algn="ctr">
              <a:buNone/>
            </a:pPr>
            <a:endParaRPr lang="en-GB" sz="4800" dirty="0"/>
          </a:p>
          <a:p>
            <a:pPr marL="0" indent="0" algn="ctr">
              <a:buNone/>
            </a:pPr>
            <a:endParaRPr lang="en-GB" sz="4800" dirty="0"/>
          </a:p>
          <a:p>
            <a:pPr marL="0" indent="0" algn="ctr">
              <a:buNone/>
            </a:pPr>
            <a:r>
              <a:rPr lang="en-GB" sz="4800" dirty="0"/>
              <a:t>THANK YOU</a:t>
            </a:r>
          </a:p>
        </p:txBody>
      </p:sp>
    </p:spTree>
    <p:extLst>
      <p:ext uri="{BB962C8B-B14F-4D97-AF65-F5344CB8AC3E}">
        <p14:creationId xmlns:p14="http://schemas.microsoft.com/office/powerpoint/2010/main" val="340256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FEB4-F9A7-AAE1-6288-3A3470640E1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E19AF6-F3C6-D64E-C46A-6D69E628F0C6}"/>
              </a:ext>
            </a:extLst>
          </p:cNvPr>
          <p:cNvSpPr>
            <a:spLocks noGrp="1"/>
          </p:cNvSpPr>
          <p:nvPr>
            <p:ph idx="1"/>
          </p:nvPr>
        </p:nvSpPr>
        <p:spPr/>
        <p:txBody>
          <a:bodyPr>
            <a:normAutofit/>
          </a:bodyPr>
          <a:lstStyle/>
          <a:p>
            <a:pPr marL="0" indent="0">
              <a:buNone/>
            </a:pPr>
            <a:endParaRPr lang="en-GB" sz="4400" dirty="0"/>
          </a:p>
          <a:p>
            <a:pPr marL="0" indent="0">
              <a:buNone/>
            </a:pPr>
            <a:endParaRPr lang="en-GB" sz="4400" dirty="0"/>
          </a:p>
          <a:p>
            <a:pPr marL="0" indent="0" algn="ctr">
              <a:buNone/>
            </a:pPr>
            <a:r>
              <a:rPr lang="en-GB" sz="4400" dirty="0"/>
              <a:t>QUESTIONS</a:t>
            </a:r>
          </a:p>
        </p:txBody>
      </p:sp>
    </p:spTree>
    <p:extLst>
      <p:ext uri="{BB962C8B-B14F-4D97-AF65-F5344CB8AC3E}">
        <p14:creationId xmlns:p14="http://schemas.microsoft.com/office/powerpoint/2010/main" val="385499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8136-22A3-9647-A198-4B0B931337B9}"/>
              </a:ext>
            </a:extLst>
          </p:cNvPr>
          <p:cNvSpPr>
            <a:spLocks noGrp="1"/>
          </p:cNvSpPr>
          <p:nvPr>
            <p:ph type="title"/>
          </p:nvPr>
        </p:nvSpPr>
        <p:spPr>
          <a:xfrm>
            <a:off x="839788" y="365125"/>
            <a:ext cx="10515600" cy="1325563"/>
          </a:xfrm>
        </p:spPr>
        <p:txBody>
          <a:bodyPr anchor="ctr">
            <a:normAutofit/>
          </a:bodyPr>
          <a:lstStyle/>
          <a:p>
            <a:r>
              <a:rPr lang="en-GB" dirty="0"/>
              <a:t>Why is CVD prevention important?</a:t>
            </a:r>
          </a:p>
        </p:txBody>
      </p:sp>
      <p:sp>
        <p:nvSpPr>
          <p:cNvPr id="4" name="Text Placeholder 3">
            <a:extLst>
              <a:ext uri="{FF2B5EF4-FFF2-40B4-BE49-F238E27FC236}">
                <a16:creationId xmlns:a16="http://schemas.microsoft.com/office/drawing/2014/main" id="{5E803124-68FB-DCE8-F1C7-2EFE808CD63B}"/>
              </a:ext>
            </a:extLst>
          </p:cNvPr>
          <p:cNvSpPr>
            <a:spLocks noGrp="1"/>
          </p:cNvSpPr>
          <p:nvPr>
            <p:ph sz="half" idx="2"/>
          </p:nvPr>
        </p:nvSpPr>
        <p:spPr>
          <a:xfrm>
            <a:off x="768164" y="1841732"/>
            <a:ext cx="5202704" cy="4546134"/>
          </a:xfrm>
        </p:spPr>
        <p:txBody>
          <a:bodyPr>
            <a:normAutofit fontScale="77500" lnSpcReduction="20000"/>
          </a:bodyPr>
          <a:lstStyle/>
          <a:p>
            <a:endParaRPr lang="en-GB" sz="1500" dirty="0"/>
          </a:p>
          <a:p>
            <a:r>
              <a:rPr lang="en-GB" sz="1500" dirty="0"/>
              <a:t>The latest Global Burden of Disease study shows that the </a:t>
            </a:r>
            <a:r>
              <a:rPr lang="en-GB" sz="1500" b="1" dirty="0"/>
              <a:t>second</a:t>
            </a:r>
            <a:r>
              <a:rPr lang="en-GB" sz="1500" dirty="0"/>
              <a:t> </a:t>
            </a:r>
            <a:r>
              <a:rPr lang="en-GB" sz="1500" b="1" dirty="0"/>
              <a:t>top cause of early death </a:t>
            </a:r>
            <a:r>
              <a:rPr lang="en-GB" sz="1500" dirty="0"/>
              <a:t>for the people of England after neoplasms is CVD (heart disease and stroke).</a:t>
            </a:r>
          </a:p>
          <a:p>
            <a:r>
              <a:rPr lang="en-GB" sz="1500" dirty="0"/>
              <a:t>According to the BHF, the UK’s heart health has </a:t>
            </a:r>
            <a:r>
              <a:rPr lang="en-GB" sz="1500" b="1" dirty="0"/>
              <a:t>declined more quickly </a:t>
            </a:r>
            <a:r>
              <a:rPr lang="en-GB" sz="1500" dirty="0"/>
              <a:t>at the start of the 2020s </a:t>
            </a:r>
            <a:r>
              <a:rPr lang="en-GB" sz="1500" b="1" dirty="0"/>
              <a:t>than in any other decade for over 50 years</a:t>
            </a:r>
          </a:p>
          <a:p>
            <a:r>
              <a:rPr lang="en-GB" sz="1500" dirty="0"/>
              <a:t>Rise in the rate and number of deaths in working-age adults (20-64) from cardiovascular disease in the UK. Rising to 55 deaths per 100,000 in 2023 from 49 per 100,000 in 2019 – the </a:t>
            </a:r>
            <a:r>
              <a:rPr lang="en-GB" sz="1500" b="1" dirty="0"/>
              <a:t>first sustained increase in at least a generation</a:t>
            </a:r>
            <a:r>
              <a:rPr lang="en-GB" sz="1500" dirty="0"/>
              <a:t>.</a:t>
            </a:r>
          </a:p>
          <a:p>
            <a:r>
              <a:rPr lang="en-GB" sz="1500" dirty="0"/>
              <a:t>The rate at which people are dying before the age of 75 from heart disease is </a:t>
            </a:r>
            <a:r>
              <a:rPr lang="en-GB" sz="1500" b="1" dirty="0"/>
              <a:t>rising more than twice as quickly in the poorest parts </a:t>
            </a:r>
            <a:r>
              <a:rPr lang="en-GB" sz="1500" dirty="0"/>
              <a:t>of England. It is even </a:t>
            </a:r>
            <a:r>
              <a:rPr lang="en-GB" sz="1600" dirty="0"/>
              <a:t>higher in black Asian or minority ethnic groups.</a:t>
            </a:r>
          </a:p>
          <a:p>
            <a:r>
              <a:rPr lang="en-GB" sz="1600" dirty="0"/>
              <a:t>Those with severe mental illness (SMI) have a 53% higher risk of CVD and 85% higher risk of death.</a:t>
            </a:r>
            <a:endParaRPr lang="en-GB" sz="1500" dirty="0"/>
          </a:p>
          <a:p>
            <a:pPr marL="0" indent="0">
              <a:buNone/>
            </a:pPr>
            <a:endParaRPr lang="en-GB" sz="1500" dirty="0"/>
          </a:p>
          <a:p>
            <a:pPr marL="0" indent="0">
              <a:buNone/>
            </a:pPr>
            <a:r>
              <a:rPr lang="en-GB" sz="1000" dirty="0"/>
              <a:t>Sources*</a:t>
            </a:r>
          </a:p>
          <a:p>
            <a:pPr marL="0" indent="0">
              <a:buNone/>
            </a:pPr>
            <a:r>
              <a:rPr lang="en-GB" sz="1000" dirty="0">
                <a:hlinkClick r:id="rId3"/>
              </a:rPr>
              <a:t>https://www.thelancet.com/journals/lancet/article/PIIS0140-6736(18)32207-4/fulltext</a:t>
            </a:r>
            <a:endParaRPr lang="en-GB" sz="1000" dirty="0"/>
          </a:p>
          <a:p>
            <a:pPr marL="0" indent="0">
              <a:buNone/>
            </a:pPr>
            <a:r>
              <a:rPr lang="en-GB" sz="1000" dirty="0">
                <a:hlinkClick r:id="rId4"/>
              </a:rPr>
              <a:t>https://www.bhf.org.uk/what-we-do/news-from-the-bhf/news-archive/2025/may/worst-start-to-decade-heart-disease-50-years-bhf-strategy-launch#:~:text=New%20analysis%20shows%20there%20has,in%20at%20least%20a%20generation</a:t>
            </a:r>
            <a:r>
              <a:rPr lang="en-GB" sz="1000" dirty="0"/>
              <a:t>.</a:t>
            </a:r>
          </a:p>
          <a:p>
            <a:pPr marL="0" indent="0">
              <a:buNone/>
            </a:pPr>
            <a:r>
              <a:rPr lang="en-GB" sz="1000" dirty="0"/>
              <a:t>https://www.bhf.org.uk/what-we-do/news-from-the-bhf/news-archive/2024/may/growing-gap-early-heart-disease-rates-between-rich-poor#:~:text=Since%202019%2C%20in%20the%20most,smaller%20cities%20such%20as%20Wokingham.</a:t>
            </a:r>
          </a:p>
          <a:p>
            <a:endParaRPr lang="en-GB" sz="1500" dirty="0"/>
          </a:p>
          <a:p>
            <a:endParaRPr lang="en-GB" sz="1500" dirty="0"/>
          </a:p>
        </p:txBody>
      </p:sp>
      <p:pic>
        <p:nvPicPr>
          <p:cNvPr id="9" name="Content Placeholder 8">
            <a:extLst>
              <a:ext uri="{FF2B5EF4-FFF2-40B4-BE49-F238E27FC236}">
                <a16:creationId xmlns:a16="http://schemas.microsoft.com/office/drawing/2014/main" id="{556F8C70-A2D6-D972-19B2-C076136AB2DF}"/>
              </a:ext>
            </a:extLst>
          </p:cNvPr>
          <p:cNvPicPr>
            <a:picLocks noGrp="1" noChangeAspect="1"/>
          </p:cNvPicPr>
          <p:nvPr>
            <p:ph sz="quarter" idx="4"/>
          </p:nvPr>
        </p:nvPicPr>
        <p:blipFill>
          <a:blip r:embed="rId5"/>
          <a:stretch>
            <a:fillRect/>
          </a:stretch>
        </p:blipFill>
        <p:spPr>
          <a:xfrm>
            <a:off x="5928660" y="1445326"/>
            <a:ext cx="6179670" cy="4942540"/>
          </a:xfrm>
          <a:prstGeom prst="rect">
            <a:avLst/>
          </a:prstGeom>
          <a:noFill/>
        </p:spPr>
      </p:pic>
    </p:spTree>
    <p:extLst>
      <p:ext uri="{BB962C8B-B14F-4D97-AF65-F5344CB8AC3E}">
        <p14:creationId xmlns:p14="http://schemas.microsoft.com/office/powerpoint/2010/main" val="276306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097F-8840-C6C0-CCED-9FD5DF03EBEC}"/>
              </a:ext>
            </a:extLst>
          </p:cNvPr>
          <p:cNvSpPr>
            <a:spLocks noGrp="1"/>
          </p:cNvSpPr>
          <p:nvPr>
            <p:ph type="title"/>
          </p:nvPr>
        </p:nvSpPr>
        <p:spPr/>
        <p:txBody>
          <a:bodyPr/>
          <a:lstStyle/>
          <a:p>
            <a:r>
              <a:rPr lang="en-GB" dirty="0"/>
              <a:t>Why is CVD prevention important?</a:t>
            </a:r>
          </a:p>
        </p:txBody>
      </p:sp>
      <p:sp>
        <p:nvSpPr>
          <p:cNvPr id="3" name="Text Placeholder 2">
            <a:extLst>
              <a:ext uri="{FF2B5EF4-FFF2-40B4-BE49-F238E27FC236}">
                <a16:creationId xmlns:a16="http://schemas.microsoft.com/office/drawing/2014/main" id="{D406A86C-099E-7702-13E4-7E130FD77108}"/>
              </a:ext>
            </a:extLst>
          </p:cNvPr>
          <p:cNvSpPr>
            <a:spLocks noGrp="1"/>
          </p:cNvSpPr>
          <p:nvPr>
            <p:ph type="body" idx="1"/>
          </p:nvPr>
        </p:nvSpPr>
        <p:spPr>
          <a:xfrm>
            <a:off x="737827" y="1681163"/>
            <a:ext cx="5553666" cy="823912"/>
          </a:xfrm>
        </p:spPr>
        <p:txBody>
          <a:bodyPr/>
          <a:lstStyle/>
          <a:p>
            <a:r>
              <a:rPr lang="en-GB" dirty="0"/>
              <a:t>Top causes of death in Warwickshire</a:t>
            </a:r>
          </a:p>
        </p:txBody>
      </p:sp>
      <p:sp>
        <p:nvSpPr>
          <p:cNvPr id="5" name="Text Placeholder 4">
            <a:extLst>
              <a:ext uri="{FF2B5EF4-FFF2-40B4-BE49-F238E27FC236}">
                <a16:creationId xmlns:a16="http://schemas.microsoft.com/office/drawing/2014/main" id="{D90FFB02-25F5-2F00-42BB-0D6BD5EFB774}"/>
              </a:ext>
            </a:extLst>
          </p:cNvPr>
          <p:cNvSpPr>
            <a:spLocks noGrp="1"/>
          </p:cNvSpPr>
          <p:nvPr>
            <p:ph type="body" sz="quarter" idx="3"/>
          </p:nvPr>
        </p:nvSpPr>
        <p:spPr>
          <a:xfrm>
            <a:off x="6466478" y="1620465"/>
            <a:ext cx="5183188" cy="823912"/>
          </a:xfrm>
        </p:spPr>
        <p:txBody>
          <a:bodyPr/>
          <a:lstStyle/>
          <a:p>
            <a:r>
              <a:rPr lang="en-GB" dirty="0"/>
              <a:t>Top causes of death in Coventry</a:t>
            </a:r>
          </a:p>
        </p:txBody>
      </p:sp>
      <p:pic>
        <p:nvPicPr>
          <p:cNvPr id="7" name="Content Placeholder 6" descr="A screenshot of a computer screen&#10;&#10;AI-generated content may be incorrect.">
            <a:extLst>
              <a:ext uri="{FF2B5EF4-FFF2-40B4-BE49-F238E27FC236}">
                <a16:creationId xmlns:a16="http://schemas.microsoft.com/office/drawing/2014/main" id="{F9CA65B3-AEF2-9E42-A923-9D6FE223A97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28788" y="2505075"/>
            <a:ext cx="4579787" cy="3684588"/>
          </a:xfrm>
          <a:prstGeom prst="rect">
            <a:avLst/>
          </a:prstGeom>
          <a:noFill/>
          <a:ln>
            <a:noFill/>
          </a:ln>
        </p:spPr>
      </p:pic>
      <p:pic>
        <p:nvPicPr>
          <p:cNvPr id="8" name="Content Placeholder 7" descr="A screenshot of a computer&#10;&#10;AI-generated content may be incorrect.">
            <a:extLst>
              <a:ext uri="{FF2B5EF4-FFF2-40B4-BE49-F238E27FC236}">
                <a16:creationId xmlns:a16="http://schemas.microsoft.com/office/drawing/2014/main" id="{113CFC81-706F-4B8E-0D2E-95FDF70FC6E1}"/>
              </a:ext>
            </a:extLst>
          </p:cNvPr>
          <p:cNvPicPr>
            <a:picLocks noGrp="1" noChangeAspect="1"/>
          </p:cNvPicPr>
          <p:nvPr>
            <p:ph sz="quarter" idx="4"/>
          </p:nvPr>
        </p:nvPicPr>
        <p:blipFill rotWithShape="1">
          <a:blip r:embed="rId4" r:link="rId5" cstate="print">
            <a:extLst>
              <a:ext uri="{28A0092B-C50C-407E-A947-70E740481C1C}">
                <a14:useLocalDpi xmlns:a14="http://schemas.microsoft.com/office/drawing/2010/main" val="0"/>
              </a:ext>
            </a:extLst>
          </a:blip>
          <a:srcRect l="23100"/>
          <a:stretch>
            <a:fillRect/>
          </a:stretch>
        </p:blipFill>
        <p:spPr bwMode="auto">
          <a:xfrm>
            <a:off x="6392066" y="2444377"/>
            <a:ext cx="5110299" cy="35510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957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BAFB02-98C1-0C78-C7C3-9D4A20FE796D}"/>
              </a:ext>
            </a:extLst>
          </p:cNvPr>
          <p:cNvSpPr>
            <a:spLocks noGrp="1"/>
          </p:cNvSpPr>
          <p:nvPr>
            <p:ph type="title"/>
          </p:nvPr>
        </p:nvSpPr>
        <p:spPr>
          <a:xfrm>
            <a:off x="838200" y="365125"/>
            <a:ext cx="10929471" cy="1325563"/>
          </a:xfrm>
        </p:spPr>
        <p:txBody>
          <a:bodyPr>
            <a:normAutofit/>
          </a:bodyPr>
          <a:lstStyle/>
          <a:p>
            <a:r>
              <a:rPr lang="en-GB" dirty="0"/>
              <a:t>Strategic alignment to national and ICS priorities around Health inequalities and prevention</a:t>
            </a:r>
          </a:p>
        </p:txBody>
      </p:sp>
      <p:pic>
        <p:nvPicPr>
          <p:cNvPr id="14" name="Content Placeholder 13">
            <a:extLst>
              <a:ext uri="{FF2B5EF4-FFF2-40B4-BE49-F238E27FC236}">
                <a16:creationId xmlns:a16="http://schemas.microsoft.com/office/drawing/2014/main" id="{66E20A51-C55A-74A3-86F4-6E078D5DB49C}"/>
              </a:ext>
            </a:extLst>
          </p:cNvPr>
          <p:cNvPicPr>
            <a:picLocks noGrp="1" noChangeAspect="1"/>
          </p:cNvPicPr>
          <p:nvPr>
            <p:ph sz="half" idx="1"/>
          </p:nvPr>
        </p:nvPicPr>
        <p:blipFill>
          <a:blip r:embed="rId3"/>
          <a:stretch>
            <a:fillRect/>
          </a:stretch>
        </p:blipFill>
        <p:spPr>
          <a:xfrm>
            <a:off x="579944" y="1996142"/>
            <a:ext cx="5439856" cy="2769530"/>
          </a:xfrm>
        </p:spPr>
      </p:pic>
      <p:pic>
        <p:nvPicPr>
          <p:cNvPr id="4" name="Content Placeholder 15">
            <a:extLst>
              <a:ext uri="{FF2B5EF4-FFF2-40B4-BE49-F238E27FC236}">
                <a16:creationId xmlns:a16="http://schemas.microsoft.com/office/drawing/2014/main" id="{0F3AD41E-31DD-627A-0478-9B8180DC07A8}"/>
              </a:ext>
            </a:extLst>
          </p:cNvPr>
          <p:cNvPicPr>
            <a:picLocks noGrp="1" noChangeAspect="1"/>
          </p:cNvPicPr>
          <p:nvPr>
            <p:ph sz="half" idx="2"/>
          </p:nvPr>
        </p:nvPicPr>
        <p:blipFill>
          <a:blip r:embed="rId4"/>
          <a:stretch>
            <a:fillRect/>
          </a:stretch>
        </p:blipFill>
        <p:spPr>
          <a:xfrm>
            <a:off x="6323338" y="1825625"/>
            <a:ext cx="4879324" cy="4351338"/>
          </a:xfrm>
        </p:spPr>
      </p:pic>
    </p:spTree>
    <p:extLst>
      <p:ext uri="{BB962C8B-B14F-4D97-AF65-F5344CB8AC3E}">
        <p14:creationId xmlns:p14="http://schemas.microsoft.com/office/powerpoint/2010/main" val="158729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57768-14A5-8242-B16A-CBB52FC733DA}"/>
              </a:ext>
            </a:extLst>
          </p:cNvPr>
          <p:cNvPicPr>
            <a:picLocks noChangeAspect="1"/>
          </p:cNvPicPr>
          <p:nvPr/>
        </p:nvPicPr>
        <p:blipFill>
          <a:blip r:embed="rId2"/>
          <a:stretch>
            <a:fillRect/>
          </a:stretch>
        </p:blipFill>
        <p:spPr>
          <a:xfrm>
            <a:off x="0" y="368823"/>
            <a:ext cx="8493297" cy="5904617"/>
          </a:xfrm>
          <a:prstGeom prst="rect">
            <a:avLst/>
          </a:prstGeom>
        </p:spPr>
      </p:pic>
      <p:sp>
        <p:nvSpPr>
          <p:cNvPr id="5" name="TextBox 4">
            <a:extLst>
              <a:ext uri="{FF2B5EF4-FFF2-40B4-BE49-F238E27FC236}">
                <a16:creationId xmlns:a16="http://schemas.microsoft.com/office/drawing/2014/main" id="{7A04182F-1D6E-13A7-D24A-B43762818819}"/>
              </a:ext>
            </a:extLst>
          </p:cNvPr>
          <p:cNvSpPr txBox="1"/>
          <p:nvPr/>
        </p:nvSpPr>
        <p:spPr>
          <a:xfrm>
            <a:off x="8732520" y="2049578"/>
            <a:ext cx="3090672" cy="31567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0" i="0" u="none" strike="noStrike" kern="1200" cap="none" spc="0" normalizeH="0" baseline="0" noProof="0" dirty="0">
                <a:ln>
                  <a:noFill/>
                </a:ln>
                <a:solidFill>
                  <a:srgbClr val="485D6E"/>
                </a:solidFill>
                <a:effectLst/>
                <a:uLnTx/>
                <a:uFillTx/>
                <a:latin typeface="Arial" panose="020B0604020202020204" pitchFamily="34" charset="0"/>
                <a:ea typeface="+mn-ea"/>
                <a:cs typeface="Arial" panose="020B0604020202020204" pitchFamily="34" charset="0"/>
              </a:rPr>
              <a:t>Closing the gap through increased funding alone, even if offset by productivity gains, is both inefficient and inequitable compared to preventing worsening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600" b="0" i="1" u="none" strike="noStrike" kern="1200" cap="none" spc="0" normalizeH="0" baseline="0" noProof="0" dirty="0">
                <a:ln>
                  <a:noFill/>
                </a:ln>
                <a:solidFill>
                  <a:srgbClr val="485D6E"/>
                </a:solidFill>
                <a:effectLst/>
                <a:uLnTx/>
                <a:uFillTx/>
                <a:latin typeface="Arial" panose="020B0604020202020204" pitchFamily="34" charset="0"/>
                <a:ea typeface="+mn-ea"/>
                <a:cs typeface="Arial" panose="020B0604020202020204" pitchFamily="34" charset="0"/>
              </a:rPr>
              <a:t>How to save the NHS: Primary Prevention, NESTA, June 2024</a:t>
            </a:r>
          </a:p>
        </p:txBody>
      </p:sp>
    </p:spTree>
    <p:extLst>
      <p:ext uri="{BB962C8B-B14F-4D97-AF65-F5344CB8AC3E}">
        <p14:creationId xmlns:p14="http://schemas.microsoft.com/office/powerpoint/2010/main" val="375608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637583-C48F-BA55-3F3D-74EC22A663AD}"/>
              </a:ext>
            </a:extLst>
          </p:cNvPr>
          <p:cNvSpPr>
            <a:spLocks noGrp="1"/>
          </p:cNvSpPr>
          <p:nvPr>
            <p:ph type="title"/>
          </p:nvPr>
        </p:nvSpPr>
        <p:spPr/>
        <p:txBody>
          <a:bodyPr/>
          <a:lstStyle/>
          <a:p>
            <a:r>
              <a:rPr lang="en-GB" dirty="0"/>
              <a:t>The CVD Prevention Challenge</a:t>
            </a:r>
            <a:br>
              <a:rPr lang="en-GB" dirty="0"/>
            </a:br>
            <a:endParaRPr lang="en-GB" dirty="0"/>
          </a:p>
        </p:txBody>
      </p:sp>
      <p:sp>
        <p:nvSpPr>
          <p:cNvPr id="6" name="Content Placeholder 5">
            <a:extLst>
              <a:ext uri="{FF2B5EF4-FFF2-40B4-BE49-F238E27FC236}">
                <a16:creationId xmlns:a16="http://schemas.microsoft.com/office/drawing/2014/main" id="{676EDFAC-8AAF-41F6-7673-3DB6D1EE3051}"/>
              </a:ext>
            </a:extLst>
          </p:cNvPr>
          <p:cNvSpPr>
            <a:spLocks noGrp="1"/>
          </p:cNvSpPr>
          <p:nvPr>
            <p:ph idx="1"/>
          </p:nvPr>
        </p:nvSpPr>
        <p:spPr/>
        <p:txBody>
          <a:bodyPr>
            <a:normAutofit fontScale="85000" lnSpcReduction="10000"/>
          </a:bodyPr>
          <a:lstStyle/>
          <a:p>
            <a:pPr lvl="0"/>
            <a:r>
              <a:rPr lang="en-GB" dirty="0"/>
              <a:t>Associated risk factors and conditions for CVD include smoking, obesity, hypertension, high cholesterol, atrial fibrillation, and diabetes.</a:t>
            </a:r>
          </a:p>
          <a:p>
            <a:pPr marL="0" lvl="0" indent="0">
              <a:buNone/>
            </a:pPr>
            <a:endParaRPr lang="en-GB" dirty="0"/>
          </a:p>
          <a:p>
            <a:pPr lvl="0"/>
            <a:r>
              <a:rPr lang="en-GB" dirty="0"/>
              <a:t>70% of CVD is potentially preventable by addressing these factors.</a:t>
            </a:r>
          </a:p>
          <a:p>
            <a:endParaRPr lang="en-GB" dirty="0"/>
          </a:p>
          <a:p>
            <a:r>
              <a:rPr lang="en-GB" dirty="0"/>
              <a:t>Secondary prevention – using medication to treat high risk conditions like blood pressure and high cholesterol – is very effective at preventing cardiovascular disease. </a:t>
            </a:r>
          </a:p>
          <a:p>
            <a:pPr marL="0" indent="0">
              <a:buNone/>
            </a:pPr>
            <a:endParaRPr lang="en-GB" dirty="0"/>
          </a:p>
          <a:p>
            <a:r>
              <a:rPr lang="en-GB" dirty="0"/>
              <a:t>Under use of NICE recommended, high impact treatments that prevent CVD is substantial and longstanding – with little change over many years.</a:t>
            </a:r>
          </a:p>
        </p:txBody>
      </p:sp>
    </p:spTree>
    <p:extLst>
      <p:ext uri="{BB962C8B-B14F-4D97-AF65-F5344CB8AC3E}">
        <p14:creationId xmlns:p14="http://schemas.microsoft.com/office/powerpoint/2010/main" val="427571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665A-F60A-11DA-5AF3-D20137FCEC3A}"/>
              </a:ext>
            </a:extLst>
          </p:cNvPr>
          <p:cNvSpPr>
            <a:spLocks noGrp="1"/>
          </p:cNvSpPr>
          <p:nvPr>
            <p:ph type="title"/>
          </p:nvPr>
        </p:nvSpPr>
        <p:spPr/>
        <p:txBody>
          <a:bodyPr/>
          <a:lstStyle/>
          <a:p>
            <a:r>
              <a:rPr lang="en-GB" dirty="0"/>
              <a:t>Size of the prize data for NHS CWICB</a:t>
            </a:r>
          </a:p>
        </p:txBody>
      </p:sp>
      <p:pic>
        <p:nvPicPr>
          <p:cNvPr id="6" name="Content Placeholder 5">
            <a:extLst>
              <a:ext uri="{FF2B5EF4-FFF2-40B4-BE49-F238E27FC236}">
                <a16:creationId xmlns:a16="http://schemas.microsoft.com/office/drawing/2014/main" id="{58F0CD30-C5B4-9149-F80E-C5ECD610B7C3}"/>
              </a:ext>
            </a:extLst>
          </p:cNvPr>
          <p:cNvPicPr>
            <a:picLocks noGrp="1" noChangeAspect="1"/>
          </p:cNvPicPr>
          <p:nvPr>
            <p:ph sz="half" idx="1"/>
          </p:nvPr>
        </p:nvPicPr>
        <p:blipFill>
          <a:blip r:embed="rId3"/>
          <a:stretch>
            <a:fillRect/>
          </a:stretch>
        </p:blipFill>
        <p:spPr>
          <a:xfrm>
            <a:off x="838200" y="2072398"/>
            <a:ext cx="5181600" cy="3857791"/>
          </a:xfrm>
        </p:spPr>
      </p:pic>
      <p:pic>
        <p:nvPicPr>
          <p:cNvPr id="8" name="Content Placeholder 7">
            <a:extLst>
              <a:ext uri="{FF2B5EF4-FFF2-40B4-BE49-F238E27FC236}">
                <a16:creationId xmlns:a16="http://schemas.microsoft.com/office/drawing/2014/main" id="{E5BE4D3E-10B9-7D1B-D68F-643964C396A3}"/>
              </a:ext>
            </a:extLst>
          </p:cNvPr>
          <p:cNvPicPr>
            <a:picLocks noGrp="1" noChangeAspect="1"/>
          </p:cNvPicPr>
          <p:nvPr>
            <p:ph sz="half" idx="2"/>
          </p:nvPr>
        </p:nvPicPr>
        <p:blipFill>
          <a:blip r:embed="rId4"/>
          <a:stretch>
            <a:fillRect/>
          </a:stretch>
        </p:blipFill>
        <p:spPr>
          <a:xfrm>
            <a:off x="6172200" y="2073992"/>
            <a:ext cx="5181600" cy="3854604"/>
          </a:xfrm>
        </p:spPr>
      </p:pic>
    </p:spTree>
    <p:extLst>
      <p:ext uri="{BB962C8B-B14F-4D97-AF65-F5344CB8AC3E}">
        <p14:creationId xmlns:p14="http://schemas.microsoft.com/office/powerpoint/2010/main" val="395745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2729-CFE8-B919-B811-429CCD09B83B}"/>
              </a:ext>
            </a:extLst>
          </p:cNvPr>
          <p:cNvSpPr>
            <a:spLocks noGrp="1"/>
          </p:cNvSpPr>
          <p:nvPr>
            <p:ph type="title"/>
          </p:nvPr>
        </p:nvSpPr>
        <p:spPr>
          <a:xfrm>
            <a:off x="838200" y="213177"/>
            <a:ext cx="8536709" cy="641804"/>
          </a:xfrm>
        </p:spPr>
        <p:txBody>
          <a:bodyPr/>
          <a:lstStyle/>
          <a:p>
            <a:r>
              <a:rPr lang="en-GB" dirty="0"/>
              <a:t>Size of the prize data for NHS CWICB</a:t>
            </a:r>
          </a:p>
        </p:txBody>
      </p:sp>
      <p:sp>
        <p:nvSpPr>
          <p:cNvPr id="3" name="Content Placeholder 2">
            <a:extLst>
              <a:ext uri="{FF2B5EF4-FFF2-40B4-BE49-F238E27FC236}">
                <a16:creationId xmlns:a16="http://schemas.microsoft.com/office/drawing/2014/main" id="{892FF1F6-D283-21C3-A22E-D9C985D547C4}"/>
              </a:ext>
            </a:extLst>
          </p:cNvPr>
          <p:cNvSpPr>
            <a:spLocks noGrp="1"/>
          </p:cNvSpPr>
          <p:nvPr>
            <p:ph sz="half" idx="1"/>
          </p:nvPr>
        </p:nvSpPr>
        <p:spPr>
          <a:xfrm>
            <a:off x="838200" y="1074511"/>
            <a:ext cx="5181600" cy="4542518"/>
          </a:xfrm>
        </p:spPr>
        <p:txBody>
          <a:bodyPr>
            <a:normAutofit fontScale="25000" lnSpcReduction="20000"/>
          </a:bodyPr>
          <a:lstStyle/>
          <a:p>
            <a:pPr>
              <a:lnSpc>
                <a:spcPct val="120000"/>
              </a:lnSpc>
            </a:pPr>
            <a:r>
              <a:rPr lang="en-GB" sz="5600" dirty="0"/>
              <a:t>One third of people with diagnosed high blood pressure are not treated to target</a:t>
            </a:r>
          </a:p>
          <a:p>
            <a:pPr>
              <a:lnSpc>
                <a:spcPct val="120000"/>
              </a:lnSpc>
            </a:pPr>
            <a:r>
              <a:rPr lang="en-GB" sz="5600" dirty="0"/>
              <a:t>Progress is limited: after four years, optimal treatment rates have still not returned to pre-pandemic levels.</a:t>
            </a:r>
          </a:p>
          <a:p>
            <a:pPr>
              <a:lnSpc>
                <a:spcPct val="120000"/>
              </a:lnSpc>
            </a:pPr>
            <a:r>
              <a:rPr lang="en-GB" sz="5600" dirty="0"/>
              <a:t>In-year variation: every year there is a temporary peak in March that coincides with measurement day for the Quality and Outcomes Framework. This is followed by a sharp fall to previous levels that does not recover until the following March.</a:t>
            </a:r>
          </a:p>
          <a:p>
            <a:pPr>
              <a:lnSpc>
                <a:spcPct val="120000"/>
              </a:lnSpc>
            </a:pPr>
            <a:r>
              <a:rPr lang="en-GB" sz="5600" dirty="0"/>
              <a:t>Geographical variation: there is substantial variation in optimisation rates between practices with achievement across England varying from under 40% to over 90%.</a:t>
            </a:r>
          </a:p>
          <a:p>
            <a:pPr>
              <a:lnSpc>
                <a:spcPct val="120000"/>
              </a:lnSpc>
            </a:pPr>
            <a:r>
              <a:rPr lang="en-GB" sz="5600" dirty="0"/>
              <a:t>Opportunity: Size of the Prize sets reasonable levels of ambition that go beyond the historical status quo of suboptimal treatment. </a:t>
            </a:r>
          </a:p>
          <a:p>
            <a:pPr>
              <a:lnSpc>
                <a:spcPct val="120000"/>
              </a:lnSpc>
            </a:pPr>
            <a:r>
              <a:rPr lang="en-GB" sz="5600" dirty="0"/>
              <a:t>Across England if just 80% of people with diagnosed high blood pressure were on optimal treatment, many thousands of heart attacks and strokes would be prevented in just 3 years, saving millions of pounds in health and care costs and in the wider economy.</a:t>
            </a:r>
          </a:p>
          <a:p>
            <a:endParaRPr lang="en-GB" dirty="0"/>
          </a:p>
        </p:txBody>
      </p:sp>
      <p:sp>
        <p:nvSpPr>
          <p:cNvPr id="4" name="Content Placeholder 3">
            <a:extLst>
              <a:ext uri="{FF2B5EF4-FFF2-40B4-BE49-F238E27FC236}">
                <a16:creationId xmlns:a16="http://schemas.microsoft.com/office/drawing/2014/main" id="{2C82DE0D-3723-B013-1EB9-22C2FB526DCC}"/>
              </a:ext>
            </a:extLst>
          </p:cNvPr>
          <p:cNvSpPr>
            <a:spLocks noGrp="1"/>
          </p:cNvSpPr>
          <p:nvPr>
            <p:ph sz="half" idx="2"/>
          </p:nvPr>
        </p:nvSpPr>
        <p:spPr>
          <a:xfrm>
            <a:off x="6172202" y="1118055"/>
            <a:ext cx="5181600" cy="4351338"/>
          </a:xfrm>
        </p:spPr>
        <p:txBody>
          <a:bodyPr>
            <a:normAutofit fontScale="25000" lnSpcReduction="20000"/>
          </a:bodyPr>
          <a:lstStyle/>
          <a:p>
            <a:r>
              <a:rPr lang="en-GB" sz="5600" dirty="0"/>
              <a:t>For people with established CVD, cholesterol lowering treatment (such as statins) is essential to reduce the risk of further heart attack or stroke. </a:t>
            </a:r>
          </a:p>
          <a:p>
            <a:r>
              <a:rPr lang="en-GB" sz="5600" dirty="0"/>
              <a:t>Around one in six people with CVD are not taking this life saving medication. </a:t>
            </a:r>
          </a:p>
          <a:p>
            <a:r>
              <a:rPr lang="en-GB" sz="5600" dirty="0"/>
              <a:t>This work models how many heart attacks, strokes and deaths would be prevented and how much NHS and social care spend would be saved if treatment rates were increased to reasonable ambition levels.</a:t>
            </a:r>
          </a:p>
          <a:p>
            <a:endParaRPr lang="en-GB" sz="5600" dirty="0"/>
          </a:p>
          <a:p>
            <a:r>
              <a:rPr lang="en-GB" sz="5600" dirty="0"/>
              <a:t>Across England, if just 90% of people with CVD were treated with statins, thousands more heart attacks and strokes would be prevented in three years. This translates into hundreds of prevented cardiovascular events in every ICB area.</a:t>
            </a:r>
          </a:p>
          <a:p>
            <a:endParaRPr lang="en-GB" sz="5600" dirty="0"/>
          </a:p>
          <a:p>
            <a:r>
              <a:rPr lang="en-GB" sz="5600" dirty="0"/>
              <a:t>Large numbers of people are not taking the recommended dose or intensity statins. Optimising treatment in these patients will prevent many more heart attacks and strokes.</a:t>
            </a:r>
          </a:p>
          <a:p>
            <a:endParaRPr lang="en-GB" dirty="0"/>
          </a:p>
        </p:txBody>
      </p:sp>
    </p:spTree>
    <p:extLst>
      <p:ext uri="{BB962C8B-B14F-4D97-AF65-F5344CB8AC3E}">
        <p14:creationId xmlns:p14="http://schemas.microsoft.com/office/powerpoint/2010/main" val="388830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EA8D-401B-4F20-11D7-DD64C4B17BB6}"/>
              </a:ext>
            </a:extLst>
          </p:cNvPr>
          <p:cNvSpPr>
            <a:spLocks noGrp="1"/>
          </p:cNvSpPr>
          <p:nvPr>
            <p:ph type="title"/>
          </p:nvPr>
        </p:nvSpPr>
        <p:spPr>
          <a:xfrm>
            <a:off x="838200" y="365125"/>
            <a:ext cx="9581866" cy="1325563"/>
          </a:xfrm>
        </p:spPr>
        <p:txBody>
          <a:bodyPr/>
          <a:lstStyle/>
          <a:p>
            <a:r>
              <a:rPr lang="en-GB" dirty="0"/>
              <a:t>The CVDACTION Health Economic Impact Model</a:t>
            </a:r>
          </a:p>
        </p:txBody>
      </p:sp>
      <p:sp>
        <p:nvSpPr>
          <p:cNvPr id="3" name="Content Placeholder 2">
            <a:extLst>
              <a:ext uri="{FF2B5EF4-FFF2-40B4-BE49-F238E27FC236}">
                <a16:creationId xmlns:a16="http://schemas.microsoft.com/office/drawing/2014/main" id="{904A5D74-15B1-FC81-223C-7BCF918C68FD}"/>
              </a:ext>
            </a:extLst>
          </p:cNvPr>
          <p:cNvSpPr>
            <a:spLocks noGrp="1"/>
          </p:cNvSpPr>
          <p:nvPr>
            <p:ph idx="1"/>
          </p:nvPr>
        </p:nvSpPr>
        <p:spPr>
          <a:xfrm>
            <a:off x="838200" y="1825625"/>
            <a:ext cx="10515600" cy="4534232"/>
          </a:xfrm>
        </p:spPr>
        <p:txBody>
          <a:bodyPr>
            <a:normAutofit fontScale="77500" lnSpcReduction="20000"/>
          </a:bodyPr>
          <a:lstStyle/>
          <a:p>
            <a:r>
              <a:rPr lang="en-GB" dirty="0"/>
              <a:t>4 high risk conditions: high blood pressure, high cholesterol, chronic kidney</a:t>
            </a:r>
          </a:p>
          <a:p>
            <a:r>
              <a:rPr lang="en-GB" dirty="0"/>
              <a:t>disease and diabetes</a:t>
            </a:r>
          </a:p>
          <a:p>
            <a:r>
              <a:rPr lang="en-GB" dirty="0"/>
              <a:t>4 high impact treatments that are NICE recommended but substantially underused (Blood pressure lowering, cholesterol lowering, renin angiotensin inhibitors, SGLT2 inhibitors)</a:t>
            </a:r>
          </a:p>
          <a:p>
            <a:r>
              <a:rPr lang="en-GB" dirty="0"/>
              <a:t>4 major outcomes: heart attack, stroke, heart failure, end stage kidney disease</a:t>
            </a:r>
          </a:p>
          <a:p>
            <a:pPr marL="0" indent="0">
              <a:buNone/>
            </a:pPr>
            <a:endParaRPr lang="en-GB" dirty="0"/>
          </a:p>
          <a:p>
            <a:r>
              <a:rPr lang="en-GB" dirty="0"/>
              <a:t>3 scenarios:</a:t>
            </a:r>
          </a:p>
          <a:p>
            <a:r>
              <a:rPr lang="en-GB" dirty="0"/>
              <a:t>1. Step Change as the minimum realistic near-term improvement level. For</a:t>
            </a:r>
          </a:p>
          <a:p>
            <a:r>
              <a:rPr lang="en-GB" dirty="0"/>
              <a:t>example, step change for blood pressure = 80% patients treated to target.</a:t>
            </a:r>
          </a:p>
          <a:p>
            <a:r>
              <a:rPr lang="en-GB" dirty="0"/>
              <a:t>2. Advanced (representing substantial improvement on the way to Full Uptake)</a:t>
            </a:r>
          </a:p>
          <a:p>
            <a:r>
              <a:rPr lang="en-GB" dirty="0"/>
              <a:t>3. Full Uptake (not fully achievable in practice as medicines will not be</a:t>
            </a:r>
          </a:p>
          <a:p>
            <a:r>
              <a:rPr lang="en-GB" dirty="0"/>
              <a:t>appropriate for every patient)</a:t>
            </a:r>
          </a:p>
        </p:txBody>
      </p:sp>
    </p:spTree>
    <p:extLst>
      <p:ext uri="{BB962C8B-B14F-4D97-AF65-F5344CB8AC3E}">
        <p14:creationId xmlns:p14="http://schemas.microsoft.com/office/powerpoint/2010/main" val="25081141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Widescreen</PresentationFormat>
  <Paragraphs>101</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Arial MT Medium</vt:lpstr>
      <vt:lpstr>Calibri</vt:lpstr>
      <vt:lpstr>1_Office Theme</vt:lpstr>
      <vt:lpstr>Why we need a CVD prevention focus in Coventry and  Warwickshire</vt:lpstr>
      <vt:lpstr>Why is CVD prevention important?</vt:lpstr>
      <vt:lpstr>Why is CVD prevention important?</vt:lpstr>
      <vt:lpstr>Strategic alignment to national and ICS priorities around Health inequalities and prevention</vt:lpstr>
      <vt:lpstr>PowerPoint Presentation</vt:lpstr>
      <vt:lpstr>The CVD Prevention Challenge </vt:lpstr>
      <vt:lpstr>Size of the prize data for NHS CWICB</vt:lpstr>
      <vt:lpstr>Size of the prize data for NHS CWICB</vt:lpstr>
      <vt:lpstr>The CVDACTION Health Economic Impact Model</vt:lpstr>
      <vt:lpstr>PowerPoint Presentation</vt:lpstr>
      <vt:lpstr>Proposed actions in primary care and community settings</vt:lpstr>
      <vt:lpstr>Impact of a prevention approach on Individuals and the System</vt:lpstr>
      <vt:lpstr>PowerPoint Presentation</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Uju Okereke</dc:creator>
  <cp:lastModifiedBy>PAYNE, Rosalyne (COVENTRY &amp; RUGBY GP ALLIANCE LIMITED)</cp:lastModifiedBy>
  <cp:revision>1</cp:revision>
  <dcterms:created xsi:type="dcterms:W3CDTF">2025-11-25T16:52:36Z</dcterms:created>
  <dcterms:modified xsi:type="dcterms:W3CDTF">2025-11-25T18:58:51Z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273429-ee1e-4f26-bb4f-6ffaf4c128e1_Enabled">
    <vt:lpwstr>true</vt:lpwstr>
  </property>
  <property fmtid="{D5CDD505-2E9C-101B-9397-08002B2CF9AE}" pid="3" name="MSIP_Label_06273429-ee1e-4f26-bb4f-6ffaf4c128e1_SetDate">
    <vt:lpwstr>2025-11-25T17:02:08Z</vt:lpwstr>
  </property>
  <property fmtid="{D5CDD505-2E9C-101B-9397-08002B2CF9AE}" pid="4" name="MSIP_Label_06273429-ee1e-4f26-bb4f-6ffaf4c128e1_Method">
    <vt:lpwstr>Privileged</vt:lpwstr>
  </property>
  <property fmtid="{D5CDD505-2E9C-101B-9397-08002B2CF9AE}" pid="5" name="MSIP_Label_06273429-ee1e-4f26-bb4f-6ffaf4c128e1_Name">
    <vt:lpwstr>Official</vt:lpwstr>
  </property>
  <property fmtid="{D5CDD505-2E9C-101B-9397-08002B2CF9AE}" pid="6" name="MSIP_Label_06273429-ee1e-4f26-bb4f-6ffaf4c128e1_SiteId">
    <vt:lpwstr>88b0aa06-5927-4bbb-a893-89cc2713ac82</vt:lpwstr>
  </property>
  <property fmtid="{D5CDD505-2E9C-101B-9397-08002B2CF9AE}" pid="7" name="MSIP_Label_06273429-ee1e-4f26-bb4f-6ffaf4c128e1_ActionId">
    <vt:lpwstr>34a7ac99-9cfe-452e-ad12-4d66ed2ee8e3</vt:lpwstr>
  </property>
  <property fmtid="{D5CDD505-2E9C-101B-9397-08002B2CF9AE}" pid="8" name="MSIP_Label_06273429-ee1e-4f26-bb4f-6ffaf4c128e1_ContentBits">
    <vt:lpwstr>3</vt:lpwstr>
  </property>
  <property fmtid="{D5CDD505-2E9C-101B-9397-08002B2CF9AE}" pid="9" name="MSIP_Label_06273429-ee1e-4f26-bb4f-6ffaf4c128e1_Tag">
    <vt:lpwstr>10, 0, 1, 1</vt:lpwstr>
  </property>
  <property fmtid="{D5CDD505-2E9C-101B-9397-08002B2CF9AE}" pid="10" name="ClassificationContentMarkingFooterLocations">
    <vt:lpwstr>1_Office Theme:5</vt:lpwstr>
  </property>
  <property fmtid="{D5CDD505-2E9C-101B-9397-08002B2CF9AE}" pid="11" name="ClassificationContentMarkingFooterText">
    <vt:lpwstr>OFFICIAL </vt:lpwstr>
  </property>
</Properties>
</file>