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02" r:id="rId6"/>
    <p:sldMasterId id="2147483723" r:id="rId7"/>
    <p:sldMasterId id="2147483735" r:id="rId8"/>
  </p:sldMasterIdLst>
  <p:notesMasterIdLst>
    <p:notesMasterId r:id="rId21"/>
  </p:notesMasterIdLst>
  <p:sldIdLst>
    <p:sldId id="264" r:id="rId9"/>
    <p:sldId id="544" r:id="rId10"/>
    <p:sldId id="277" r:id="rId11"/>
    <p:sldId id="368" r:id="rId12"/>
    <p:sldId id="282" r:id="rId13"/>
    <p:sldId id="279" r:id="rId14"/>
    <p:sldId id="278" r:id="rId15"/>
    <p:sldId id="258" r:id="rId16"/>
    <p:sldId id="532" r:id="rId17"/>
    <p:sldId id="543" r:id="rId18"/>
    <p:sldId id="389" r:id="rId19"/>
    <p:sldId id="3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880A6-883C-49D3-8B7B-83573340A9B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FE387-7424-4D3E-B5CD-EB398592D743}">
      <dgm:prSet/>
      <dgm:spPr/>
      <dgm:t>
        <a:bodyPr/>
        <a:lstStyle/>
        <a:p>
          <a:r>
            <a:rPr lang="en-GB"/>
            <a:t>Psychotropic medicines</a:t>
          </a:r>
          <a:endParaRPr lang="en-US"/>
        </a:p>
      </dgm:t>
    </dgm:pt>
    <dgm:pt modelId="{48346105-93CA-4DED-BC99-3B4114428491}" type="parTrans" cxnId="{BD24032F-FD30-4693-ABAF-033CC76C2FE5}">
      <dgm:prSet/>
      <dgm:spPr/>
      <dgm:t>
        <a:bodyPr/>
        <a:lstStyle/>
        <a:p>
          <a:endParaRPr lang="en-US"/>
        </a:p>
      </dgm:t>
    </dgm:pt>
    <dgm:pt modelId="{DB3C192E-C88E-4B66-9230-388B6F8C31E6}" type="sibTrans" cxnId="{BD24032F-FD30-4693-ABAF-033CC76C2FE5}">
      <dgm:prSet/>
      <dgm:spPr/>
      <dgm:t>
        <a:bodyPr/>
        <a:lstStyle/>
        <a:p>
          <a:endParaRPr lang="en-US"/>
        </a:p>
      </dgm:t>
    </dgm:pt>
    <dgm:pt modelId="{B1FF5D41-48D1-469E-AF4B-24A190B2C598}">
      <dgm:prSet/>
      <dgm:spPr/>
      <dgm:t>
        <a:bodyPr/>
        <a:lstStyle/>
        <a:p>
          <a:r>
            <a:rPr lang="en-GB"/>
            <a:t>People with a learning disability</a:t>
          </a:r>
          <a:endParaRPr lang="en-US"/>
        </a:p>
      </dgm:t>
    </dgm:pt>
    <dgm:pt modelId="{020700EB-785E-4501-B0B4-01FCC066EB94}" type="parTrans" cxnId="{6AD2BF65-7CDF-43B3-BC5A-486000FEAA43}">
      <dgm:prSet/>
      <dgm:spPr/>
      <dgm:t>
        <a:bodyPr/>
        <a:lstStyle/>
        <a:p>
          <a:endParaRPr lang="en-US"/>
        </a:p>
      </dgm:t>
    </dgm:pt>
    <dgm:pt modelId="{34FA8258-70C1-4972-A6CA-EBDCF16109EB}" type="sibTrans" cxnId="{6AD2BF65-7CDF-43B3-BC5A-486000FEAA43}">
      <dgm:prSet/>
      <dgm:spPr/>
      <dgm:t>
        <a:bodyPr/>
        <a:lstStyle/>
        <a:p>
          <a:endParaRPr lang="en-US"/>
        </a:p>
      </dgm:t>
    </dgm:pt>
    <dgm:pt modelId="{F34C9CEF-1F5F-4303-8533-F2E0D7837706}">
      <dgm:prSet/>
      <dgm:spPr/>
      <dgm:t>
        <a:bodyPr/>
        <a:lstStyle/>
        <a:p>
          <a:r>
            <a:rPr lang="en-GB" dirty="0"/>
            <a:t>Complex intervention</a:t>
          </a:r>
          <a:endParaRPr lang="en-US" dirty="0"/>
        </a:p>
      </dgm:t>
    </dgm:pt>
    <dgm:pt modelId="{45DCCB95-1716-49EB-B43D-51592FA4BE56}" type="parTrans" cxnId="{8BCC879B-67FA-45E0-820D-00663FF9D829}">
      <dgm:prSet/>
      <dgm:spPr/>
      <dgm:t>
        <a:bodyPr/>
        <a:lstStyle/>
        <a:p>
          <a:endParaRPr lang="en-US"/>
        </a:p>
      </dgm:t>
    </dgm:pt>
    <dgm:pt modelId="{33643958-F14A-43FC-8A58-96742E901FDD}" type="sibTrans" cxnId="{8BCC879B-67FA-45E0-820D-00663FF9D829}">
      <dgm:prSet/>
      <dgm:spPr/>
      <dgm:t>
        <a:bodyPr/>
        <a:lstStyle/>
        <a:p>
          <a:endParaRPr lang="en-US"/>
        </a:p>
      </dgm:t>
    </dgm:pt>
    <dgm:pt modelId="{2F8E5C5F-02F1-47DA-85AC-83177D7F6A36}">
      <dgm:prSet/>
      <dgm:spPr/>
      <dgm:t>
        <a:bodyPr/>
        <a:lstStyle/>
        <a:p>
          <a:r>
            <a:rPr lang="en-GB" dirty="0"/>
            <a:t>Behaviours that Challenge</a:t>
          </a:r>
          <a:endParaRPr lang="en-US" dirty="0"/>
        </a:p>
      </dgm:t>
    </dgm:pt>
    <dgm:pt modelId="{0FE290DB-50DE-4638-9516-B09DF8064328}" type="parTrans" cxnId="{ACE9B1E7-3DDD-464A-88D2-5C2CBB7DD22B}">
      <dgm:prSet/>
      <dgm:spPr/>
      <dgm:t>
        <a:bodyPr/>
        <a:lstStyle/>
        <a:p>
          <a:endParaRPr lang="en-US"/>
        </a:p>
      </dgm:t>
    </dgm:pt>
    <dgm:pt modelId="{0928EA85-8098-49D0-863D-0343BD9A9F74}" type="sibTrans" cxnId="{ACE9B1E7-3DDD-464A-88D2-5C2CBB7DD22B}">
      <dgm:prSet/>
      <dgm:spPr/>
      <dgm:t>
        <a:bodyPr/>
        <a:lstStyle/>
        <a:p>
          <a:endParaRPr lang="en-US"/>
        </a:p>
      </dgm:t>
    </dgm:pt>
    <dgm:pt modelId="{D587E267-7874-4F63-89CB-A5777B7EC62F}" type="pres">
      <dgm:prSet presAssocID="{ED1880A6-883C-49D3-8B7B-83573340A9B7}" presName="linear" presStyleCnt="0">
        <dgm:presLayoutVars>
          <dgm:animLvl val="lvl"/>
          <dgm:resizeHandles val="exact"/>
        </dgm:presLayoutVars>
      </dgm:prSet>
      <dgm:spPr/>
    </dgm:pt>
    <dgm:pt modelId="{F22FF45F-911E-42C6-9989-5F24E18EDDE7}" type="pres">
      <dgm:prSet presAssocID="{49AFE387-7424-4D3E-B5CD-EB398592D7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5C5292-FDAF-4716-B990-30E82CEFBDDD}" type="pres">
      <dgm:prSet presAssocID="{DB3C192E-C88E-4B66-9230-388B6F8C31E6}" presName="spacer" presStyleCnt="0"/>
      <dgm:spPr/>
    </dgm:pt>
    <dgm:pt modelId="{94A8F4DE-3AB8-45E7-84E0-E6CA32F74D3A}" type="pres">
      <dgm:prSet presAssocID="{B1FF5D41-48D1-469E-AF4B-24A190B2C5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FBF517-ED3C-463A-9C17-9706BF885838}" type="pres">
      <dgm:prSet presAssocID="{34FA8258-70C1-4972-A6CA-EBDCF16109EB}" presName="spacer" presStyleCnt="0"/>
      <dgm:spPr/>
    </dgm:pt>
    <dgm:pt modelId="{1DDE86C5-C23B-484D-B32D-E54C82D12418}" type="pres">
      <dgm:prSet presAssocID="{F34C9CEF-1F5F-4303-8533-F2E0D7837706}" presName="parentText" presStyleLbl="node1" presStyleIdx="2" presStyleCnt="4" custLinFactNeighborX="452" custLinFactNeighborY="-43452">
        <dgm:presLayoutVars>
          <dgm:chMax val="0"/>
          <dgm:bulletEnabled val="1"/>
        </dgm:presLayoutVars>
      </dgm:prSet>
      <dgm:spPr/>
    </dgm:pt>
    <dgm:pt modelId="{F382C26E-19CB-4BDC-AE7D-59FEB672FA86}" type="pres">
      <dgm:prSet presAssocID="{33643958-F14A-43FC-8A58-96742E901FDD}" presName="spacer" presStyleCnt="0"/>
      <dgm:spPr/>
    </dgm:pt>
    <dgm:pt modelId="{DDA52F5D-1251-4380-A30F-FACCC022A644}" type="pres">
      <dgm:prSet presAssocID="{2F8E5C5F-02F1-47DA-85AC-83177D7F6A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24032F-FD30-4693-ABAF-033CC76C2FE5}" srcId="{ED1880A6-883C-49D3-8B7B-83573340A9B7}" destId="{49AFE387-7424-4D3E-B5CD-EB398592D743}" srcOrd="0" destOrd="0" parTransId="{48346105-93CA-4DED-BC99-3B4114428491}" sibTransId="{DB3C192E-C88E-4B66-9230-388B6F8C31E6}"/>
    <dgm:cxn modelId="{DD79482F-A556-442B-B206-BF0C329D46FD}" type="presOf" srcId="{ED1880A6-883C-49D3-8B7B-83573340A9B7}" destId="{D587E267-7874-4F63-89CB-A5777B7EC62F}" srcOrd="0" destOrd="0" presId="urn:microsoft.com/office/officeart/2005/8/layout/vList2"/>
    <dgm:cxn modelId="{6AD2BF65-7CDF-43B3-BC5A-486000FEAA43}" srcId="{ED1880A6-883C-49D3-8B7B-83573340A9B7}" destId="{B1FF5D41-48D1-469E-AF4B-24A190B2C598}" srcOrd="1" destOrd="0" parTransId="{020700EB-785E-4501-B0B4-01FCC066EB94}" sibTransId="{34FA8258-70C1-4972-A6CA-EBDCF16109EB}"/>
    <dgm:cxn modelId="{8BCC879B-67FA-45E0-820D-00663FF9D829}" srcId="{ED1880A6-883C-49D3-8B7B-83573340A9B7}" destId="{F34C9CEF-1F5F-4303-8533-F2E0D7837706}" srcOrd="2" destOrd="0" parTransId="{45DCCB95-1716-49EB-B43D-51592FA4BE56}" sibTransId="{33643958-F14A-43FC-8A58-96742E901FDD}"/>
    <dgm:cxn modelId="{3B1D969C-0489-42E3-8A77-F72E2462CEA7}" type="presOf" srcId="{B1FF5D41-48D1-469E-AF4B-24A190B2C598}" destId="{94A8F4DE-3AB8-45E7-84E0-E6CA32F74D3A}" srcOrd="0" destOrd="0" presId="urn:microsoft.com/office/officeart/2005/8/layout/vList2"/>
    <dgm:cxn modelId="{817B57AC-FAC4-4444-B518-4A01991790DC}" type="presOf" srcId="{49AFE387-7424-4D3E-B5CD-EB398592D743}" destId="{F22FF45F-911E-42C6-9989-5F24E18EDDE7}" srcOrd="0" destOrd="0" presId="urn:microsoft.com/office/officeart/2005/8/layout/vList2"/>
    <dgm:cxn modelId="{3CD046D1-37C4-4654-AE8F-C1012D77A40B}" type="presOf" srcId="{2F8E5C5F-02F1-47DA-85AC-83177D7F6A36}" destId="{DDA52F5D-1251-4380-A30F-FACCC022A644}" srcOrd="0" destOrd="0" presId="urn:microsoft.com/office/officeart/2005/8/layout/vList2"/>
    <dgm:cxn modelId="{E54881E2-22F8-4D7B-863A-9BE4110E87B8}" type="presOf" srcId="{F34C9CEF-1F5F-4303-8533-F2E0D7837706}" destId="{1DDE86C5-C23B-484D-B32D-E54C82D12418}" srcOrd="0" destOrd="0" presId="urn:microsoft.com/office/officeart/2005/8/layout/vList2"/>
    <dgm:cxn modelId="{ACE9B1E7-3DDD-464A-88D2-5C2CBB7DD22B}" srcId="{ED1880A6-883C-49D3-8B7B-83573340A9B7}" destId="{2F8E5C5F-02F1-47DA-85AC-83177D7F6A36}" srcOrd="3" destOrd="0" parTransId="{0FE290DB-50DE-4638-9516-B09DF8064328}" sibTransId="{0928EA85-8098-49D0-863D-0343BD9A9F74}"/>
    <dgm:cxn modelId="{A06AD9AF-516C-429C-BC74-A4332B9BBAAB}" type="presParOf" srcId="{D587E267-7874-4F63-89CB-A5777B7EC62F}" destId="{F22FF45F-911E-42C6-9989-5F24E18EDDE7}" srcOrd="0" destOrd="0" presId="urn:microsoft.com/office/officeart/2005/8/layout/vList2"/>
    <dgm:cxn modelId="{D847B84C-54D6-4ED3-B48A-4BB3A50000EA}" type="presParOf" srcId="{D587E267-7874-4F63-89CB-A5777B7EC62F}" destId="{EB5C5292-FDAF-4716-B990-30E82CEFBDDD}" srcOrd="1" destOrd="0" presId="urn:microsoft.com/office/officeart/2005/8/layout/vList2"/>
    <dgm:cxn modelId="{734C1C05-4858-4437-ABC2-7A7CDEADF521}" type="presParOf" srcId="{D587E267-7874-4F63-89CB-A5777B7EC62F}" destId="{94A8F4DE-3AB8-45E7-84E0-E6CA32F74D3A}" srcOrd="2" destOrd="0" presId="urn:microsoft.com/office/officeart/2005/8/layout/vList2"/>
    <dgm:cxn modelId="{FBA1695A-8D9B-43D3-80B7-F357545F42C1}" type="presParOf" srcId="{D587E267-7874-4F63-89CB-A5777B7EC62F}" destId="{9CFBF517-ED3C-463A-9C17-9706BF885838}" srcOrd="3" destOrd="0" presId="urn:microsoft.com/office/officeart/2005/8/layout/vList2"/>
    <dgm:cxn modelId="{9675B689-6B96-495E-9223-020A20140ADD}" type="presParOf" srcId="{D587E267-7874-4F63-89CB-A5777B7EC62F}" destId="{1DDE86C5-C23B-484D-B32D-E54C82D12418}" srcOrd="4" destOrd="0" presId="urn:microsoft.com/office/officeart/2005/8/layout/vList2"/>
    <dgm:cxn modelId="{28142302-69C9-4D7A-B192-C410FF2D2448}" type="presParOf" srcId="{D587E267-7874-4F63-89CB-A5777B7EC62F}" destId="{F382C26E-19CB-4BDC-AE7D-59FEB672FA86}" srcOrd="5" destOrd="0" presId="urn:microsoft.com/office/officeart/2005/8/layout/vList2"/>
    <dgm:cxn modelId="{BB4D17B1-FB7C-4738-AEB9-5C481A976A11}" type="presParOf" srcId="{D587E267-7874-4F63-89CB-A5777B7EC62F}" destId="{DDA52F5D-1251-4380-A30F-FACCC022A6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BAEA8-A0D1-47E0-8BD2-E7B2687AA94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B3BFFA-594F-430D-864B-7F9D958BAA5E}">
      <dgm:prSet/>
      <dgm:spPr/>
      <dgm:t>
        <a:bodyPr/>
        <a:lstStyle/>
        <a:p>
          <a:r>
            <a:rPr lang="en-GB" dirty="0"/>
            <a:t>Reviewing prescribed psychotropic medicines should be routine</a:t>
          </a:r>
          <a:endParaRPr lang="en-US" dirty="0"/>
        </a:p>
      </dgm:t>
    </dgm:pt>
    <dgm:pt modelId="{050DD854-D6B1-4472-8072-9FB044E0F650}" type="parTrans" cxnId="{F913DA47-3559-45F5-8434-40A2F83D825D}">
      <dgm:prSet/>
      <dgm:spPr/>
      <dgm:t>
        <a:bodyPr/>
        <a:lstStyle/>
        <a:p>
          <a:endParaRPr lang="en-US"/>
        </a:p>
      </dgm:t>
    </dgm:pt>
    <dgm:pt modelId="{D51F7675-3A1E-4798-A5AE-FD512A0F3041}" type="sibTrans" cxnId="{F913DA47-3559-45F5-8434-40A2F83D825D}">
      <dgm:prSet/>
      <dgm:spPr/>
      <dgm:t>
        <a:bodyPr/>
        <a:lstStyle/>
        <a:p>
          <a:endParaRPr lang="en-US"/>
        </a:p>
      </dgm:t>
    </dgm:pt>
    <dgm:pt modelId="{23F38AA0-54D7-44D8-98A9-87898154C542}">
      <dgm:prSet/>
      <dgm:spPr/>
      <dgm:t>
        <a:bodyPr/>
        <a:lstStyle/>
        <a:p>
          <a:r>
            <a:rPr lang="en-GB" dirty="0"/>
            <a:t>Well managed psychotropic deprescribing interventions can lead to improved health outcomes</a:t>
          </a:r>
          <a:endParaRPr lang="en-US" dirty="0"/>
        </a:p>
      </dgm:t>
    </dgm:pt>
    <dgm:pt modelId="{4DAFFC6D-8EAA-4E81-B01E-9BCBC745CA6C}" type="parTrans" cxnId="{38AAD28A-B8AB-48AD-BAD0-A6CA875CD179}">
      <dgm:prSet/>
      <dgm:spPr/>
      <dgm:t>
        <a:bodyPr/>
        <a:lstStyle/>
        <a:p>
          <a:endParaRPr lang="en-US"/>
        </a:p>
      </dgm:t>
    </dgm:pt>
    <dgm:pt modelId="{79879089-9D4B-406D-8FB8-FC6D281181C8}" type="sibTrans" cxnId="{38AAD28A-B8AB-48AD-BAD0-A6CA875CD179}">
      <dgm:prSet/>
      <dgm:spPr/>
      <dgm:t>
        <a:bodyPr/>
        <a:lstStyle/>
        <a:p>
          <a:endParaRPr lang="en-US"/>
        </a:p>
      </dgm:t>
    </dgm:pt>
    <dgm:pt modelId="{94B34A83-5802-42B3-BEF1-D149B99F7FAD}">
      <dgm:prSet/>
      <dgm:spPr/>
      <dgm:t>
        <a:bodyPr/>
        <a:lstStyle/>
        <a:p>
          <a:r>
            <a:rPr lang="en-GB" dirty="0"/>
            <a:t>Complex intervention- careful planning, co-production, SDM, person-centred</a:t>
          </a:r>
        </a:p>
      </dgm:t>
    </dgm:pt>
    <dgm:pt modelId="{22CC4029-1EE0-45B1-8341-CA4149D7859E}" type="parTrans" cxnId="{AEAADC74-98F1-41EB-93F6-20BC070E88EC}">
      <dgm:prSet/>
      <dgm:spPr/>
      <dgm:t>
        <a:bodyPr/>
        <a:lstStyle/>
        <a:p>
          <a:endParaRPr lang="en-GB"/>
        </a:p>
      </dgm:t>
    </dgm:pt>
    <dgm:pt modelId="{6382E9DD-1CB6-4F56-B9F1-7D1536C861FF}" type="sibTrans" cxnId="{AEAADC74-98F1-41EB-93F6-20BC070E88EC}">
      <dgm:prSet/>
      <dgm:spPr/>
      <dgm:t>
        <a:bodyPr/>
        <a:lstStyle/>
        <a:p>
          <a:endParaRPr lang="en-GB"/>
        </a:p>
      </dgm:t>
    </dgm:pt>
    <dgm:pt modelId="{A79C6658-3AE4-42E7-9E5C-9F296442B79B}">
      <dgm:prSet/>
      <dgm:spPr/>
      <dgm:t>
        <a:bodyPr/>
        <a:lstStyle/>
        <a:p>
          <a:r>
            <a:rPr lang="en-GB" dirty="0"/>
            <a:t>Stakeholder Collaboration </a:t>
          </a:r>
        </a:p>
      </dgm:t>
    </dgm:pt>
    <dgm:pt modelId="{E10E92D7-F42C-4629-8949-2BE33FE4E15C}" type="parTrans" cxnId="{FED2BC9D-919E-4BA1-BD03-5234D480B509}">
      <dgm:prSet/>
      <dgm:spPr/>
      <dgm:t>
        <a:bodyPr/>
        <a:lstStyle/>
        <a:p>
          <a:endParaRPr lang="en-GB"/>
        </a:p>
      </dgm:t>
    </dgm:pt>
    <dgm:pt modelId="{4CBE5239-360F-4D8C-86F3-B664659F6BC8}" type="sibTrans" cxnId="{FED2BC9D-919E-4BA1-BD03-5234D480B509}">
      <dgm:prSet/>
      <dgm:spPr/>
      <dgm:t>
        <a:bodyPr/>
        <a:lstStyle/>
        <a:p>
          <a:endParaRPr lang="en-GB"/>
        </a:p>
      </dgm:t>
    </dgm:pt>
    <dgm:pt modelId="{E1A5AC8B-9AD8-4C7D-A2D4-EB5B7E36CD9A}" type="pres">
      <dgm:prSet presAssocID="{24CBAEA8-A0D1-47E0-8BD2-E7B2687AA943}" presName="linear" presStyleCnt="0">
        <dgm:presLayoutVars>
          <dgm:animLvl val="lvl"/>
          <dgm:resizeHandles val="exact"/>
        </dgm:presLayoutVars>
      </dgm:prSet>
      <dgm:spPr/>
    </dgm:pt>
    <dgm:pt modelId="{708F06AC-C5DC-4C92-B81D-C9A22350ABB6}" type="pres">
      <dgm:prSet presAssocID="{63B3BFFA-594F-430D-864B-7F9D958BAA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70BE69-2AFD-418C-B1D3-3A117E0CBAFE}" type="pres">
      <dgm:prSet presAssocID="{D51F7675-3A1E-4798-A5AE-FD512A0F3041}" presName="spacer" presStyleCnt="0"/>
      <dgm:spPr/>
    </dgm:pt>
    <dgm:pt modelId="{258AB9C0-A02B-4341-973A-60E7CE19F177}" type="pres">
      <dgm:prSet presAssocID="{23F38AA0-54D7-44D8-98A9-87898154C5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DF08E7-8E1D-4F30-939E-23DC379C3956}" type="pres">
      <dgm:prSet presAssocID="{79879089-9D4B-406D-8FB8-FC6D281181C8}" presName="spacer" presStyleCnt="0"/>
      <dgm:spPr/>
    </dgm:pt>
    <dgm:pt modelId="{A68C3CEC-22ED-4E4A-A2F1-2167BDD4ABD9}" type="pres">
      <dgm:prSet presAssocID="{94B34A83-5802-42B3-BEF1-D149B99F7FAD}" presName="parentText" presStyleLbl="node1" presStyleIdx="2" presStyleCnt="4" custLinFactY="86195" custLinFactNeighborX="-361" custLinFactNeighborY="100000">
        <dgm:presLayoutVars>
          <dgm:chMax val="0"/>
          <dgm:bulletEnabled val="1"/>
        </dgm:presLayoutVars>
      </dgm:prSet>
      <dgm:spPr/>
    </dgm:pt>
    <dgm:pt modelId="{75AC1794-0766-4568-8C2E-C55ACE977B23}" type="pres">
      <dgm:prSet presAssocID="{6382E9DD-1CB6-4F56-B9F1-7D1536C861FF}" presName="spacer" presStyleCnt="0"/>
      <dgm:spPr/>
    </dgm:pt>
    <dgm:pt modelId="{2FEB8D79-268A-451D-8EA8-59A0499808DB}" type="pres">
      <dgm:prSet presAssocID="{A79C6658-3AE4-42E7-9E5C-9F296442B79B}" presName="parentText" presStyleLbl="node1" presStyleIdx="3" presStyleCnt="4" custLinFactY="-102660" custLinFactNeighborX="-180" custLinFactNeighborY="-200000">
        <dgm:presLayoutVars>
          <dgm:chMax val="0"/>
          <dgm:bulletEnabled val="1"/>
        </dgm:presLayoutVars>
      </dgm:prSet>
      <dgm:spPr/>
    </dgm:pt>
  </dgm:ptLst>
  <dgm:cxnLst>
    <dgm:cxn modelId="{F913DA47-3559-45F5-8434-40A2F83D825D}" srcId="{24CBAEA8-A0D1-47E0-8BD2-E7B2687AA943}" destId="{63B3BFFA-594F-430D-864B-7F9D958BAA5E}" srcOrd="0" destOrd="0" parTransId="{050DD854-D6B1-4472-8072-9FB044E0F650}" sibTransId="{D51F7675-3A1E-4798-A5AE-FD512A0F3041}"/>
    <dgm:cxn modelId="{AEAADC74-98F1-41EB-93F6-20BC070E88EC}" srcId="{24CBAEA8-A0D1-47E0-8BD2-E7B2687AA943}" destId="{94B34A83-5802-42B3-BEF1-D149B99F7FAD}" srcOrd="2" destOrd="0" parTransId="{22CC4029-1EE0-45B1-8341-CA4149D7859E}" sibTransId="{6382E9DD-1CB6-4F56-B9F1-7D1536C861FF}"/>
    <dgm:cxn modelId="{A963E381-F4D4-4879-87D9-627837BAD136}" type="presOf" srcId="{23F38AA0-54D7-44D8-98A9-87898154C542}" destId="{258AB9C0-A02B-4341-973A-60E7CE19F177}" srcOrd="0" destOrd="0" presId="urn:microsoft.com/office/officeart/2005/8/layout/vList2"/>
    <dgm:cxn modelId="{38AAD28A-B8AB-48AD-BAD0-A6CA875CD179}" srcId="{24CBAEA8-A0D1-47E0-8BD2-E7B2687AA943}" destId="{23F38AA0-54D7-44D8-98A9-87898154C542}" srcOrd="1" destOrd="0" parTransId="{4DAFFC6D-8EAA-4E81-B01E-9BCBC745CA6C}" sibTransId="{79879089-9D4B-406D-8FB8-FC6D281181C8}"/>
    <dgm:cxn modelId="{B058D499-49EC-476B-AA14-9FEC1B97A194}" type="presOf" srcId="{A79C6658-3AE4-42E7-9E5C-9F296442B79B}" destId="{2FEB8D79-268A-451D-8EA8-59A0499808DB}" srcOrd="0" destOrd="0" presId="urn:microsoft.com/office/officeart/2005/8/layout/vList2"/>
    <dgm:cxn modelId="{FED2BC9D-919E-4BA1-BD03-5234D480B509}" srcId="{24CBAEA8-A0D1-47E0-8BD2-E7B2687AA943}" destId="{A79C6658-3AE4-42E7-9E5C-9F296442B79B}" srcOrd="3" destOrd="0" parTransId="{E10E92D7-F42C-4629-8949-2BE33FE4E15C}" sibTransId="{4CBE5239-360F-4D8C-86F3-B664659F6BC8}"/>
    <dgm:cxn modelId="{5006A1A6-0DEA-48A0-95BC-3D61BFF14753}" type="presOf" srcId="{24CBAEA8-A0D1-47E0-8BD2-E7B2687AA943}" destId="{E1A5AC8B-9AD8-4C7D-A2D4-EB5B7E36CD9A}" srcOrd="0" destOrd="0" presId="urn:microsoft.com/office/officeart/2005/8/layout/vList2"/>
    <dgm:cxn modelId="{00B04EDF-722C-4C0D-80E2-A1B1D035E704}" type="presOf" srcId="{94B34A83-5802-42B3-BEF1-D149B99F7FAD}" destId="{A68C3CEC-22ED-4E4A-A2F1-2167BDD4ABD9}" srcOrd="0" destOrd="0" presId="urn:microsoft.com/office/officeart/2005/8/layout/vList2"/>
    <dgm:cxn modelId="{7AFD83F2-B5F7-48DF-98CA-FAAACBE2E2D1}" type="presOf" srcId="{63B3BFFA-594F-430D-864B-7F9D958BAA5E}" destId="{708F06AC-C5DC-4C92-B81D-C9A22350ABB6}" srcOrd="0" destOrd="0" presId="urn:microsoft.com/office/officeart/2005/8/layout/vList2"/>
    <dgm:cxn modelId="{85C89AB3-60F9-4445-9D85-518A1870C15E}" type="presParOf" srcId="{E1A5AC8B-9AD8-4C7D-A2D4-EB5B7E36CD9A}" destId="{708F06AC-C5DC-4C92-B81D-C9A22350ABB6}" srcOrd="0" destOrd="0" presId="urn:microsoft.com/office/officeart/2005/8/layout/vList2"/>
    <dgm:cxn modelId="{EE0C6D71-68BC-43A2-8169-DD7DD2CA0926}" type="presParOf" srcId="{E1A5AC8B-9AD8-4C7D-A2D4-EB5B7E36CD9A}" destId="{F670BE69-2AFD-418C-B1D3-3A117E0CBAFE}" srcOrd="1" destOrd="0" presId="urn:microsoft.com/office/officeart/2005/8/layout/vList2"/>
    <dgm:cxn modelId="{D19C417A-7FCB-45B0-9FBA-A37B044C8A9B}" type="presParOf" srcId="{E1A5AC8B-9AD8-4C7D-A2D4-EB5B7E36CD9A}" destId="{258AB9C0-A02B-4341-973A-60E7CE19F177}" srcOrd="2" destOrd="0" presId="urn:microsoft.com/office/officeart/2005/8/layout/vList2"/>
    <dgm:cxn modelId="{1BFD96F4-DCCD-4824-BFD4-55224EFFF316}" type="presParOf" srcId="{E1A5AC8B-9AD8-4C7D-A2D4-EB5B7E36CD9A}" destId="{ADDF08E7-8E1D-4F30-939E-23DC379C3956}" srcOrd="3" destOrd="0" presId="urn:microsoft.com/office/officeart/2005/8/layout/vList2"/>
    <dgm:cxn modelId="{D80977A6-876F-42FE-9877-CF13FA631622}" type="presParOf" srcId="{E1A5AC8B-9AD8-4C7D-A2D4-EB5B7E36CD9A}" destId="{A68C3CEC-22ED-4E4A-A2F1-2167BDD4ABD9}" srcOrd="4" destOrd="0" presId="urn:microsoft.com/office/officeart/2005/8/layout/vList2"/>
    <dgm:cxn modelId="{9D925EE7-C40F-4178-84AF-4FB25F08C2EE}" type="presParOf" srcId="{E1A5AC8B-9AD8-4C7D-A2D4-EB5B7E36CD9A}" destId="{75AC1794-0766-4568-8C2E-C55ACE977B23}" srcOrd="5" destOrd="0" presId="urn:microsoft.com/office/officeart/2005/8/layout/vList2"/>
    <dgm:cxn modelId="{AF030542-6026-4AAB-9077-994A9601DD08}" type="presParOf" srcId="{E1A5AC8B-9AD8-4C7D-A2D4-EB5B7E36CD9A}" destId="{2FEB8D79-268A-451D-8EA8-59A0499808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FF45F-911E-42C6-9989-5F24E18EDDE7}">
      <dsp:nvSpPr>
        <dsp:cNvPr id="0" name=""/>
        <dsp:cNvSpPr/>
      </dsp:nvSpPr>
      <dsp:spPr>
        <a:xfrm>
          <a:off x="0" y="34887"/>
          <a:ext cx="5287962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Psychotropic medicines</a:t>
          </a:r>
          <a:endParaRPr lang="en-US" sz="2800" kern="1200"/>
        </a:p>
      </dsp:txBody>
      <dsp:txXfrm>
        <a:off x="54298" y="89185"/>
        <a:ext cx="5179366" cy="1003708"/>
      </dsp:txXfrm>
    </dsp:sp>
    <dsp:sp modelId="{94A8F4DE-3AB8-45E7-84E0-E6CA32F74D3A}">
      <dsp:nvSpPr>
        <dsp:cNvPr id="0" name=""/>
        <dsp:cNvSpPr/>
      </dsp:nvSpPr>
      <dsp:spPr>
        <a:xfrm>
          <a:off x="0" y="1227831"/>
          <a:ext cx="5287962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People with a learning disability</a:t>
          </a:r>
          <a:endParaRPr lang="en-US" sz="2800" kern="1200"/>
        </a:p>
      </dsp:txBody>
      <dsp:txXfrm>
        <a:off x="54298" y="1282129"/>
        <a:ext cx="5179366" cy="1003708"/>
      </dsp:txXfrm>
    </dsp:sp>
    <dsp:sp modelId="{1DDE86C5-C23B-484D-B32D-E54C82D12418}">
      <dsp:nvSpPr>
        <dsp:cNvPr id="0" name=""/>
        <dsp:cNvSpPr/>
      </dsp:nvSpPr>
      <dsp:spPr>
        <a:xfrm>
          <a:off x="0" y="2385736"/>
          <a:ext cx="5287962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Complex intervention</a:t>
          </a:r>
          <a:endParaRPr lang="en-US" sz="2800" kern="1200" dirty="0"/>
        </a:p>
      </dsp:txBody>
      <dsp:txXfrm>
        <a:off x="54298" y="2440034"/>
        <a:ext cx="5179366" cy="1003708"/>
      </dsp:txXfrm>
    </dsp:sp>
    <dsp:sp modelId="{DDA52F5D-1251-4380-A30F-FACCC022A644}">
      <dsp:nvSpPr>
        <dsp:cNvPr id="0" name=""/>
        <dsp:cNvSpPr/>
      </dsp:nvSpPr>
      <dsp:spPr>
        <a:xfrm>
          <a:off x="0" y="3613720"/>
          <a:ext cx="5287962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Behaviours that Challenge</a:t>
          </a:r>
          <a:endParaRPr lang="en-US" sz="2800" kern="1200" dirty="0"/>
        </a:p>
      </dsp:txBody>
      <dsp:txXfrm>
        <a:off x="54298" y="3668018"/>
        <a:ext cx="5179366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F06AC-C5DC-4C92-B81D-C9A22350ABB6}">
      <dsp:nvSpPr>
        <dsp:cNvPr id="0" name=""/>
        <dsp:cNvSpPr/>
      </dsp:nvSpPr>
      <dsp:spPr>
        <a:xfrm>
          <a:off x="0" y="106155"/>
          <a:ext cx="5283200" cy="1093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Reviewing prescribed psychotropic medicines should be routine</a:t>
          </a:r>
          <a:endParaRPr lang="en-US" sz="2000" kern="1200" dirty="0"/>
        </a:p>
      </dsp:txBody>
      <dsp:txXfrm>
        <a:off x="53402" y="159557"/>
        <a:ext cx="5176396" cy="987146"/>
      </dsp:txXfrm>
    </dsp:sp>
    <dsp:sp modelId="{258AB9C0-A02B-4341-973A-60E7CE19F177}">
      <dsp:nvSpPr>
        <dsp:cNvPr id="0" name=""/>
        <dsp:cNvSpPr/>
      </dsp:nvSpPr>
      <dsp:spPr>
        <a:xfrm>
          <a:off x="0" y="1257705"/>
          <a:ext cx="5283200" cy="1093950"/>
        </a:xfrm>
        <a:prstGeom prst="roundRect">
          <a:avLst/>
        </a:prstGeom>
        <a:solidFill>
          <a:schemeClr val="accent5">
            <a:hueOff val="-1845149"/>
            <a:satOff val="6463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Well managed psychotropic deprescribing interventions can lead to improved health outcomes</a:t>
          </a:r>
          <a:endParaRPr lang="en-US" sz="2000" kern="1200" dirty="0"/>
        </a:p>
      </dsp:txBody>
      <dsp:txXfrm>
        <a:off x="53402" y="1311107"/>
        <a:ext cx="5176396" cy="987146"/>
      </dsp:txXfrm>
    </dsp:sp>
    <dsp:sp modelId="{A68C3CEC-22ED-4E4A-A2F1-2167BDD4ABD9}">
      <dsp:nvSpPr>
        <dsp:cNvPr id="0" name=""/>
        <dsp:cNvSpPr/>
      </dsp:nvSpPr>
      <dsp:spPr>
        <a:xfrm>
          <a:off x="0" y="3409786"/>
          <a:ext cx="5283200" cy="1093950"/>
        </a:xfrm>
        <a:prstGeom prst="roundRect">
          <a:avLst/>
        </a:prstGeom>
        <a:solidFill>
          <a:schemeClr val="accent5">
            <a:hueOff val="-3690298"/>
            <a:satOff val="1292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Complex intervention- careful planning, co-production, SDM, person-centred</a:t>
          </a:r>
        </a:p>
      </dsp:txBody>
      <dsp:txXfrm>
        <a:off x="53402" y="3463188"/>
        <a:ext cx="5176396" cy="987146"/>
      </dsp:txXfrm>
    </dsp:sp>
    <dsp:sp modelId="{2FEB8D79-268A-451D-8EA8-59A0499808DB}">
      <dsp:nvSpPr>
        <dsp:cNvPr id="0" name=""/>
        <dsp:cNvSpPr/>
      </dsp:nvSpPr>
      <dsp:spPr>
        <a:xfrm>
          <a:off x="0" y="2322556"/>
          <a:ext cx="5283200" cy="1093950"/>
        </a:xfrm>
        <a:prstGeom prst="roundRect">
          <a:avLst/>
        </a:prstGeom>
        <a:solidFill>
          <a:schemeClr val="accent5">
            <a:hueOff val="-5535448"/>
            <a:satOff val="19388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Stakeholder Collaboration </a:t>
          </a:r>
        </a:p>
      </dsp:txBody>
      <dsp:txXfrm>
        <a:off x="53402" y="2375958"/>
        <a:ext cx="5176396" cy="98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F992-0236-427A-B4B0-4144924C3E97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5884-F557-4B31-9443-344FE04A2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0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A9D8-79F3-4530-B529-BD919DB69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9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Barry to consider a question about guidance and prescribing principles in these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circimstances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? Potentially, reference  NICE NG11 which approves antipsychotics in behavioural presentations, with the balance of lowest dose for the shortest time, then challenge. Also consider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RCPsych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Guidance  ID09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A9D8-79F3-4530-B529-BD919DB69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2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A9D8-79F3-4530-B529-BD919DB69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7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A9D8-79F3-4530-B529-BD919DB69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8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Barry ask the audience for their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A9D8-79F3-4530-B529-BD919DB69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3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Nothing from Barry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A9D8-79F3-4530-B529-BD919DB69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8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A9D8-79F3-4530-B529-BD919DB69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9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Relationship Id="rId4" Type="http://schemas.openxmlformats.org/officeDocument/2006/relationships/image" Target="../media/image7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Relationship Id="rId4" Type="http://schemas.openxmlformats.org/officeDocument/2006/relationships/image" Target="../media/image1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4" Type="http://schemas.openxmlformats.org/officeDocument/2006/relationships/image" Target="../media/image10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Relationship Id="rId4" Type="http://schemas.openxmlformats.org/officeDocument/2006/relationships/image" Target="../media/image11.sv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4" Type="http://schemas.microsoft.com/office/2007/relationships/hdphoto" Target="../media/hdphoto1.wdp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F440B6D-D8EA-328C-0E0A-0927EB44B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733" y="3779224"/>
            <a:ext cx="6541200" cy="8552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 kern="1800" spc="-3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1889950"/>
            <a:ext cx="6542513" cy="18069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Click here </a:t>
            </a:r>
            <a:br>
              <a:rPr lang="en-GB"/>
            </a:br>
            <a:r>
              <a:rPr lang="en-GB"/>
              <a:t>to insert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D3A070-4BD2-ECCB-D736-EBBF239055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78168" y="0"/>
            <a:ext cx="4014099" cy="635445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D1BE230-6420-FFF5-6758-C7F96557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AAE7977-1BF5-F218-8311-ED7BFCFB2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9732" y="503550"/>
            <a:ext cx="65195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D2BE15D2-428D-7220-9547-DA01AED31FB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4000"/>
              </a:lnSpc>
              <a:defRPr sz="1400" b="0" i="0">
                <a:noFill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1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E374B3-9BB3-3993-5205-DACD8521FF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1999" y="0"/>
            <a:ext cx="4554000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ADBAF59-55AD-BB20-0854-4F00E3D18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F7BC55-3BC8-B89D-7919-0E86A543B5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247D0FD-6198-AED6-8BFB-68FF711B4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1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DEF2CC0D-E565-F017-AE91-CB0C2E441F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2138376"/>
            <a:ext cx="486000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84566B0-775F-522F-5694-0E110C5152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732" y="1408771"/>
            <a:ext cx="4860002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64856EA-8ADC-3DB3-F2A2-2F26B8486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6989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F27F0CE-9DAF-4D31-CA8F-A32C049C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02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9190BE7-B3D0-2484-8498-7AA5209E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4" y="538538"/>
            <a:ext cx="4860000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58EF5B5-50B6-097D-254A-DC0302C1E7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077065"/>
            <a:ext cx="4860000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E07138AA-8105-84D9-677F-DAC3332DE7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1888476"/>
            <a:ext cx="4860000" cy="35676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391AE21-6050-0226-6F85-476E9AF6A4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1999" y="0"/>
            <a:ext cx="4554000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54CAD70-D10E-930A-16EA-FD228228C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2A1544-8B5E-1EBA-9577-83CE7B0EAD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05C08EB-46CF-FA11-3595-6C3BEAF44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6989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9796065-C488-2296-40DE-B6F40F6B3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3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and text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2A05B-734C-023B-C15D-942D9867B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1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7BD0C26-0FB8-E001-81BA-5EA844A0C91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2138376"/>
            <a:ext cx="486000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48710A7-36AA-7701-8CF8-E2BC3CD354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732" y="1408771"/>
            <a:ext cx="4860002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79BFDA6-F32E-B996-4892-27B8AF51E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0" y="0"/>
            <a:ext cx="2548267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D64FC78-7634-6352-7B43-68A85F7856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6020" y="1895900"/>
            <a:ext cx="3157977" cy="4962099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6A6F6C75-D2A5-E05B-2BCE-798B8F09BB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86016" y="0"/>
            <a:ext cx="3157977" cy="1897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CAFEC1-AE66-D8B4-E6D2-27C8EB892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6989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426AEF-67DB-0719-C906-7D7AB5026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and text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219DC3A-1FF1-7859-D599-6F9DCD54E5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0" y="0"/>
            <a:ext cx="2548267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34A33B83-0498-6D8B-C355-16BE0BBD49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6020" y="1895900"/>
            <a:ext cx="3157977" cy="4962099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7993DE8-5ABE-40D9-B897-DAF1B332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0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F382238-B715-064C-9E79-D94A425E3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077065"/>
            <a:ext cx="4860000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D2F36A-F968-C38D-8923-0F341E76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4" y="1888476"/>
            <a:ext cx="4860000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0" i="0"/>
            </a:lvl1pPr>
          </a:lstStyle>
          <a:p>
            <a:pPr lvl="0"/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F8CEB787-490E-53D2-9EBC-81E529CEA4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86016" y="0"/>
            <a:ext cx="3157977" cy="1897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4DFF7-D728-A0BD-BB56-56B0DBF62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6989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9431-194F-E6E0-3EF3-3906DCBCA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9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r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06DF862D-15E0-ACDB-80CE-697EB1AC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4" y="2539978"/>
            <a:ext cx="4860000" cy="223562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2400" b="0" i="0"/>
            </a:lvl1pPr>
          </a:lstStyle>
          <a:p>
            <a:r>
              <a:rPr lang="en-GB"/>
              <a:t>Add quote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9898A81-6C3F-17C9-B449-3FE9B4C92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34" y="4866805"/>
            <a:ext cx="4859999" cy="50174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source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1E8A19FE-64F8-6DAE-5D3D-84BA47F158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021" y="-1"/>
            <a:ext cx="4549978" cy="5368546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2630A848-805F-B52C-DAB6-56E569C2CA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36000" y="1897275"/>
            <a:ext cx="1656000" cy="4978653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A522FB30-D98F-CA6D-A898-E533909FFF18}"/>
              </a:ext>
            </a:extLst>
          </p:cNvPr>
          <p:cNvSpPr txBox="1">
            <a:spLocks/>
          </p:cNvSpPr>
          <p:nvPr userDrawn="1"/>
        </p:nvSpPr>
        <p:spPr>
          <a:xfrm>
            <a:off x="448797" y="1882098"/>
            <a:ext cx="562655" cy="1221488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78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Neue Haas Grotesk Text Pro" panose="020B0504020202020204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0000" b="0" i="0">
                <a:latin typeface="Aptos" panose="020B0004020202020204" pitchFamily="34" charset="0"/>
              </a:rPr>
              <a:t>“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CC809-C0C6-1AEE-518D-145A35C3D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E82D668-9298-B429-8245-1BC16281F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685867"/>
            <a:ext cx="2047718" cy="5409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BA17-7B7D-899F-84F8-292CA7682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6989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884091-69C6-4322-83B8-C2BD56341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45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2E7F36C-378D-28CD-894C-549E0127F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0036266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E725A32E-8D8E-B948-82F0-8289130EB22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1077065"/>
            <a:ext cx="10036266" cy="4379011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1D5C26-8787-7A59-105B-0F375A09A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CDA39D1-C067-433E-BEEB-1E5A3359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889796-979E-8AF1-9D58-7D0FDF3D416A}"/>
              </a:ext>
            </a:extLst>
          </p:cNvPr>
          <p:cNvCxnSpPr>
            <a:cxnSpLocks/>
          </p:cNvCxnSpPr>
          <p:nvPr userDrawn="1"/>
        </p:nvCxnSpPr>
        <p:spPr>
          <a:xfrm>
            <a:off x="2749389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DFDF015-8CB2-7AE0-CC71-02DC2C8A9DE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9023" y="5813459"/>
            <a:ext cx="133054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</a:t>
            </a:r>
            <a:br>
              <a:rPr lang="en-GB"/>
            </a:br>
            <a:r>
              <a:rPr lang="en-GB"/>
              <a:t>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9CE45D-5663-1B62-E264-FE43A462B865}"/>
              </a:ext>
            </a:extLst>
          </p:cNvPr>
          <p:cNvCxnSpPr>
            <a:cxnSpLocks/>
          </p:cNvCxnSpPr>
          <p:nvPr userDrawn="1"/>
        </p:nvCxnSpPr>
        <p:spPr>
          <a:xfrm>
            <a:off x="4479196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196A81-C5EF-AD47-CDBF-98F74EE14A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8830" y="5813493"/>
            <a:ext cx="54000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392552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2E7F36C-378D-28CD-894C-549E0127F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0036266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E725A32E-8D8E-B948-82F0-8289130EB22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1077065"/>
            <a:ext cx="10036266" cy="4379011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1D5C26-8787-7A59-105B-0F375A09A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D1A46-D6DD-5265-ACD4-B99C67E04B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27340E-4B53-CC7A-7B58-E4712BCE07C0}"/>
              </a:ext>
            </a:extLst>
          </p:cNvPr>
          <p:cNvCxnSpPr>
            <a:cxnSpLocks/>
          </p:cNvCxnSpPr>
          <p:nvPr userDrawn="1"/>
        </p:nvCxnSpPr>
        <p:spPr>
          <a:xfrm>
            <a:off x="2749389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6FCE97C-D04A-21AE-E2D4-C31176C5CE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9023" y="5813459"/>
            <a:ext cx="133054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</a:t>
            </a:r>
            <a:br>
              <a:rPr lang="en-GB"/>
            </a:br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9679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2968746"/>
            <a:ext cx="4860000" cy="9205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51D06E0-59F9-89D6-ACF8-6C5311E80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1D1B6CD-BEBA-A389-2AF7-B83C17ED8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4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2716971"/>
            <a:ext cx="4860000" cy="9205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1CE9F832-37B0-8AE8-FEAB-E13F26BE46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021" y="-1"/>
            <a:ext cx="4549978" cy="5368546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AC94D6-81C3-78DC-5AFA-1BD3B5E45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FD63378-1B60-1C80-BEA9-4CEFF7D16C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79E73F8-37B5-57EE-3B98-2EA71E263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408773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01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4E74264-E44F-0797-6D9B-9719118A5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7481" y="1408772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474BFACF-A065-5599-4DA5-5613F6DC2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733" y="2113799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i="0"/>
            </a:lvl1pPr>
          </a:lstStyle>
          <a:p>
            <a:r>
              <a:rPr lang="en-GB"/>
              <a:t>02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691CC70-8DF2-EE6F-C40B-B6A831DFB1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733" y="2818825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03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81241517-A93B-C884-00F7-1D76B026E7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733" y="3523851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04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623F1BAB-65D9-A5B4-E25B-18ED21C1E9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733" y="4228877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622FF6-9443-30AD-C876-90BBC09B5850}"/>
              </a:ext>
            </a:extLst>
          </p:cNvPr>
          <p:cNvCxnSpPr>
            <a:cxnSpLocks/>
          </p:cNvCxnSpPr>
          <p:nvPr userDrawn="1"/>
        </p:nvCxnSpPr>
        <p:spPr>
          <a:xfrm>
            <a:off x="1139588" y="1431102"/>
            <a:ext cx="0" cy="399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325DC9D-2AA9-80B0-59CB-EB2A23158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Agenda slide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94FB1512-536B-3C06-8758-3BF64A3DF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37481" y="2113798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E73858A2-79B0-D494-4400-BA3171AC25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7481" y="2818824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316DF11A-F375-2621-E425-D254C2BFBD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7481" y="3523850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FB045E71-4D6C-C476-D364-81DB443EDF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37481" y="4228876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6ACC28C5-8646-3B2E-4FDA-90CAAD6437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37481" y="4933902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E07A932-8579-47D4-C90C-297D44DE43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9733" y="4933903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i="0"/>
            </a:lvl1pPr>
          </a:lstStyle>
          <a:p>
            <a:r>
              <a:rPr lang="en-GB"/>
              <a:t>06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D98896-83DF-6A21-1A43-C2633EAB2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47CB46-A89C-F1F7-F942-979B4D697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72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87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F440B6D-D8EA-328C-0E0A-0927EB44B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733" y="3779224"/>
            <a:ext cx="6541200" cy="8552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 kern="1800" spc="-3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1889950"/>
            <a:ext cx="6542513" cy="18069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Click here </a:t>
            </a:r>
            <a:br>
              <a:rPr lang="en-GB"/>
            </a:br>
            <a:r>
              <a:rPr lang="en-GB"/>
              <a:t>to insert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D3A070-4BD2-ECCB-D736-EBBF239055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78168" y="0"/>
            <a:ext cx="4014099" cy="635445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A6F234A-02BD-CEA1-53B6-A3CBD82D9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4FD2369-CA15-45D0-6135-4B67E4FCCD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9732" y="503550"/>
            <a:ext cx="65195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79E73F8-37B5-57EE-3B98-2EA71E263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408773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01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4E74264-E44F-0797-6D9B-9719118A5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7481" y="1408772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474BFACF-A065-5599-4DA5-5613F6DC2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733" y="2113799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i="0"/>
            </a:lvl1pPr>
          </a:lstStyle>
          <a:p>
            <a:r>
              <a:rPr lang="en-GB"/>
              <a:t>02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691CC70-8DF2-EE6F-C40B-B6A831DFB1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733" y="2818825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03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81241517-A93B-C884-00F7-1D76B026E7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733" y="3523851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04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623F1BAB-65D9-A5B4-E25B-18ED21C1E9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733" y="4228877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622FF6-9443-30AD-C876-90BBC09B5850}"/>
              </a:ext>
            </a:extLst>
          </p:cNvPr>
          <p:cNvCxnSpPr>
            <a:cxnSpLocks/>
          </p:cNvCxnSpPr>
          <p:nvPr userDrawn="1"/>
        </p:nvCxnSpPr>
        <p:spPr>
          <a:xfrm>
            <a:off x="1139588" y="1431102"/>
            <a:ext cx="0" cy="399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325DC9D-2AA9-80B0-59CB-EB2A23158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Agenda slide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94FB1512-536B-3C06-8758-3BF64A3DF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37481" y="2113798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E73858A2-79B0-D494-4400-BA3171AC25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7481" y="2818824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316DF11A-F375-2621-E425-D254C2BFBD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7481" y="3523850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FB045E71-4D6C-C476-D364-81DB443EDF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37481" y="4228876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6ACC28C5-8646-3B2E-4FDA-90CAAD6437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37481" y="4933902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E07A932-8579-47D4-C90C-297D44DE43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9733" y="4933903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i="0"/>
            </a:lvl1pPr>
          </a:lstStyle>
          <a:p>
            <a:r>
              <a:rPr lang="en-GB"/>
              <a:t>06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FAD600-88E4-8EA1-EA4A-51A35A21F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AF68AB-F850-E589-CE1A-0CA739524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3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D3A070-4BD2-ECCB-D736-EBBF239055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45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F440B6D-D8EA-328C-0E0A-0927EB44B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580118"/>
            <a:ext cx="8208000" cy="8552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5000"/>
              </a:lnSpc>
              <a:defRPr sz="6000" b="1" i="0" kern="1800" spc="-3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CD2B1-D684-AD84-2649-CD4B7D8A9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2791790"/>
            <a:ext cx="8208000" cy="1743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Click here </a:t>
            </a:r>
            <a:br>
              <a:rPr lang="en-GB"/>
            </a:br>
            <a:r>
              <a:rPr lang="en-GB"/>
              <a:t>to insert title</a:t>
            </a: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DEABD41F-F2D1-68DD-A891-4162D21E5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0065" y="5418450"/>
            <a:ext cx="651959" cy="936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AF0B37E-1851-C4C9-6600-DBA2A6B5C6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4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BE98-0E22-15AB-65C2-C9AE1F66A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here to insert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51A74-FD7C-83D5-AE8A-B170E2565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BCF1B-F604-B3B2-27A6-880F4008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30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66BFCA1-3D8D-4284-C24E-E3DA1F6995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733" y="1077065"/>
            <a:ext cx="11192534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0189C7-0533-C5A5-2053-64B64A4A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FBC0A28-AEB8-D9B8-A0EC-71E62E27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3" y="1888476"/>
            <a:ext cx="11192534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0" i="0"/>
            </a:lvl1pPr>
          </a:lstStyle>
          <a:p>
            <a:pPr lvl="0"/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F0805D-7AC6-DB66-3B58-C71820789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ED5DF8-DAFE-B042-8CE9-DF893AC62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35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01B2BF-B146-18AA-D1AC-C11BF1345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733" y="1077065"/>
            <a:ext cx="11192534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6F623F4-4EF9-C441-6445-BE83736EA3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9733" y="2589800"/>
            <a:ext cx="5076000" cy="2866276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80B7B62-049F-CC9E-9B73-4108CEF5D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31" y="1888476"/>
            <a:ext cx="507600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1E648676-8FD7-02E8-7716-297A4F3741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19166" y="2589800"/>
            <a:ext cx="5073091" cy="2866276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854E95A-9CE6-D1AA-8A64-A9F487ACB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9167" y="1888476"/>
            <a:ext cx="5073099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heading(two lines max)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64B76-E093-0A2A-B5BC-50B49610644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30466"/>
            <a:ext cx="0" cy="36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1E67C38B-51DC-8901-ABF7-E4536FB08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4A198-F735-E4E3-DC6D-10CE25D63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71E6F-1396-52E5-82BD-6506E1A99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02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6B843F2C-A45A-02E0-0AFF-23B4732E852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466" y="1408770"/>
            <a:ext cx="4024801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4F26B-8803-9659-C0F8-9ABB6BA8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6F560808-D843-CD45-7AB0-37D202E7B9F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6542090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75E58B9-86FE-9082-F516-B5221DE85A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654209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ED21-5FF2-403A-ACD9-35D71678F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77FA-076F-357B-040E-A4496664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39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E7A2C40-535F-5F7E-F1C3-491FC395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761E740E-CE5D-3F96-EF1B-74C269D864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526947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EE7FA59-16CE-C00E-EC88-A43E3E27FD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526947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4650F6D-1E8E-4387-3E83-A43623850C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22796" y="1408770"/>
            <a:ext cx="5269471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05625F-7166-08D0-823D-AE6132CE7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5DE84D-61FF-419F-38A2-5DF443C1E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94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E7F2E16-67F1-F1D0-06B5-F587DD5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56ECBFE5-B633-02D4-A1CC-32F1A77792C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2950477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3A3145E-319C-A021-10D8-F9A8ADC5E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2950477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C6BED69E-9C6C-0FCA-B691-851E4ECE40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91234" y="1408770"/>
            <a:ext cx="7601034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B4DE8A-BD61-46DB-0E87-D7E804731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F06EEC-BB4E-2CDD-13A7-E2E502448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0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D3A070-4BD2-ECCB-D736-EBBF239055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45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F440B6D-D8EA-328C-0E0A-0927EB44B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580118"/>
            <a:ext cx="8208000" cy="8552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5000"/>
              </a:lnSpc>
              <a:defRPr sz="6000" b="1" i="0" kern="1800" spc="-3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CD2B1-D684-AD84-2649-CD4B7D8A9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2791790"/>
            <a:ext cx="8208000" cy="1743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Click here </a:t>
            </a:r>
            <a:br>
              <a:rPr lang="en-GB"/>
            </a:br>
            <a:r>
              <a:rPr lang="en-GB"/>
              <a:t>to insert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84A845-46C3-33DA-CA23-5D8B7F1FD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E9D5C80-43CB-B93C-AFEF-243C2D123E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0065" y="5418450"/>
            <a:ext cx="65195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7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F55ED7E7-6451-3D92-ECF5-AFFF791A07C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4000"/>
              </a:lnSpc>
              <a:defRPr sz="1400" b="0" i="0">
                <a:noFill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07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AE7036E6-159B-AB30-471E-A525D94FE3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1999" y="0"/>
            <a:ext cx="4554000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84444D-D7CD-F3A0-868D-95881EA5F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218285-2698-5C06-A51E-A0FFE91815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30773AF-350E-9246-0106-1674358DA5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1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D68010EB-8939-A926-E01E-C52CAC459C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2138376"/>
            <a:ext cx="486000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5F358D9-5074-CF75-C0F2-7287DD66EA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732" y="1408771"/>
            <a:ext cx="4860002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4B1EFBF-74E2-F771-E37B-D73A4D75D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1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6AFB09-C3AE-5C6D-3811-9837472D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71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7681FC-CB57-A783-CC7B-A0690E432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4" y="538538"/>
            <a:ext cx="4860000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0EF9FEF-9FC7-2805-A3DA-842211415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077065"/>
            <a:ext cx="4860000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27B3970F-CF32-6E7B-7127-270E1D57E14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1888476"/>
            <a:ext cx="4860000" cy="35676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C002011-9DF8-0527-2C13-C31990238C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1999" y="0"/>
            <a:ext cx="4554000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C967279-7395-2E12-0B5F-67B8B30A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717DBAC-3492-825A-FA55-FE65E816A2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4D852ED-6CD1-D7AB-F875-B6E3F846B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BF4FFC7-C85D-E46B-91C8-33DF6F266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3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and text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2A05B-734C-023B-C15D-942D9867B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1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7BD0C26-0FB8-E001-81BA-5EA844A0C91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2138376"/>
            <a:ext cx="486000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48710A7-36AA-7701-8CF8-E2BC3CD354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732" y="1408771"/>
            <a:ext cx="4860002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79BFDA6-F32E-B996-4892-27B8AF51E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0" y="0"/>
            <a:ext cx="2548267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D64FC78-7634-6352-7B43-68A85F7856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6020" y="1895900"/>
            <a:ext cx="3157977" cy="4962099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B3FE2586-8C93-CEE4-B087-8FC1B211DE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86016" y="0"/>
            <a:ext cx="3157977" cy="1897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67E19A-5C25-CFA7-A2BC-1883830A1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DBAF6C-E7A5-A1E8-93F9-5D3F6723B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19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and text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219DC3A-1FF1-7859-D599-6F9DCD54E5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0" y="0"/>
            <a:ext cx="2548267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34A33B83-0498-6D8B-C355-16BE0BBD49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6020" y="1895900"/>
            <a:ext cx="3157977" cy="4962099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7993DE8-5ABE-40D9-B897-DAF1B332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0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F382238-B715-064C-9E79-D94A425E3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077065"/>
            <a:ext cx="4860000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D2F36A-F968-C38D-8923-0F341E76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4" y="1888476"/>
            <a:ext cx="4860000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0" i="0"/>
            </a:lvl1pPr>
          </a:lstStyle>
          <a:p>
            <a:pPr lvl="0"/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1F506A8E-EC3A-3A31-6F7F-FF188F7AFBC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86016" y="0"/>
            <a:ext cx="3157977" cy="1897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65E1D-62B0-8AAB-F8E3-5B928309E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2DA3-A500-C2F7-C489-D1DEB5D98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70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r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06DF862D-15E0-ACDB-80CE-697EB1AC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4" y="2539978"/>
            <a:ext cx="4860000" cy="223562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2400" b="0" i="0"/>
            </a:lvl1pPr>
          </a:lstStyle>
          <a:p>
            <a:r>
              <a:rPr lang="en-GB"/>
              <a:t>Add quote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9898A81-6C3F-17C9-B449-3FE9B4C92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34" y="4866805"/>
            <a:ext cx="4859999" cy="50174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source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1E8A19FE-64F8-6DAE-5D3D-84BA47F158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021" y="-1"/>
            <a:ext cx="4549978" cy="5368546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2630A848-805F-B52C-DAB6-56E569C2CA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36000" y="1897275"/>
            <a:ext cx="1656000" cy="4978653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A522FB30-D98F-CA6D-A898-E533909FFF18}"/>
              </a:ext>
            </a:extLst>
          </p:cNvPr>
          <p:cNvSpPr txBox="1">
            <a:spLocks/>
          </p:cNvSpPr>
          <p:nvPr userDrawn="1"/>
        </p:nvSpPr>
        <p:spPr>
          <a:xfrm>
            <a:off x="448797" y="1882098"/>
            <a:ext cx="562655" cy="1221488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78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Neue Haas Grotesk Text Pro" panose="020B0504020202020204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0000" b="0" i="0">
                <a:latin typeface="Aptos" panose="020B0004020202020204" pitchFamily="34" charset="0"/>
              </a:rPr>
              <a:t>“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CC809-C0C6-1AEE-518D-145A35C3D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2FACE8-73C3-8FB5-2BE9-8642456AFD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685867"/>
            <a:ext cx="2047718" cy="54099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5E892E4-0A73-1495-1FA7-86BF8EFB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5F3E8F-51DF-36FC-E0BE-ECE629064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03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2E7F36C-378D-28CD-894C-549E0127F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0036266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E725A32E-8D8E-B948-82F0-8289130EB22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1077065"/>
            <a:ext cx="10036266" cy="4379011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1D5C26-8787-7A59-105B-0F375A09A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A8BF768-3ABC-598A-48EA-3A5080732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69B04C-11B0-5E65-D8D1-75CB7E249202}"/>
              </a:ext>
            </a:extLst>
          </p:cNvPr>
          <p:cNvCxnSpPr>
            <a:cxnSpLocks/>
          </p:cNvCxnSpPr>
          <p:nvPr userDrawn="1"/>
        </p:nvCxnSpPr>
        <p:spPr>
          <a:xfrm>
            <a:off x="2749389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07AB48F-2309-4BCF-D6E7-CB2C561E76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9023" y="5813459"/>
            <a:ext cx="133054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</a:t>
            </a:r>
            <a:br>
              <a:rPr lang="en-GB"/>
            </a:br>
            <a:r>
              <a:rPr lang="en-GB"/>
              <a:t>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06EB4F-26D7-0089-2D17-9DD0A7C9DD55}"/>
              </a:ext>
            </a:extLst>
          </p:cNvPr>
          <p:cNvCxnSpPr>
            <a:cxnSpLocks/>
          </p:cNvCxnSpPr>
          <p:nvPr userDrawn="1"/>
        </p:nvCxnSpPr>
        <p:spPr>
          <a:xfrm>
            <a:off x="4479196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6C3E90E-924C-F377-FA80-136D95D735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8830" y="5813493"/>
            <a:ext cx="54000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118768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2E7F36C-378D-28CD-894C-549E0127F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0036266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E725A32E-8D8E-B948-82F0-8289130EB22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1077065"/>
            <a:ext cx="10036266" cy="4379011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1D5C26-8787-7A59-105B-0F375A09A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BCB37D1-2523-762E-6DC4-DB31CB5807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C4DA4C-74B7-CB10-4D45-A09EBDA21DE6}"/>
              </a:ext>
            </a:extLst>
          </p:cNvPr>
          <p:cNvCxnSpPr>
            <a:cxnSpLocks/>
          </p:cNvCxnSpPr>
          <p:nvPr userDrawn="1"/>
        </p:nvCxnSpPr>
        <p:spPr>
          <a:xfrm>
            <a:off x="2749389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9D0A2580-0001-9F70-6612-E3C46B31FB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9023" y="5813459"/>
            <a:ext cx="133054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</a:t>
            </a:r>
            <a:br>
              <a:rPr lang="en-GB"/>
            </a:br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15910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2968746"/>
            <a:ext cx="4860000" cy="9205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51D06E0-59F9-89D6-ACF8-6C5311E80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1D1B6CD-BEBA-A389-2AF7-B83C17ED8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36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2716971"/>
            <a:ext cx="4860000" cy="9205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1CE9F832-37B0-8AE8-FEAB-E13F26BE46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021" y="-1"/>
            <a:ext cx="4549978" cy="5368546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AC94D6-81C3-78DC-5AFA-1BD3B5E45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FD63378-1B60-1C80-BEA9-4CEFF7D16C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DB55-15B8-121C-9A95-E50F7B5D8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here to insert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9629B-2E3D-8D47-E492-E4A5A92D9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DA95B-F761-5DAE-DA12-BB84C347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75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290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F440B6D-D8EA-328C-0E0A-0927EB44B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733" y="3779224"/>
            <a:ext cx="6541200" cy="8552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 kern="1800" spc="-3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1889950"/>
            <a:ext cx="6542513" cy="18069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Click here </a:t>
            </a:r>
            <a:br>
              <a:rPr lang="en-GB"/>
            </a:br>
            <a:r>
              <a:rPr lang="en-GB"/>
              <a:t>to insert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D3A070-4BD2-ECCB-D736-EBBF239055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78168" y="0"/>
            <a:ext cx="4014099" cy="635445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5D323A-2B78-EEBC-DA85-0E4EEC46D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E3B281-6DA1-3BF1-68F7-E4CBC8D292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9732" y="503550"/>
            <a:ext cx="65195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7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79E73F8-37B5-57EE-3B98-2EA71E263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408773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01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4E74264-E44F-0797-6D9B-9719118A5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7481" y="1408772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474BFACF-A065-5599-4DA5-5613F6DC2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733" y="2113799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i="0"/>
            </a:lvl1pPr>
          </a:lstStyle>
          <a:p>
            <a:r>
              <a:rPr lang="en-GB"/>
              <a:t>02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691CC70-8DF2-EE6F-C40B-B6A831DFB1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733" y="2818825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03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81241517-A93B-C884-00F7-1D76B026E7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733" y="3523851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04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623F1BAB-65D9-A5B4-E25B-18ED21C1E9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733" y="4228877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1" i="0"/>
            </a:lvl1pPr>
          </a:lstStyle>
          <a:p>
            <a:r>
              <a:rPr lang="en-GB"/>
              <a:t>05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622FF6-9443-30AD-C876-90BBC09B5850}"/>
              </a:ext>
            </a:extLst>
          </p:cNvPr>
          <p:cNvCxnSpPr>
            <a:cxnSpLocks/>
          </p:cNvCxnSpPr>
          <p:nvPr userDrawn="1"/>
        </p:nvCxnSpPr>
        <p:spPr>
          <a:xfrm>
            <a:off x="1139588" y="1431102"/>
            <a:ext cx="0" cy="399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325DC9D-2AA9-80B0-59CB-EB2A23158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Agenda slide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94FB1512-536B-3C06-8758-3BF64A3DF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37481" y="2113798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E73858A2-79B0-D494-4400-BA3171AC25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7481" y="2818824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316DF11A-F375-2621-E425-D254C2BFBD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7481" y="3523850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FB045E71-4D6C-C476-D364-81DB443EDF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37481" y="4228876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6ACC28C5-8646-3B2E-4FDA-90CAAD6437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37481" y="4933902"/>
            <a:ext cx="10354781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r>
              <a:rPr lang="en-GB"/>
              <a:t>Add section title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E07A932-8579-47D4-C90C-297D44DE43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9733" y="4933903"/>
            <a:ext cx="496800" cy="49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i="0"/>
            </a:lvl1pPr>
          </a:lstStyle>
          <a:p>
            <a:r>
              <a:rPr lang="en-GB"/>
              <a:t>06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AE35719-FA44-A163-BB88-1B8A4A445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09AF1F-D92E-6A9B-3F0C-EFF7A5E31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9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D3A070-4BD2-ECCB-D736-EBBF239055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45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F440B6D-D8EA-328C-0E0A-0927EB44B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580118"/>
            <a:ext cx="8208000" cy="8552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5000"/>
              </a:lnSpc>
              <a:defRPr sz="6000" b="1" i="0" kern="1800" spc="-3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CD2B1-D684-AD84-2649-CD4B7D8A9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2791790"/>
            <a:ext cx="8208000" cy="1743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Click here </a:t>
            </a:r>
            <a:br>
              <a:rPr lang="en-GB"/>
            </a:br>
            <a:r>
              <a:rPr lang="en-GB"/>
              <a:t>to insert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B8516D-47D9-14C7-8A37-4D8EBA2DA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CD01A2E-B837-A6F6-D4AB-D9E7B4711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0065" y="5418450"/>
            <a:ext cx="65195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0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A4A-9A60-48E7-C783-1DF04B063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here to insert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2F90A-D115-B139-91F8-349D3090A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C6D58-B907-2304-3A73-FE43477E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5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66BFCA1-3D8D-4284-C24E-E3DA1F6995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733" y="1077065"/>
            <a:ext cx="11192534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0189C7-0533-C5A5-2053-64B64A4A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FBC0A28-AEB8-D9B8-A0EC-71E62E27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3" y="1888476"/>
            <a:ext cx="11192534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0" i="0"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B6548-23BD-98E4-9CD2-2878F478E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27592-F46C-B92A-942C-96C668B8F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38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01B2BF-B146-18AA-D1AC-C11BF1345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733" y="1077065"/>
            <a:ext cx="11192534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6F623F4-4EF9-C441-6445-BE83736EA3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9733" y="2589800"/>
            <a:ext cx="5076000" cy="2866276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80B7B62-049F-CC9E-9B73-4108CEF5D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31" y="1888476"/>
            <a:ext cx="507600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0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1E648676-8FD7-02E8-7716-297A4F3741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19166" y="2589800"/>
            <a:ext cx="5073091" cy="2866276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854E95A-9CE6-D1AA-8A64-A9F487ACB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9167" y="1888476"/>
            <a:ext cx="5073099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0" i="0"/>
            </a:lvl1pPr>
          </a:lstStyle>
          <a:p>
            <a:r>
              <a:rPr lang="en-GB"/>
              <a:t>Add heading(two lines max)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64B76-E093-0A2A-B5BC-50B49610644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30466"/>
            <a:ext cx="0" cy="36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1E67C38B-51DC-8901-ABF7-E4536FB08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D373-250A-B2CA-1130-B203D8FB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A7372-2C15-57D9-2B2B-79BD2F774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6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6B843F2C-A45A-02E0-0AFF-23B4732E852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466" y="1408770"/>
            <a:ext cx="4024801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4F26B-8803-9659-C0F8-9ABB6BA8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6F560808-D843-CD45-7AB0-37D202E7B9F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6542090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75E58B9-86FE-9082-F516-B5221DE85A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654209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8172A-3973-112E-D77F-1638E34F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971DC-1654-C4EA-4403-B24156FCC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45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E7A2C40-535F-5F7E-F1C3-491FC395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761E740E-CE5D-3F96-EF1B-74C269D864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526947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EE7FA59-16CE-C00E-EC88-A43E3E27FD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526947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4650F6D-1E8E-4387-3E83-A43623850C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22796" y="1408770"/>
            <a:ext cx="5269471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7F04A8-0659-0BC0-1F60-0CA420722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12AB3F-B3C5-4D72-D499-17479169C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29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E7F2E16-67F1-F1D0-06B5-F587DD5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56ECBFE5-B633-02D4-A1CC-32F1A77792C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2950477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3A3145E-319C-A021-10D8-F9A8ADC5E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2950477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C6BED69E-9C6C-0FCA-B691-851E4ECE40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91234" y="1408770"/>
            <a:ext cx="7601034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C283C8-455F-B22C-BEA9-755168596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A80B36-076B-4AA7-3AB4-F70EB3072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2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66BFCA1-3D8D-4284-C24E-E3DA1F6995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733" y="1077065"/>
            <a:ext cx="11192534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0189C7-0533-C5A5-2053-64B64A4A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FBC0A28-AEB8-D9B8-A0EC-71E62E27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3" y="1888476"/>
            <a:ext cx="11192534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0" i="0"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C56F5-70C7-6B90-D9C5-30B098A2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A2F16-8026-9430-DFC0-2804BED2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143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8AAB078F-C61F-F400-75D1-C0E650759B7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4000"/>
              </a:lnSpc>
              <a:defRPr sz="1400" b="0" i="0">
                <a:noFill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12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D8562E8-8EE1-F707-0B55-391E672885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1999" y="0"/>
            <a:ext cx="4554000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BE6469-5230-F5E7-5350-4413AD462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CAD50C-5473-7D00-E9F5-402EEA3767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9888C3B-D4C0-FCF9-B65B-9548EC0BC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1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31283586-8F79-3E56-6709-FA9D1E6159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2138376"/>
            <a:ext cx="486000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D49DF9A-7E25-18BB-6501-FA58CEF9F9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732" y="1408771"/>
            <a:ext cx="4860002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01B4DAC-4FDE-E171-9C79-FF47ACD4B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3C7CB9D-FF0F-140C-45B7-E43A53DB6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91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F92AAE4-E1DF-DFF2-3A75-00998EF26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4" y="538538"/>
            <a:ext cx="4860000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A977D85-B4DF-47E5-6C71-68A171043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077065"/>
            <a:ext cx="4860000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AA1373D1-1158-3D20-DC3D-0FA72752B9E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1888476"/>
            <a:ext cx="4860000" cy="35676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08BB2D-E9C9-5813-EBA4-18F79E8EB0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1999" y="0"/>
            <a:ext cx="4554000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E33571-634F-C20F-9F05-D717F78D3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511362B-B5AD-3EE7-533E-A4F1F576E2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B9D4EA-0328-4677-CC9B-EAD14819E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6430A9F-7417-2F65-0374-C906EBF00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7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and text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2A05B-734C-023B-C15D-942D9867B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1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7BD0C26-0FB8-E001-81BA-5EA844A0C91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733" y="2138376"/>
            <a:ext cx="486000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48710A7-36AA-7701-8CF8-E2BC3CD354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732" y="1408771"/>
            <a:ext cx="4860002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79BFDA6-F32E-B996-4892-27B8AF51E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0" y="0"/>
            <a:ext cx="2548267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D64FC78-7634-6352-7B43-68A85F7856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6020" y="1895900"/>
            <a:ext cx="3157977" cy="4962099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AD944FB-0179-DD12-A466-F07875F378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86016" y="0"/>
            <a:ext cx="3157977" cy="1897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33BE5-B184-D376-8DF7-2B1964933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793601-8B4C-CFE5-553C-99E510782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47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and text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219DC3A-1FF1-7859-D599-6F9DCD54E5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0" y="0"/>
            <a:ext cx="2548267" cy="6858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34A33B83-0498-6D8B-C355-16BE0BBD49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6020" y="1895900"/>
            <a:ext cx="3157977" cy="4962099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7993DE8-5ABE-40D9-B897-DAF1B332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4860000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F382238-B715-064C-9E79-D94A425E3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33" y="1077065"/>
            <a:ext cx="4860000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D2F36A-F968-C38D-8923-0F341E76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4" y="1888476"/>
            <a:ext cx="4860000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0" i="0"/>
            </a:lvl1pPr>
          </a:lstStyle>
          <a:p>
            <a:pPr lvl="0"/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E8C31F9-4188-ABD5-E59C-BFECC762CDE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86016" y="0"/>
            <a:ext cx="3157977" cy="18972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99E5-97A7-BECE-B5FB-AA0E589FB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23F9-0289-6176-39D6-A10C7311D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69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r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06DF862D-15E0-ACDB-80CE-697EB1AC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4" y="2539978"/>
            <a:ext cx="4860000" cy="223562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2400" b="0" i="0"/>
            </a:lvl1pPr>
          </a:lstStyle>
          <a:p>
            <a:r>
              <a:rPr lang="en-GB"/>
              <a:t>Add quote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9898A81-6C3F-17C9-B449-3FE9B4C92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34" y="4866805"/>
            <a:ext cx="4859999" cy="50174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source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1E8A19FE-64F8-6DAE-5D3D-84BA47F158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021" y="-1"/>
            <a:ext cx="4549978" cy="5368546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2630A848-805F-B52C-DAB6-56E569C2CA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36000" y="1897275"/>
            <a:ext cx="1656000" cy="4978653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A522FB30-D98F-CA6D-A898-E533909FFF18}"/>
              </a:ext>
            </a:extLst>
          </p:cNvPr>
          <p:cNvSpPr txBox="1">
            <a:spLocks/>
          </p:cNvSpPr>
          <p:nvPr userDrawn="1"/>
        </p:nvSpPr>
        <p:spPr>
          <a:xfrm>
            <a:off x="448797" y="1882098"/>
            <a:ext cx="562655" cy="1221488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78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Neue Haas Grotesk Text Pro" panose="020B0504020202020204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0000" b="0" i="0">
                <a:latin typeface="Aptos" panose="020B0004020202020204" pitchFamily="34" charset="0"/>
              </a:rPr>
              <a:t>“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CC809-C0C6-1AEE-518D-145A35C3D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C4C8669-4406-D169-EC0D-D6A27A2F23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685867"/>
            <a:ext cx="2047718" cy="5409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C231-FE73-E51A-3F12-69B193BBF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432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CE1066-E500-2767-8998-5A150A7EC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27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2E7F36C-378D-28CD-894C-549E0127F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0036266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E725A32E-8D8E-B948-82F0-8289130EB22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1077065"/>
            <a:ext cx="10036266" cy="4379011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1D5C26-8787-7A59-105B-0F375A09A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D03EE39-10B2-73D2-1393-27923655DB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D327CD-3202-365A-43EA-E7A1F8E96B36}"/>
              </a:ext>
            </a:extLst>
          </p:cNvPr>
          <p:cNvCxnSpPr>
            <a:cxnSpLocks/>
          </p:cNvCxnSpPr>
          <p:nvPr userDrawn="1"/>
        </p:nvCxnSpPr>
        <p:spPr>
          <a:xfrm>
            <a:off x="2749389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D08E20F9-2E66-AE56-346F-E4B145573C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9023" y="5813459"/>
            <a:ext cx="133054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</a:t>
            </a:r>
            <a:br>
              <a:rPr lang="en-GB"/>
            </a:br>
            <a:r>
              <a:rPr lang="en-GB"/>
              <a:t>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EA7794-4B4F-F598-A175-44B2B16E0EE9}"/>
              </a:ext>
            </a:extLst>
          </p:cNvPr>
          <p:cNvCxnSpPr>
            <a:cxnSpLocks/>
          </p:cNvCxnSpPr>
          <p:nvPr userDrawn="1"/>
        </p:nvCxnSpPr>
        <p:spPr>
          <a:xfrm>
            <a:off x="4479196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977DE28-957E-B147-E156-648406ABC7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8830" y="5813493"/>
            <a:ext cx="54000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210215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2E7F36C-378D-28CD-894C-549E0127F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0036266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E725A32E-8D8E-B948-82F0-8289130EB22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1077065"/>
            <a:ext cx="10036266" cy="4379011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1D5C26-8787-7A59-105B-0F375A09A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ABEBCFA-51F6-E69F-BE22-155AFF954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9AB000-5357-40B7-095A-4090EA2B73B7}"/>
              </a:ext>
            </a:extLst>
          </p:cNvPr>
          <p:cNvCxnSpPr>
            <a:cxnSpLocks/>
          </p:cNvCxnSpPr>
          <p:nvPr userDrawn="1"/>
        </p:nvCxnSpPr>
        <p:spPr>
          <a:xfrm>
            <a:off x="2749389" y="581445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0A8F6F1-9EB1-1E30-5F3D-4D45417E4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9023" y="5813459"/>
            <a:ext cx="1330540" cy="540000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  <a:noFill/>
        </p:spPr>
        <p:txBody>
          <a:bodyPr wrap="square" bIns="0" anchor="ctr">
            <a:noAutofit/>
          </a:bodyPr>
          <a:lstStyle>
            <a:lvl1pPr algn="ctr">
              <a:defRPr sz="900" b="0" i="0"/>
            </a:lvl1pPr>
          </a:lstStyle>
          <a:p>
            <a:r>
              <a:rPr lang="en-GB"/>
              <a:t>Partner </a:t>
            </a:r>
            <a:br>
              <a:rPr lang="en-GB"/>
            </a:br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23085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2968746"/>
            <a:ext cx="4860000" cy="9205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51D06E0-59F9-89D6-ACF8-6C5311E80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0309" y="503550"/>
            <a:ext cx="651959" cy="936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1D1B6CD-BEBA-A389-2AF7-B83C17ED8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397913" y="5057790"/>
            <a:ext cx="2047718" cy="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6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2B6932-246C-2F4B-B897-29B44C1D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2" y="2716971"/>
            <a:ext cx="4860000" cy="9205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0000"/>
              </a:lnSpc>
              <a:defRPr sz="72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1CE9F832-37B0-8AE8-FEAB-E13F26BE46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021" y="-1"/>
            <a:ext cx="4549978" cy="5368546"/>
          </a:xfrm>
          <a:custGeom>
            <a:avLst/>
            <a:gdLst>
              <a:gd name="connsiteX0" fmla="*/ 0 w 3959504"/>
              <a:gd name="connsiteY0" fmla="*/ 0 h 6289040"/>
              <a:gd name="connsiteX1" fmla="*/ 3959504 w 3959504"/>
              <a:gd name="connsiteY1" fmla="*/ 0 h 6289040"/>
              <a:gd name="connsiteX2" fmla="*/ 3959504 w 3959504"/>
              <a:gd name="connsiteY2" fmla="*/ 6289040 h 6289040"/>
              <a:gd name="connsiteX3" fmla="*/ 0 w 3959504"/>
              <a:gd name="connsiteY3" fmla="*/ 6289040 h 6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504" h="6289040">
                <a:moveTo>
                  <a:pt x="0" y="0"/>
                </a:moveTo>
                <a:lnTo>
                  <a:pt x="3959504" y="0"/>
                </a:lnTo>
                <a:lnTo>
                  <a:pt x="3959504" y="6289040"/>
                </a:lnTo>
                <a:lnTo>
                  <a:pt x="0" y="628904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 b="0" i="0"/>
            </a:lvl1pPr>
          </a:lstStyle>
          <a:p>
            <a:r>
              <a:rPr lang="en-GB"/>
              <a:t>Click icon to insert image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AC94D6-81C3-78DC-5AFA-1BD3B5E45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9976" y="503550"/>
            <a:ext cx="651959" cy="93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FD63378-1B60-1C80-BEA9-4CEFF7D16C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038" y="5813459"/>
            <a:ext cx="2047718" cy="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01B2BF-B146-18AA-D1AC-C11BF1345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733" y="1077065"/>
            <a:ext cx="11192534" cy="5644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4000"/>
              </a:lnSpc>
              <a:defRPr sz="1800" b="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subheading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6F623F4-4EF9-C441-6445-BE83736EA3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9733" y="2589800"/>
            <a:ext cx="5076000" cy="2866276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80B7B62-049F-CC9E-9B73-4108CEF5D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31" y="1888476"/>
            <a:ext cx="507600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1E648676-8FD7-02E8-7716-297A4F3741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19166" y="2589800"/>
            <a:ext cx="5073091" cy="2866276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854E95A-9CE6-D1AA-8A64-A9F487ACB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9167" y="1888476"/>
            <a:ext cx="5073099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heading(two lines max)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64B76-E093-0A2A-B5BC-50B49610644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30466"/>
            <a:ext cx="0" cy="36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1E67C38B-51DC-8901-ABF7-E4536FB08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CE34-40F0-EC27-F6DC-A9DFD33FD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A899-6463-CF85-2673-DC139035F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93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43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3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6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2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0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6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2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3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6B843F2C-A45A-02E0-0AFF-23B4732E852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466" y="1408770"/>
            <a:ext cx="4024801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4F26B-8803-9659-C0F8-9ABB6BA8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6F560808-D843-CD45-7AB0-37D202E7B9F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6542090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75E58B9-86FE-9082-F516-B5221DE85A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654209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D91D9-CCA9-A9B9-5586-20666977E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BDC7-BB7A-5EDA-21BA-97E1A0205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41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1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17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2414631"/>
            <a:ext cx="4366697" cy="1563010"/>
          </a:xfrm>
        </p:spPr>
        <p:txBody>
          <a:bodyPr anchor="b"/>
          <a:lstStyle>
            <a:lvl1pPr>
              <a:defRPr sz="3600" cap="all"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528BD3-4CF6-AC3B-CF6A-4414EC35BF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14845" y="0"/>
            <a:ext cx="8177156" cy="6858000"/>
          </a:xfrm>
          <a:custGeom>
            <a:avLst/>
            <a:gdLst>
              <a:gd name="connsiteX0" fmla="*/ 0 w 8611595"/>
              <a:gd name="connsiteY0" fmla="*/ 0 h 6858000"/>
              <a:gd name="connsiteX1" fmla="*/ 8611595 w 8611595"/>
              <a:gd name="connsiteY1" fmla="*/ 0 h 6858000"/>
              <a:gd name="connsiteX2" fmla="*/ 8611595 w 8611595"/>
              <a:gd name="connsiteY2" fmla="*/ 6858000 h 6858000"/>
              <a:gd name="connsiteX3" fmla="*/ 3964992 w 8611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595" h="6858000">
                <a:moveTo>
                  <a:pt x="0" y="0"/>
                </a:moveTo>
                <a:lnTo>
                  <a:pt x="8611595" y="0"/>
                </a:lnTo>
                <a:lnTo>
                  <a:pt x="8611595" y="6858000"/>
                </a:lnTo>
                <a:lnTo>
                  <a:pt x="3964992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8" name="Picture 7" descr="A black and purple triangle&#10;&#10;Description automatically generated">
            <a:extLst>
              <a:ext uri="{FF2B5EF4-FFF2-40B4-BE49-F238E27FC236}">
                <a16:creationId xmlns:a16="http://schemas.microsoft.com/office/drawing/2014/main" id="{D070CA6F-4365-5A46-5DA4-21DAA3EA0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513595" y="682624"/>
            <a:ext cx="1577143" cy="1049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E8856A-B61A-7ABA-1863-4D6C7BDCE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3" y="4222115"/>
            <a:ext cx="4366697" cy="990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7C86CB-6691-7199-BEF8-587CB4338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66" y="5842635"/>
            <a:ext cx="4366697" cy="3651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Add date / location / additional info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EEFC06-A3AB-0A9A-BA8D-148DA6885FA0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E3EBC-A041-8237-4EAB-FA338ABFC50D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469F97-E274-48C6-4E3C-9782DBE2DBA7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D35897-9D8E-2CCF-20C0-79C0D40E55DF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4F2674-C6AF-06F1-8294-68E774832E61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8403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87998D-719B-1B90-2E87-C4F3BA3B2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95" y="682624"/>
            <a:ext cx="1577143" cy="1049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E8856A-B61A-7ABA-1863-4D6C7BDCE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3" y="4222115"/>
            <a:ext cx="4366697" cy="990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7C86CB-6691-7199-BEF8-587CB4338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66" y="5842635"/>
            <a:ext cx="4366697" cy="3651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Add date / location / additional info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600A33-66C9-0523-4624-FBF39B070B27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9DDCA-3B6B-D327-76E9-24D39D92D779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21FE20-2F4D-2161-DD09-F713874550B7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B56AB7-EFD6-1D7B-3986-60CFF0E7ADB0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3F7CC-66A2-0901-1016-8EE174FF37A5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6194745-32A6-0FAE-1D3F-AAE591D193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14845" y="0"/>
            <a:ext cx="8177156" cy="6858000"/>
          </a:xfrm>
          <a:custGeom>
            <a:avLst/>
            <a:gdLst>
              <a:gd name="connsiteX0" fmla="*/ 0 w 8611595"/>
              <a:gd name="connsiteY0" fmla="*/ 0 h 6858000"/>
              <a:gd name="connsiteX1" fmla="*/ 8611595 w 8611595"/>
              <a:gd name="connsiteY1" fmla="*/ 0 h 6858000"/>
              <a:gd name="connsiteX2" fmla="*/ 8611595 w 8611595"/>
              <a:gd name="connsiteY2" fmla="*/ 6858000 h 6858000"/>
              <a:gd name="connsiteX3" fmla="*/ 3964992 w 8611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595" h="6858000">
                <a:moveTo>
                  <a:pt x="0" y="0"/>
                </a:moveTo>
                <a:lnTo>
                  <a:pt x="8611595" y="0"/>
                </a:lnTo>
                <a:lnTo>
                  <a:pt x="8611595" y="6858000"/>
                </a:lnTo>
                <a:lnTo>
                  <a:pt x="3964992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410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F350-6337-6A13-DF05-B03234292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502117"/>
            <a:ext cx="4505549" cy="51292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agenda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6BE90-18AE-8AA3-4690-5549FE4C4D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 descr="A black and purple triangle&#10;&#10;Description automatically generated">
            <a:extLst>
              <a:ext uri="{FF2B5EF4-FFF2-40B4-BE49-F238E27FC236}">
                <a16:creationId xmlns:a16="http://schemas.microsoft.com/office/drawing/2014/main" id="{72A1CB10-FA18-F746-5E59-0581CECE6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986167-9126-301D-3AA1-CA57CB56B5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584" y="1797047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BC575C8-BECD-D8FD-87D9-B70540701C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5511" y="1797047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532A88F-F1DE-8B48-F046-1CF70409E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584" y="2420816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DF51CEA-E8A2-F84B-9491-651456B64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5511" y="2420816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30E17D-5F20-ECF7-771F-1352B7EC52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3584" y="3044585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9AC7C30-99E6-01E9-0FF7-612D3C000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5511" y="3044585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18D8EFE-7E86-775F-87C6-51F1E137EB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3584" y="3668354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6CB7180-7459-3317-7EC0-A132549CD9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5511" y="3668354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C4E4E6A-3E33-88C5-53A6-1DF90D2F94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3584" y="4292123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345DABA-B890-24FF-3204-FFC66880A4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5511" y="4292123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90748E6-BD50-7F62-3FB0-59D8D2628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584" y="4915893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1EBF624F-E2DA-9BF4-CE5C-33A85FD51D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5511" y="4915893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FC753A-01D3-3698-A03E-2FC9D9E6BABC}"/>
              </a:ext>
            </a:extLst>
          </p:cNvPr>
          <p:cNvCxnSpPr>
            <a:cxnSpLocks/>
          </p:cNvCxnSpPr>
          <p:nvPr userDrawn="1"/>
        </p:nvCxnSpPr>
        <p:spPr>
          <a:xfrm>
            <a:off x="969427" y="1896531"/>
            <a:ext cx="0" cy="32808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E6F19-D458-3891-4D4D-D8EBF62EA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BC6BD3-A97E-6424-EBD7-5FB15FCE7033}"/>
              </a:ext>
            </a:extLst>
          </p:cNvPr>
          <p:cNvSpPr/>
          <p:nvPr userDrawn="1"/>
        </p:nvSpPr>
        <p:spPr>
          <a:xfrm rot="10800000">
            <a:off x="6430875" y="1798442"/>
            <a:ext cx="5761124" cy="4897631"/>
          </a:xfrm>
          <a:custGeom>
            <a:avLst/>
            <a:gdLst>
              <a:gd name="connsiteX0" fmla="*/ 5761124 w 5761124"/>
              <a:gd name="connsiteY0" fmla="*/ 4897631 h 4897631"/>
              <a:gd name="connsiteX1" fmla="*/ 1526308 w 5761124"/>
              <a:gd name="connsiteY1" fmla="*/ 4897631 h 4897631"/>
              <a:gd name="connsiteX2" fmla="*/ 322514 w 5761124"/>
              <a:gd name="connsiteY2" fmla="*/ 4897631 h 4897631"/>
              <a:gd name="connsiteX3" fmla="*/ 0 w 5761124"/>
              <a:gd name="connsiteY3" fmla="*/ 4897631 h 4897631"/>
              <a:gd name="connsiteX4" fmla="*/ 0 w 5761124"/>
              <a:gd name="connsiteY4" fmla="*/ 2148660 h 4897631"/>
              <a:gd name="connsiteX5" fmla="*/ 924410 w 5761124"/>
              <a:gd name="connsiteY5" fmla="*/ 3813578 h 4897631"/>
              <a:gd name="connsiteX6" fmla="*/ 3041819 w 5761124"/>
              <a:gd name="connsiteY6" fmla="*/ 0 h 48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1124" h="4897631">
                <a:moveTo>
                  <a:pt x="5761124" y="4897631"/>
                </a:moveTo>
                <a:lnTo>
                  <a:pt x="1526308" y="4897631"/>
                </a:lnTo>
                <a:lnTo>
                  <a:pt x="322514" y="4897631"/>
                </a:lnTo>
                <a:lnTo>
                  <a:pt x="0" y="4897631"/>
                </a:lnTo>
                <a:lnTo>
                  <a:pt x="0" y="2148660"/>
                </a:lnTo>
                <a:lnTo>
                  <a:pt x="924410" y="3813578"/>
                </a:lnTo>
                <a:lnTo>
                  <a:pt x="304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265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6FE13F-E318-B323-121E-0093806FB8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463184" cy="6858000"/>
          </a:xfrm>
          <a:custGeom>
            <a:avLst/>
            <a:gdLst>
              <a:gd name="connsiteX0" fmla="*/ 0 w 8463184"/>
              <a:gd name="connsiteY0" fmla="*/ 0 h 6858000"/>
              <a:gd name="connsiteX1" fmla="*/ 8463184 w 8463184"/>
              <a:gd name="connsiteY1" fmla="*/ 0 h 6858000"/>
              <a:gd name="connsiteX2" fmla="*/ 4498192 w 8463184"/>
              <a:gd name="connsiteY2" fmla="*/ 6858000 h 6858000"/>
              <a:gd name="connsiteX3" fmla="*/ 0 w 84631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3184" h="6858000">
                <a:moveTo>
                  <a:pt x="0" y="0"/>
                </a:moveTo>
                <a:lnTo>
                  <a:pt x="8463184" y="0"/>
                </a:lnTo>
                <a:lnTo>
                  <a:pt x="44981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5" name="Content Placeholder 4" descr="A person with purple head wrap&#10;&#10;Description automatically generated" hidden="1">
            <a:extLst>
              <a:ext uri="{FF2B5EF4-FFF2-40B4-BE49-F238E27FC236}">
                <a16:creationId xmlns:a16="http://schemas.microsoft.com/office/drawing/2014/main" id="{0DCC5397-4FE3-DCA6-F0A6-FD1CC25509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D28CE-22AC-6B94-6EF4-745475FCD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2641" y="3464560"/>
            <a:ext cx="4625777" cy="1381760"/>
          </a:xfrm>
        </p:spPr>
        <p:txBody>
          <a:bodyPr anchor="t"/>
          <a:lstStyle>
            <a:lvl1pPr algn="r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36773-F154-9E31-2695-ABA42ED87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3808" y="6330949"/>
            <a:ext cx="408461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D1D70-1096-1E03-D135-EE98CCD5F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2680" y="1956118"/>
            <a:ext cx="1455737" cy="1011237"/>
          </a:xfrm>
        </p:spPr>
        <p:txBody>
          <a:bodyPr/>
          <a:lstStyle>
            <a:lvl1pPr algn="r">
              <a:defRPr sz="67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" name="Picture 3" descr="A black and purple triangle&#10;&#10;Description automatically generated">
            <a:extLst>
              <a:ext uri="{FF2B5EF4-FFF2-40B4-BE49-F238E27FC236}">
                <a16:creationId xmlns:a16="http://schemas.microsoft.com/office/drawing/2014/main" id="{F09090A3-C8CB-492F-3E90-2B30223A5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FACF13-EFF0-A2E8-47BA-79F08E81FF89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BD9362-CE50-C349-3940-31787ADA9A82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59E734-4787-5A45-2225-4D4508750F50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60C9CB-0DF7-9D67-65C4-3BF9F2376002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B3D745-C455-1AA2-D1C4-E55A923D6DEB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4153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6FE13F-E318-B323-121E-0093806FB8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463184" cy="6858000"/>
          </a:xfrm>
          <a:custGeom>
            <a:avLst/>
            <a:gdLst>
              <a:gd name="connsiteX0" fmla="*/ 0 w 8463184"/>
              <a:gd name="connsiteY0" fmla="*/ 0 h 6858000"/>
              <a:gd name="connsiteX1" fmla="*/ 8463184 w 8463184"/>
              <a:gd name="connsiteY1" fmla="*/ 0 h 6858000"/>
              <a:gd name="connsiteX2" fmla="*/ 4498192 w 8463184"/>
              <a:gd name="connsiteY2" fmla="*/ 6858000 h 6858000"/>
              <a:gd name="connsiteX3" fmla="*/ 0 w 84631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3184" h="6858000">
                <a:moveTo>
                  <a:pt x="0" y="0"/>
                </a:moveTo>
                <a:lnTo>
                  <a:pt x="8463184" y="0"/>
                </a:lnTo>
                <a:lnTo>
                  <a:pt x="44981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5" name="Content Placeholder 4" descr="A person with purple head wrap&#10;&#10;Description automatically generated" hidden="1">
            <a:extLst>
              <a:ext uri="{FF2B5EF4-FFF2-40B4-BE49-F238E27FC236}">
                <a16:creationId xmlns:a16="http://schemas.microsoft.com/office/drawing/2014/main" id="{0DCC5397-4FE3-DCA6-F0A6-FD1CC25509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D28CE-22AC-6B94-6EF4-745475FCD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2641" y="3464560"/>
            <a:ext cx="4625777" cy="1381760"/>
          </a:xfrm>
        </p:spPr>
        <p:txBody>
          <a:bodyPr anchor="t"/>
          <a:lstStyle>
            <a:lvl1pPr algn="r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36773-F154-9E31-2695-ABA42ED87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3808" y="6330949"/>
            <a:ext cx="408461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D1D70-1096-1E03-D135-EE98CCD5F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2680" y="1956118"/>
            <a:ext cx="1455737" cy="1011237"/>
          </a:xfrm>
        </p:spPr>
        <p:txBody>
          <a:bodyPr/>
          <a:lstStyle>
            <a:lvl1pPr algn="r">
              <a:defRPr sz="6750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E624FA-ADDA-3111-5843-8DB4151A82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10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F017DC4-71D6-284B-C9A4-3ED060893E8C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CD9013-E5AC-FBD3-1656-59F18C5701BD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48A63-E7D3-2440-30F7-80BA7E335B5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9B9DDB-BF0B-1316-5412-FCF5671AF5A0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2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2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2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8BABBC-EF32-8FF6-D9CD-9FAA2A704465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9849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BC61A05-8253-C869-9809-8E3097CCEA3D}"/>
              </a:ext>
            </a:extLst>
          </p:cNvPr>
          <p:cNvSpPr/>
          <p:nvPr userDrawn="1"/>
        </p:nvSpPr>
        <p:spPr>
          <a:xfrm rot="10800000">
            <a:off x="8966200" y="0"/>
            <a:ext cx="3225800" cy="558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2" y="1641565"/>
            <a:ext cx="9030456" cy="4527459"/>
          </a:xfrm>
        </p:spPr>
        <p:txBody>
          <a:bodyPr numCol="2" spcCol="540000"/>
          <a:lstStyle>
            <a:lvl1pPr>
              <a:defRPr/>
            </a:lvl1pPr>
          </a:lstStyle>
          <a:p>
            <a:pPr lvl="0"/>
            <a:r>
              <a:rPr lang="en-US" dirty="0"/>
              <a:t>Add text to appear in 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AF9089-5394-8B5C-06D5-A0E311DC5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031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BC61A05-8253-C869-9809-8E3097CCEA3D}"/>
              </a:ext>
            </a:extLst>
          </p:cNvPr>
          <p:cNvSpPr/>
          <p:nvPr userDrawn="1"/>
        </p:nvSpPr>
        <p:spPr>
          <a:xfrm rot="10800000">
            <a:off x="8966200" y="0"/>
            <a:ext cx="3225800" cy="558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AF9089-5394-8B5C-06D5-A0E311DC5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9D4F0DBA-7193-79F1-9CED-9BF29EFD98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3582" y="1641566"/>
            <a:ext cx="9030456" cy="45274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to appear in single column layout or click icon to insert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C37F9B-189A-EEF0-82B5-C8E3F921FD7D}"/>
              </a:ext>
            </a:extLst>
          </p:cNvPr>
          <p:cNvGrpSpPr/>
          <p:nvPr userDrawn="1"/>
        </p:nvGrpSpPr>
        <p:grpSpPr>
          <a:xfrm>
            <a:off x="-3626001" y="0"/>
            <a:ext cx="3513653" cy="2943225"/>
            <a:chOff x="-3626001" y="0"/>
            <a:chExt cx="3513653" cy="2943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BEDA01-A9F0-6298-AB90-F00B31BE5FDA}"/>
                </a:ext>
              </a:extLst>
            </p:cNvPr>
            <p:cNvSpPr/>
            <p:nvPr/>
          </p:nvSpPr>
          <p:spPr>
            <a:xfrm>
              <a:off x="-3626001" y="0"/>
              <a:ext cx="3507557" cy="294322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89516E-98D5-7607-2085-7FF801BF7372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227B3A-E23C-DAB3-31A8-041BC3FF4868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CHART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102D99-B2D2-3578-1E37-5BA070ECF7D3}"/>
                </a:ext>
              </a:extLst>
            </p:cNvPr>
            <p:cNvSpPr txBox="1"/>
            <p:nvPr userDrawn="1"/>
          </p:nvSpPr>
          <p:spPr>
            <a:xfrm>
              <a:off x="-3560063" y="1006196"/>
              <a:ext cx="3140964" cy="17846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icon in the middle of the placeholder.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chart type you wish to use.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Edit your data under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Design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Stylise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your chart under Format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754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BC61A05-8253-C869-9809-8E3097CCEA3D}"/>
              </a:ext>
            </a:extLst>
          </p:cNvPr>
          <p:cNvSpPr/>
          <p:nvPr userDrawn="1"/>
        </p:nvSpPr>
        <p:spPr>
          <a:xfrm rot="10800000">
            <a:off x="8966200" y="0"/>
            <a:ext cx="3225800" cy="558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CE84618-6178-61CF-AE53-D0A07CF23E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3582" y="2338566"/>
            <a:ext cx="3721538" cy="3830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click icon to insert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AF9089-5394-8B5C-06D5-A0E311DC5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071F504-9E35-F89F-D3A9-72668739A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582" y="1641565"/>
            <a:ext cx="3721538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heading (two lines max)</a:t>
            </a:r>
            <a:endParaRPr lang="en-GB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FA357CB5-059F-A73C-2716-2186BE18F92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33462" y="2338566"/>
            <a:ext cx="3721538" cy="3830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click icon to insert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2B0E8B1-83D4-CC60-882C-8AADC5DA9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3462" y="1641565"/>
            <a:ext cx="3721538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heading (two lines max)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7595AB-3E7F-500E-5874-B5ECB73A19A1}"/>
              </a:ext>
            </a:extLst>
          </p:cNvPr>
          <p:cNvCxnSpPr/>
          <p:nvPr userDrawn="1"/>
        </p:nvCxnSpPr>
        <p:spPr>
          <a:xfrm>
            <a:off x="4334291" y="1752600"/>
            <a:ext cx="0" cy="419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F7F20-0914-55A5-D38B-A62BCAC240C6}"/>
              </a:ext>
            </a:extLst>
          </p:cNvPr>
          <p:cNvGrpSpPr/>
          <p:nvPr userDrawn="1"/>
        </p:nvGrpSpPr>
        <p:grpSpPr>
          <a:xfrm>
            <a:off x="-3626001" y="0"/>
            <a:ext cx="3513653" cy="2943225"/>
            <a:chOff x="-3626001" y="0"/>
            <a:chExt cx="3513653" cy="29432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3F19AD-12D6-D2A3-00D7-079E3686E450}"/>
                </a:ext>
              </a:extLst>
            </p:cNvPr>
            <p:cNvSpPr/>
            <p:nvPr/>
          </p:nvSpPr>
          <p:spPr>
            <a:xfrm>
              <a:off x="-3626001" y="0"/>
              <a:ext cx="3507557" cy="294322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297A6B-E741-56EC-DC10-0239315573A3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66AA31-66CE-6175-C626-E6AD49A3AD89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CHART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079672-8B2C-BA26-E86A-AF4A723A33C8}"/>
                </a:ext>
              </a:extLst>
            </p:cNvPr>
            <p:cNvSpPr txBox="1"/>
            <p:nvPr userDrawn="1"/>
          </p:nvSpPr>
          <p:spPr>
            <a:xfrm>
              <a:off x="-3560063" y="1006196"/>
              <a:ext cx="3140964" cy="17846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icon in the middle of the placeholder.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chart type you wish to use.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Edit your data under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Design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Stylise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your chart under Format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65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E7A2C40-535F-5F7E-F1C3-491FC395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761E740E-CE5D-3F96-EF1B-74C269D864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5269471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EE7FA59-16CE-C00E-EC88-A43E3E27FD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5269470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4650F6D-1E8E-4387-3E83-A43623850C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22796" y="1408770"/>
            <a:ext cx="5269471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A34389-1F12-66E3-6C69-B610591E5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4017DD-C813-3043-7FB0-A35D3B5C7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228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3828216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582" y="6330949"/>
            <a:ext cx="4434865" cy="367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3827847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440606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D1A5BE-C335-973A-A239-290D818BA7BD}"/>
              </a:ext>
            </a:extLst>
          </p:cNvPr>
          <p:cNvSpPr/>
          <p:nvPr userDrawn="1"/>
        </p:nvSpPr>
        <p:spPr>
          <a:xfrm>
            <a:off x="5087908" y="4972051"/>
            <a:ext cx="7104092" cy="1885950"/>
          </a:xfrm>
          <a:custGeom>
            <a:avLst/>
            <a:gdLst>
              <a:gd name="connsiteX0" fmla="*/ 1090373 w 7104092"/>
              <a:gd name="connsiteY0" fmla="*/ 0 h 1885950"/>
              <a:gd name="connsiteX1" fmla="*/ 7104092 w 7104092"/>
              <a:gd name="connsiteY1" fmla="*/ 0 h 1885950"/>
              <a:gd name="connsiteX2" fmla="*/ 7104092 w 7104092"/>
              <a:gd name="connsiteY2" fmla="*/ 1885950 h 1885950"/>
              <a:gd name="connsiteX3" fmla="*/ 0 w 7104092"/>
              <a:gd name="connsiteY3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4092" h="1885950">
                <a:moveTo>
                  <a:pt x="1090373" y="0"/>
                </a:moveTo>
                <a:lnTo>
                  <a:pt x="7104092" y="0"/>
                </a:lnTo>
                <a:lnTo>
                  <a:pt x="7104092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2F811C-30CC-0227-9ED1-DF33736E8B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64605" y="0"/>
            <a:ext cx="8027395" cy="4972050"/>
          </a:xfrm>
          <a:custGeom>
            <a:avLst/>
            <a:gdLst>
              <a:gd name="connsiteX0" fmla="*/ 0 w 8027395"/>
              <a:gd name="connsiteY0" fmla="*/ 0 h 4972050"/>
              <a:gd name="connsiteX1" fmla="*/ 8027395 w 8027395"/>
              <a:gd name="connsiteY1" fmla="*/ 0 h 4972050"/>
              <a:gd name="connsiteX2" fmla="*/ 8027395 w 8027395"/>
              <a:gd name="connsiteY2" fmla="*/ 4972050 h 4972050"/>
              <a:gd name="connsiteX3" fmla="*/ 2874619 w 8027395"/>
              <a:gd name="connsiteY3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7395" h="4972050">
                <a:moveTo>
                  <a:pt x="0" y="0"/>
                </a:moveTo>
                <a:lnTo>
                  <a:pt x="8027395" y="0"/>
                </a:lnTo>
                <a:lnTo>
                  <a:pt x="8027395" y="4972050"/>
                </a:lnTo>
                <a:lnTo>
                  <a:pt x="2874619" y="49720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DB124B-A0F9-82FE-23CC-8CDEA66264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3700" y="5505451"/>
            <a:ext cx="4438650" cy="81915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highlight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7CDB8-F09E-F5C8-C636-A1A05BEAA9C7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716D0F-5595-51DB-0864-27F7430F7E3C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077BCC-49FC-D1FE-F600-E0F018E8D19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8F06D4-9729-8897-4E0B-F422C5A6AF6D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9BA3EC-6124-0E22-56F3-FE0619DE5DB9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5587551D-2C39-3C55-B642-0B2C14D0B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339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5474136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5473609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547360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D8A86BA-4695-B8B6-2073-C91C320FD6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9926" y="0"/>
            <a:ext cx="6102074" cy="3905250"/>
          </a:xfrm>
          <a:custGeom>
            <a:avLst/>
            <a:gdLst>
              <a:gd name="connsiteX0" fmla="*/ 0 w 6102074"/>
              <a:gd name="connsiteY0" fmla="*/ 0 h 3905250"/>
              <a:gd name="connsiteX1" fmla="*/ 6102074 w 6102074"/>
              <a:gd name="connsiteY1" fmla="*/ 0 h 3905250"/>
              <a:gd name="connsiteX2" fmla="*/ 6102074 w 6102074"/>
              <a:gd name="connsiteY2" fmla="*/ 3905250 h 3905250"/>
              <a:gd name="connsiteX3" fmla="*/ 2257843 w 6102074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074" h="3905250">
                <a:moveTo>
                  <a:pt x="0" y="0"/>
                </a:moveTo>
                <a:lnTo>
                  <a:pt x="6102074" y="0"/>
                </a:lnTo>
                <a:lnTo>
                  <a:pt x="6102074" y="3905250"/>
                </a:lnTo>
                <a:lnTo>
                  <a:pt x="2257843" y="3905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A13534-6BF9-6C2D-1502-6B101138C7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4482" y="3968750"/>
            <a:ext cx="3807519" cy="2889250"/>
          </a:xfrm>
          <a:custGeom>
            <a:avLst/>
            <a:gdLst>
              <a:gd name="connsiteX0" fmla="*/ 0 w 3807519"/>
              <a:gd name="connsiteY0" fmla="*/ 0 h 2889250"/>
              <a:gd name="connsiteX1" fmla="*/ 3807519 w 3807519"/>
              <a:gd name="connsiteY1" fmla="*/ 0 h 2889250"/>
              <a:gd name="connsiteX2" fmla="*/ 3807519 w 3807519"/>
              <a:gd name="connsiteY2" fmla="*/ 2889250 h 2889250"/>
              <a:gd name="connsiteX3" fmla="*/ 1670436 w 3807519"/>
              <a:gd name="connsiteY3" fmla="*/ 288925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519" h="2889250">
                <a:moveTo>
                  <a:pt x="0" y="0"/>
                </a:moveTo>
                <a:lnTo>
                  <a:pt x="3807519" y="0"/>
                </a:lnTo>
                <a:lnTo>
                  <a:pt x="3807519" y="2889250"/>
                </a:lnTo>
                <a:lnTo>
                  <a:pt x="1670436" y="2889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E28153-5FEF-38AF-79AC-C8ABA8FC26E1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E6154D-518C-B579-93E5-1E6E8273FCB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2035A8-ACB5-0C6D-1575-13290F69310D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6D428E-A6C5-BB75-662D-7B42D104BC0F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7BA33E-9CED-FBCC-7588-F68896FD81F4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E7142F01-A14D-1FED-E8D7-3CD754034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7675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5474136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5473609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547360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3D4653-FBFF-CA9E-AC27-05F365FD9B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9926" y="0"/>
            <a:ext cx="3735566" cy="3905250"/>
          </a:xfrm>
          <a:custGeom>
            <a:avLst/>
            <a:gdLst>
              <a:gd name="connsiteX0" fmla="*/ 0 w 3735566"/>
              <a:gd name="connsiteY0" fmla="*/ 0 h 3905250"/>
              <a:gd name="connsiteX1" fmla="*/ 3735566 w 3735566"/>
              <a:gd name="connsiteY1" fmla="*/ 0 h 3905250"/>
              <a:gd name="connsiteX2" fmla="*/ 3735566 w 3735566"/>
              <a:gd name="connsiteY2" fmla="*/ 3905250 h 3905250"/>
              <a:gd name="connsiteX3" fmla="*/ 2257843 w 3735566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566" h="3905250">
                <a:moveTo>
                  <a:pt x="0" y="0"/>
                </a:moveTo>
                <a:lnTo>
                  <a:pt x="3735566" y="0"/>
                </a:lnTo>
                <a:lnTo>
                  <a:pt x="3735566" y="3905250"/>
                </a:lnTo>
                <a:lnTo>
                  <a:pt x="2257843" y="3905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A13534-6BF9-6C2D-1502-6B101138C7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4482" y="3968750"/>
            <a:ext cx="3807519" cy="2889250"/>
          </a:xfrm>
          <a:custGeom>
            <a:avLst/>
            <a:gdLst>
              <a:gd name="connsiteX0" fmla="*/ 0 w 3807519"/>
              <a:gd name="connsiteY0" fmla="*/ 0 h 2889250"/>
              <a:gd name="connsiteX1" fmla="*/ 3807519 w 3807519"/>
              <a:gd name="connsiteY1" fmla="*/ 0 h 2889250"/>
              <a:gd name="connsiteX2" fmla="*/ 3807519 w 3807519"/>
              <a:gd name="connsiteY2" fmla="*/ 2889250 h 2889250"/>
              <a:gd name="connsiteX3" fmla="*/ 1670436 w 3807519"/>
              <a:gd name="connsiteY3" fmla="*/ 288925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519" h="2889250">
                <a:moveTo>
                  <a:pt x="0" y="0"/>
                </a:moveTo>
                <a:lnTo>
                  <a:pt x="3807519" y="0"/>
                </a:lnTo>
                <a:lnTo>
                  <a:pt x="3807519" y="2889250"/>
                </a:lnTo>
                <a:lnTo>
                  <a:pt x="1670436" y="2889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26A9E3-2CE7-17EA-94BA-AF62FCACA4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8994" y="0"/>
            <a:ext cx="2303006" cy="3905250"/>
          </a:xfrm>
          <a:custGeom>
            <a:avLst/>
            <a:gdLst>
              <a:gd name="connsiteX0" fmla="*/ 0 w 2303006"/>
              <a:gd name="connsiteY0" fmla="*/ 0 h 3905250"/>
              <a:gd name="connsiteX1" fmla="*/ 2303006 w 2303006"/>
              <a:gd name="connsiteY1" fmla="*/ 0 h 3905250"/>
              <a:gd name="connsiteX2" fmla="*/ 2303006 w 2303006"/>
              <a:gd name="connsiteY2" fmla="*/ 3905250 h 3905250"/>
              <a:gd name="connsiteX3" fmla="*/ 0 w 2303006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06" h="3905250">
                <a:moveTo>
                  <a:pt x="0" y="0"/>
                </a:moveTo>
                <a:lnTo>
                  <a:pt x="2303006" y="0"/>
                </a:lnTo>
                <a:lnTo>
                  <a:pt x="2303006" y="3905250"/>
                </a:lnTo>
                <a:lnTo>
                  <a:pt x="0" y="3905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83C520-C41B-AE29-D3EF-C2A6F12CAFDB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8516C7-BAFF-A425-0C1E-88C701547A65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980AAF-CD63-3FBC-83D4-3397464F1C05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A96D33-FB5F-235D-B0FE-3C748665E948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9733EA-F4B3-A15F-C978-B266EEABE482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0658EE0F-E821-7465-F130-72AB25DC1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998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3727810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582" y="6330950"/>
            <a:ext cx="4434865" cy="3569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3727451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440606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E773EE0-56FD-857D-BE01-E630F22C77E7}"/>
              </a:ext>
            </a:extLst>
          </p:cNvPr>
          <p:cNvSpPr/>
          <p:nvPr userDrawn="1"/>
        </p:nvSpPr>
        <p:spPr>
          <a:xfrm>
            <a:off x="5600860" y="5350192"/>
            <a:ext cx="6591140" cy="1507808"/>
          </a:xfrm>
          <a:custGeom>
            <a:avLst/>
            <a:gdLst>
              <a:gd name="connsiteX0" fmla="*/ 871748 w 6591140"/>
              <a:gd name="connsiteY0" fmla="*/ 0 h 1507808"/>
              <a:gd name="connsiteX1" fmla="*/ 6591140 w 6591140"/>
              <a:gd name="connsiteY1" fmla="*/ 0 h 1507808"/>
              <a:gd name="connsiteX2" fmla="*/ 6591140 w 6591140"/>
              <a:gd name="connsiteY2" fmla="*/ 1507808 h 1507808"/>
              <a:gd name="connsiteX3" fmla="*/ 0 w 6591140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140" h="1507808">
                <a:moveTo>
                  <a:pt x="871748" y="0"/>
                </a:moveTo>
                <a:lnTo>
                  <a:pt x="6591140" y="0"/>
                </a:lnTo>
                <a:lnTo>
                  <a:pt x="6591140" y="1507808"/>
                </a:lnTo>
                <a:lnTo>
                  <a:pt x="0" y="15078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DB124B-A0F9-82FE-23CC-8CDEA66264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3700" y="5694521"/>
            <a:ext cx="4438650" cy="81915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highlight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2467A3-4D51-98A6-BF0D-DE7289A5EB74}"/>
              </a:ext>
            </a:extLst>
          </p:cNvPr>
          <p:cNvCxnSpPr>
            <a:cxnSpLocks/>
            <a:endCxn id="15" idx="0"/>
          </p:cNvCxnSpPr>
          <p:nvPr userDrawn="1"/>
        </p:nvCxnSpPr>
        <p:spPr>
          <a:xfrm>
            <a:off x="3954463" y="-19616"/>
            <a:ext cx="2518145" cy="536980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75CFD3FE-DBC4-0EAA-E8E2-227FE5A580F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39879" y="812115"/>
            <a:ext cx="3839792" cy="4020922"/>
          </a:xfrm>
        </p:spPr>
        <p:txBody>
          <a:bodyPr bIns="648000" anchor="ctr"/>
          <a:lstStyle>
            <a:lvl1pPr algn="ctr">
              <a:defRPr sz="1200"/>
            </a:lvl1pPr>
          </a:lstStyle>
          <a:p>
            <a:r>
              <a:rPr lang="en-GB" dirty="0"/>
              <a:t>Click icon to insert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E360A4-A3BE-6FEF-4947-AFB9A7FBD6D6}"/>
              </a:ext>
            </a:extLst>
          </p:cNvPr>
          <p:cNvGrpSpPr/>
          <p:nvPr userDrawn="1"/>
        </p:nvGrpSpPr>
        <p:grpSpPr>
          <a:xfrm>
            <a:off x="-3626001" y="0"/>
            <a:ext cx="3513653" cy="2943225"/>
            <a:chOff x="-3626001" y="0"/>
            <a:chExt cx="3513653" cy="29432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A7C7C9-1964-A295-F401-29ACFC3A53BB}"/>
                </a:ext>
              </a:extLst>
            </p:cNvPr>
            <p:cNvSpPr/>
            <p:nvPr/>
          </p:nvSpPr>
          <p:spPr>
            <a:xfrm>
              <a:off x="-3626001" y="0"/>
              <a:ext cx="3507557" cy="294322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6210DD-05E8-9A8A-94CB-CD3A67BE10B8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CC476E-B103-8E83-A714-6CE3529171F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CHART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94A69-C5C1-DA94-B8FB-BB8D1A92E50D}"/>
                </a:ext>
              </a:extLst>
            </p:cNvPr>
            <p:cNvSpPr txBox="1"/>
            <p:nvPr userDrawn="1"/>
          </p:nvSpPr>
          <p:spPr>
            <a:xfrm>
              <a:off x="-3560063" y="1006196"/>
              <a:ext cx="3140964" cy="17846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icon in the middle of the placeholder.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chart type you wish to use.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Edit your data under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Design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Stylise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your chart under Format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91989A41-8997-463C-8C86-AB42F19E1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7572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1000538-60E4-C8AB-E925-C494E8455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0" y="2184400"/>
            <a:ext cx="3308350" cy="3289300"/>
          </a:xfrm>
          <a:solidFill>
            <a:schemeClr val="accent1"/>
          </a:solidFill>
        </p:spPr>
        <p:txBody>
          <a:bodyPr vert="horz" wrap="square" lIns="288000" tIns="504000" rIns="216000" bIns="45720" rtlCol="0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bg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bg1"/>
              </a:buClr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DFF97C-A0D0-5AAF-2029-3EB30D20E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832" y="1801813"/>
            <a:ext cx="773112" cy="7731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9EBAE3-C54E-9388-CB54-08278F15C5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2487" y="1896305"/>
            <a:ext cx="585802" cy="584128"/>
          </a:xfrm>
          <a:prstGeom prst="ellipse">
            <a:avLst/>
          </a:prstGeom>
        </p:spPr>
        <p:txBody>
          <a:bodyPr lIns="0" rIns="0" bIns="576000"/>
          <a:lstStyle>
            <a:lvl1pPr algn="ctr">
              <a:defRPr sz="12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5383CF5-75AA-1EF5-69C0-D82F717FBC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1825" y="2184400"/>
            <a:ext cx="3308350" cy="3289300"/>
          </a:xfrm>
          <a:solidFill>
            <a:schemeClr val="accent1"/>
          </a:solidFill>
        </p:spPr>
        <p:txBody>
          <a:bodyPr vert="horz" wrap="square" lIns="288000" tIns="504000" rIns="216000" bIns="45720" rtlCol="0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bg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bg1"/>
              </a:buClr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01E9B1F-E264-4331-7A15-B4369072C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4557" y="1801813"/>
            <a:ext cx="773112" cy="7731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67D8D77D-EFB1-6AF2-9663-A1E99AAAE0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48212" y="1896305"/>
            <a:ext cx="585802" cy="584128"/>
          </a:xfrm>
          <a:prstGeom prst="ellipse">
            <a:avLst/>
          </a:prstGeom>
        </p:spPr>
        <p:txBody>
          <a:bodyPr lIns="0" rIns="0" bIns="576000"/>
          <a:lstStyle>
            <a:lvl1pPr algn="ctr">
              <a:defRPr sz="12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2DDD5F56-676F-99A0-7C98-840D299005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550" y="2184400"/>
            <a:ext cx="3308350" cy="3289300"/>
          </a:xfrm>
          <a:solidFill>
            <a:schemeClr val="accent1"/>
          </a:solidFill>
        </p:spPr>
        <p:txBody>
          <a:bodyPr vert="horz" wrap="square" lIns="288000" tIns="504000" rIns="216000" bIns="45720" rtlCol="0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bg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bg1"/>
              </a:buClr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089AE3D-0216-7372-42C5-554A58E4A0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50282" y="1801813"/>
            <a:ext cx="773112" cy="7731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5EE02A8C-E7D1-C518-CBC2-2F17DA7AC17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43937" y="1896305"/>
            <a:ext cx="585802" cy="584128"/>
          </a:xfrm>
          <a:prstGeom prst="ellipse">
            <a:avLst/>
          </a:prstGeom>
        </p:spPr>
        <p:txBody>
          <a:bodyPr lIns="0" rIns="0" bIns="576000"/>
          <a:lstStyle>
            <a:lvl1pPr algn="ctr">
              <a:defRPr sz="1200"/>
            </a:lvl1pPr>
          </a:lstStyle>
          <a:p>
            <a:r>
              <a:rPr lang="en-GB" dirty="0"/>
              <a:t>Icon</a:t>
            </a:r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989F9DBC-EDD4-97CC-638B-D4B3F786B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92CCE1-FFBF-26E0-1D03-CDAABD92F81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FA02C8-562C-86B6-29DF-9A4D2A6A04B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6396F2-A3EB-833C-9C74-606B06E0DF4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0BC600-DA5F-5070-790A-797725BC66C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5EA4D-CD0C-C636-D9B0-E5772986DC0E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006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5FD0-EA6F-2F78-3CA8-E761768C1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2396084"/>
            <a:ext cx="4315897" cy="183047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quote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D790E-FEC8-12FA-FE70-3982C6DCC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2EB1A3-7036-4947-4249-9A6C4291D1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53040" y="0"/>
            <a:ext cx="8038960" cy="6858000"/>
          </a:xfrm>
          <a:custGeom>
            <a:avLst/>
            <a:gdLst>
              <a:gd name="connsiteX0" fmla="*/ 0 w 8038960"/>
              <a:gd name="connsiteY0" fmla="*/ 0 h 6858000"/>
              <a:gd name="connsiteX1" fmla="*/ 8038960 w 8038960"/>
              <a:gd name="connsiteY1" fmla="*/ 0 h 6858000"/>
              <a:gd name="connsiteX2" fmla="*/ 8038960 w 8038960"/>
              <a:gd name="connsiteY2" fmla="*/ 6858000 h 6858000"/>
              <a:gd name="connsiteX3" fmla="*/ 3964992 w 8038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8960" h="6858000">
                <a:moveTo>
                  <a:pt x="0" y="0"/>
                </a:moveTo>
                <a:lnTo>
                  <a:pt x="8038960" y="0"/>
                </a:lnTo>
                <a:lnTo>
                  <a:pt x="8038960" y="6858000"/>
                </a:lnTo>
                <a:lnTo>
                  <a:pt x="3964992" y="6858000"/>
                </a:lnTo>
                <a:close/>
              </a:path>
            </a:pathLst>
          </a:custGeom>
          <a:noFill/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84CC794-E93A-86EB-9716-B1AE51482A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155" y="1686560"/>
            <a:ext cx="716909" cy="458392"/>
          </a:xfrm>
          <a:custGeom>
            <a:avLst/>
            <a:gdLst/>
            <a:ahLst/>
            <a:cxnLst/>
            <a:rect l="l" t="t" r="r" b="b"/>
            <a:pathLst>
              <a:path w="1069795" h="684028">
                <a:moveTo>
                  <a:pt x="751814" y="0"/>
                </a:moveTo>
                <a:lnTo>
                  <a:pt x="1069795" y="0"/>
                </a:lnTo>
                <a:lnTo>
                  <a:pt x="891085" y="684028"/>
                </a:lnTo>
                <a:lnTo>
                  <a:pt x="527502" y="684028"/>
                </a:lnTo>
                <a:close/>
                <a:moveTo>
                  <a:pt x="229241" y="0"/>
                </a:moveTo>
                <a:lnTo>
                  <a:pt x="547222" y="0"/>
                </a:lnTo>
                <a:lnTo>
                  <a:pt x="361117" y="684028"/>
                </a:lnTo>
                <a:lnTo>
                  <a:pt x="0" y="6840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56EA86E-26B7-D57F-56C1-784C8AE472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338" y="4363403"/>
            <a:ext cx="4315142" cy="508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Add source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ADA5-FE49-3FD5-F354-D7118B18B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C2D7A-3ECB-FA64-1DFF-D4E592BF097D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3C8B57-A0A7-0C2B-B362-1818AB93625D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963A3C-816C-D1FF-C6E9-4DDB10D1B9CF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E45D50-5C4B-B85F-0E6B-9174452C14AC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ABDF14-75C2-7C06-DD3D-EFE5AD0CCBE8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5B8DBDC2-E576-B391-677D-BBAC5AB1C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050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5FD0-EA6F-2F78-3CA8-E761768C1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1" y="2076450"/>
            <a:ext cx="6197598" cy="2705100"/>
          </a:xfrm>
          <a:solidFill>
            <a:schemeClr val="tx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statement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A43392-B67A-2D5D-F46C-8E26CB2187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bIns="79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 &gt; Right Click &gt; Send to Back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1A7A36-7636-04C1-003C-CAC969C9C1F1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B9268-99D8-8D68-9368-A069A625EF8A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3391B7-080B-7418-2B91-FCFD284C5E17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D65270-4D44-634E-09BE-45F67322792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271B73-870E-30AF-0010-BB6A935E3425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D790E-FEC8-12FA-FE70-3982C6DCC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1432" y="6330949"/>
            <a:ext cx="547413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ADA5-FE49-3FD5-F354-D7118B18B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1C2A0759-78D7-A029-8245-6E1C819CF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99563FA-14B9-4919-E106-8B0B596846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 flipV="1">
            <a:off x="8966200" y="0"/>
            <a:ext cx="3225800" cy="5588000"/>
          </a:xfrm>
          <a:custGeom>
            <a:avLst/>
            <a:gdLst>
              <a:gd name="connsiteX0" fmla="*/ 0 w 3225800"/>
              <a:gd name="connsiteY0" fmla="*/ 0 h 5588000"/>
              <a:gd name="connsiteX1" fmla="*/ 3225800 w 3225800"/>
              <a:gd name="connsiteY1" fmla="*/ 5588000 h 5588000"/>
              <a:gd name="connsiteX2" fmla="*/ 0 w 3225800"/>
              <a:gd name="connsiteY2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5800" h="5588000">
                <a:moveTo>
                  <a:pt x="0" y="0"/>
                </a:moveTo>
                <a:lnTo>
                  <a:pt x="3225800" y="5588000"/>
                </a:lnTo>
                <a:lnTo>
                  <a:pt x="0" y="558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F9FD50-6FB1-6F5C-4AEC-819F1E717E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66400" y="390842"/>
            <a:ext cx="1223964" cy="814389"/>
          </a:xfrm>
          <a:blipFill>
            <a:blip r:embed="rId4">
              <a:lum bright="10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83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E289E477-866F-3114-8486-EE68695A7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136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BADAD2-4955-F862-7697-6FA1B97A8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788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61D285-409F-9DEC-0B95-30E301D341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58EC27-3E24-F724-F000-B8342EDF2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0860" y="5350192"/>
            <a:ext cx="6591140" cy="1507808"/>
          </a:xfrm>
          <a:custGeom>
            <a:avLst/>
            <a:gdLst>
              <a:gd name="connsiteX0" fmla="*/ 879504 w 6591140"/>
              <a:gd name="connsiteY0" fmla="*/ 0 h 1507808"/>
              <a:gd name="connsiteX1" fmla="*/ 6591140 w 6591140"/>
              <a:gd name="connsiteY1" fmla="*/ 0 h 1507808"/>
              <a:gd name="connsiteX2" fmla="*/ 6591140 w 6591140"/>
              <a:gd name="connsiteY2" fmla="*/ 1507808 h 1507808"/>
              <a:gd name="connsiteX3" fmla="*/ 0 w 6591140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140" h="1507808">
                <a:moveTo>
                  <a:pt x="879504" y="0"/>
                </a:moveTo>
                <a:lnTo>
                  <a:pt x="6591140" y="0"/>
                </a:lnTo>
                <a:lnTo>
                  <a:pt x="6591140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260000" anchor="ctr"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12553-A210-E683-B189-DD886093AF69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0B538F-9918-D8A2-44CE-97FC5584919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C6BA4B-821B-0778-A999-74288840B7FC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1C8818-5024-2801-0CFA-2F9E9B30414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1437-2555-00A0-F479-764F7B6C1E22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665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E7F2E16-67F1-F1D0-06B5-F587DD5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b="1" i="0"/>
            </a:lvl1pPr>
          </a:lstStyle>
          <a:p>
            <a:r>
              <a:rPr lang="en-GB"/>
              <a:t>Click here to insert title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56ECBFE5-B633-02D4-A1CC-32F1A77792C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733" y="2138376"/>
            <a:ext cx="2950477" cy="3317700"/>
          </a:xfrm>
          <a:prstGeom prst="rect">
            <a:avLst/>
          </a:prstGeom>
        </p:spPr>
        <p:txBody>
          <a:bodyPr/>
          <a:lstStyle>
            <a:lvl1pPr>
              <a:lnSpc>
                <a:spcPct val="104000"/>
              </a:lnSpc>
              <a:defRPr sz="1400" b="0" i="0"/>
            </a:lvl1pPr>
          </a:lstStyle>
          <a:p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3A3145E-319C-A021-10D8-F9A8ADC5E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31" y="1408771"/>
            <a:ext cx="2950477" cy="5644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4000"/>
              </a:lnSpc>
              <a:defRPr sz="1600" b="1" i="0"/>
            </a:lvl1pPr>
          </a:lstStyle>
          <a:p>
            <a:r>
              <a:rPr lang="en-GB"/>
              <a:t>Add heading (two lines max)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C6BED69E-9C6C-0FCA-B691-851E4ECE40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91234" y="1408770"/>
            <a:ext cx="7601034" cy="4047306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</a:lstStyle>
          <a:p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3B0015-6C6D-3EC4-6761-F5A070AC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DC7190-6158-888C-B0C7-CDFA1C4B2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724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lt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61D285-409F-9DEC-0B95-30E301D341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D815A-BCD0-8EE1-D91A-4D5E04735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6365567" cy="1507808"/>
          </a:xfrm>
          <a:custGeom>
            <a:avLst/>
            <a:gdLst>
              <a:gd name="connsiteX0" fmla="*/ 0 w 6365567"/>
              <a:gd name="connsiteY0" fmla="*/ 0 h 1507808"/>
              <a:gd name="connsiteX1" fmla="*/ 6365567 w 6365567"/>
              <a:gd name="connsiteY1" fmla="*/ 0 h 1507808"/>
              <a:gd name="connsiteX2" fmla="*/ 5486063 w 6365567"/>
              <a:gd name="connsiteY2" fmla="*/ 1507808 h 1507808"/>
              <a:gd name="connsiteX3" fmla="*/ 0 w 6365567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5567" h="1507808">
                <a:moveTo>
                  <a:pt x="0" y="0"/>
                </a:moveTo>
                <a:lnTo>
                  <a:pt x="6365567" y="0"/>
                </a:lnTo>
                <a:lnTo>
                  <a:pt x="5486063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00000" tIns="45720" rIns="91440" bIns="4572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12553-A210-E683-B189-DD886093AF69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0B538F-9918-D8A2-44CE-97FC5584919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C6BA4B-821B-0778-A999-74288840B7FC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1C8818-5024-2801-0CFA-2F9E9B30414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1437-2555-00A0-F479-764F7B6C1E22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235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EA51839B-7161-8DBD-F7D1-02E67725D1F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bIns="648000" anchor="ctr"/>
          <a:lstStyle>
            <a:lvl1pPr algn="ctr">
              <a:defRPr sz="1200"/>
            </a:lvl1pPr>
          </a:lstStyle>
          <a:p>
            <a:r>
              <a:rPr lang="en-GB" dirty="0"/>
              <a:t>Click icon to insert video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65652-DAE9-2EFC-D762-DAC602DD1CC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0F1162-1DEC-B2E1-0D5E-762134DF9FCF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C2D990-AF5F-DD1C-4963-96DEDDFAE558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4C6C4-5F5C-3AFE-9051-CD2F025EED0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VIDEO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28849-D146-298A-CC50-F0E4B229582B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there is already a video present, delete 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the icon in the middle of the placeholder and choose a video from file, or select the placeholder and paste an video in using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Format Video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tab in the ribbon and use the tools to edit the video.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resize and move the video within the placeholder, using the white circles in the corners of the video. Click on the drop down arrow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Right click the video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B4901-3D87-BA88-2DF5-7187417C17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860" y="5350192"/>
            <a:ext cx="6591140" cy="1507808"/>
          </a:xfrm>
          <a:custGeom>
            <a:avLst/>
            <a:gdLst>
              <a:gd name="connsiteX0" fmla="*/ 879504 w 6591140"/>
              <a:gd name="connsiteY0" fmla="*/ 0 h 1507808"/>
              <a:gd name="connsiteX1" fmla="*/ 6591140 w 6591140"/>
              <a:gd name="connsiteY1" fmla="*/ 0 h 1507808"/>
              <a:gd name="connsiteX2" fmla="*/ 6591140 w 6591140"/>
              <a:gd name="connsiteY2" fmla="*/ 1507808 h 1507808"/>
              <a:gd name="connsiteX3" fmla="*/ 0 w 6591140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140" h="1507808">
                <a:moveTo>
                  <a:pt x="879504" y="0"/>
                </a:moveTo>
                <a:lnTo>
                  <a:pt x="6591140" y="0"/>
                </a:lnTo>
                <a:lnTo>
                  <a:pt x="6591140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260000" anchor="ctr"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947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 Alt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EA51839B-7161-8DBD-F7D1-02E67725D1F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bIns="648000" anchor="ctr"/>
          <a:lstStyle>
            <a:lvl1pPr algn="ctr">
              <a:defRPr sz="1200"/>
            </a:lvl1pPr>
          </a:lstStyle>
          <a:p>
            <a:r>
              <a:rPr lang="en-GB" dirty="0"/>
              <a:t>Click icon to insert video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65652-DAE9-2EFC-D762-DAC602DD1CC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0F1162-1DEC-B2E1-0D5E-762134DF9FCF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C2D990-AF5F-DD1C-4963-96DEDDFAE558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4C6C4-5F5C-3AFE-9051-CD2F025EED0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VIDEO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28849-D146-298A-CC50-F0E4B229582B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there is already a video present, delete 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the icon in the middle of the placeholder and choose a video from file, or select the placeholder and paste an video in using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Format Video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tab in the ribbon and use the tools to edit the video.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resize and move the video within the placeholder, using the white circles in the corners of the video. Click on the drop down arrow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Right click the video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15D82-FE8C-DFDA-93EF-12937E7C73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6365567" cy="1507808"/>
          </a:xfrm>
          <a:custGeom>
            <a:avLst/>
            <a:gdLst>
              <a:gd name="connsiteX0" fmla="*/ 0 w 6365567"/>
              <a:gd name="connsiteY0" fmla="*/ 0 h 1507808"/>
              <a:gd name="connsiteX1" fmla="*/ 6365567 w 6365567"/>
              <a:gd name="connsiteY1" fmla="*/ 0 h 1507808"/>
              <a:gd name="connsiteX2" fmla="*/ 5486063 w 6365567"/>
              <a:gd name="connsiteY2" fmla="*/ 1507808 h 1507808"/>
              <a:gd name="connsiteX3" fmla="*/ 0 w 6365567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5567" h="1507808">
                <a:moveTo>
                  <a:pt x="0" y="0"/>
                </a:moveTo>
                <a:lnTo>
                  <a:pt x="6365567" y="0"/>
                </a:lnTo>
                <a:lnTo>
                  <a:pt x="5486063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00000" tIns="45720" rIns="91440" bIns="4572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14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ight No Part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pic>
        <p:nvPicPr>
          <p:cNvPr id="7" name="Picture 6" descr="A black and purple triangle&#10;&#10;Description automatically generated">
            <a:extLst>
              <a:ext uri="{FF2B5EF4-FFF2-40B4-BE49-F238E27FC236}">
                <a16:creationId xmlns:a16="http://schemas.microsoft.com/office/drawing/2014/main" id="{31B5A21A-4F0D-0994-FCA9-13151A74A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B9DE8C-3439-9569-073F-074B5FA5DB3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216337-78C2-3C47-1C86-158F9D788744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CDE491-A55F-B9DD-EB5D-4D5A549C3783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939E1C-799B-0A69-DAA7-A204F20B281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E4E3B0-3F56-66FB-6517-B89F8ABB2854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1EDC27E-1CA8-D683-4481-2230402E2F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03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lour No Part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A9899-B3B2-89A7-B0CC-C6DD65955AA0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F9B6DF-B52E-E903-F6AA-34865ABE169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E5D286-2706-F6B5-4001-49379724296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11BB22-F118-EF82-3F90-DD31320C116F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D98133-B13B-E05F-D3F0-FA2AAB0886CA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DA519AD-A2D1-C834-C760-7B31987EB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3" name="Picture 2" descr="A black and purple triangle&#10;&#10;Description automatically generated">
            <a:extLst>
              <a:ext uri="{FF2B5EF4-FFF2-40B4-BE49-F238E27FC236}">
                <a16:creationId xmlns:a16="http://schemas.microsoft.com/office/drawing/2014/main" id="{520860AF-8ECB-AA14-447F-288467AAE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025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pic>
        <p:nvPicPr>
          <p:cNvPr id="8" name="Picture 7" descr="A black and purple triangle&#10;&#10;Description automatically generated">
            <a:extLst>
              <a:ext uri="{FF2B5EF4-FFF2-40B4-BE49-F238E27FC236}">
                <a16:creationId xmlns:a16="http://schemas.microsoft.com/office/drawing/2014/main" id="{B548C9AC-BCF5-51FE-2836-E8AFAF234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8372252" y="5685698"/>
            <a:ext cx="1048505" cy="69764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0A8D77-5378-63BA-9926-00E6C63BB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3614" y="5686063"/>
            <a:ext cx="1936750" cy="696913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GB" dirty="0"/>
              <a:t>Add partner logo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F3BB5C-94E2-C279-DD21-9BF28E34248E}"/>
              </a:ext>
            </a:extLst>
          </p:cNvPr>
          <p:cNvCxnSpPr>
            <a:cxnSpLocks/>
          </p:cNvCxnSpPr>
          <p:nvPr userDrawn="1"/>
        </p:nvCxnSpPr>
        <p:spPr>
          <a:xfrm>
            <a:off x="9637185" y="5685698"/>
            <a:ext cx="0" cy="697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A42BE7-9F4B-179B-DA24-65C12C340EDF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CC094F-20FD-45E3-0447-ED321F3ACD36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9B0806-A32D-E9F6-1A04-D2B5C5DFD359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254AEC-00E0-65ED-5EF0-286AE37C979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D62B3C-B227-2C79-517E-4B7AC888D8FE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D264348-9633-9893-C33D-60F167EB7F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35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D049F0-FEA5-6940-DE3B-5028FD0F9BF7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9F6967-EFFC-3DC5-6419-FF7DBC0EFD21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255190-89B6-8718-B410-E7B0A7544790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A3EB97-BAC7-EFB0-E17A-193559850B45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6B4693-2F73-3191-667E-6E59AB03C894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EFE9A9EA-D005-0594-2B0A-7806ECBC8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87998D-719B-1B90-2E87-C4F3BA3B2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252" y="5685698"/>
            <a:ext cx="1048505" cy="69764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B2CACF-942F-06F1-7DB8-BA716808C9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3614" y="5686063"/>
            <a:ext cx="1936750" cy="696913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GB" dirty="0"/>
              <a:t>Add 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DA4408-30C4-6C74-B259-C1F5B271E647}"/>
              </a:ext>
            </a:extLst>
          </p:cNvPr>
          <p:cNvCxnSpPr>
            <a:cxnSpLocks/>
          </p:cNvCxnSpPr>
          <p:nvPr userDrawn="1"/>
        </p:nvCxnSpPr>
        <p:spPr>
          <a:xfrm>
            <a:off x="9637185" y="5685698"/>
            <a:ext cx="0" cy="697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F12B62-201B-1063-AD01-C30225E54F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55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5AF3EB-775F-932F-2D2D-9A560FCE7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733" y="1888476"/>
            <a:ext cx="11192534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C22E8A12-9DC3-A20F-90E1-730B1B82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Click here to insert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DBD2B0-55F3-A63B-D200-9AE2F1458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1CF57D-73B6-439E-2ADE-A41FA70DC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ptos" panose="020B000402020202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None/>
        <a:defRPr sz="1600" b="0" i="0" kern="1200" spc="30" baseline="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5AF3EB-775F-932F-2D2D-9A560FCE7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733" y="1888476"/>
            <a:ext cx="11192534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C22E8A12-9DC3-A20F-90E1-730B1B82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Click here to insert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93378A-6677-05CC-756F-EFA23F9CB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29DDE8-8C80-2680-ADC4-5D69C5A89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ptos" panose="020B000402020202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None/>
        <a:defRPr sz="1600" b="0" i="0" kern="1200" spc="30" baseline="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5AF3EB-775F-932F-2D2D-9A560FCE7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733" y="1888476"/>
            <a:ext cx="11192534" cy="35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C22E8A12-9DC3-A20F-90E1-730B1B82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3" y="538538"/>
            <a:ext cx="11192534" cy="3835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Click here to insert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C4EDBF-2CB8-82EC-24AE-78509B28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9733" y="5994450"/>
            <a:ext cx="10652534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100" b="0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BE6DE3-225D-4767-1F5E-38B5898E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733" y="5994450"/>
            <a:ext cx="36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 i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ptos" panose="020B000402020202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None/>
        <a:defRPr sz="1600" b="0" i="0" kern="1200" spc="30" baseline="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17BBB-14D1-E0D8-045B-A6F52846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83" y="472593"/>
            <a:ext cx="9497497" cy="512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7A105-965F-FC65-72F5-3ECA3DF6C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583" y="1657985"/>
            <a:ext cx="949749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E715D-FBDB-06BD-AFCD-B960E70D3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582" y="6330949"/>
            <a:ext cx="547413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33B6-40F8-318B-FDF0-081CCC707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8840" y="6330949"/>
            <a:ext cx="86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>
                <a:solidFill>
                  <a:schemeClr val="accent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25226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TLDR-09-2023-0020" TargetMode="External"/><Relationship Id="rId2" Type="http://schemas.openxmlformats.org/officeDocument/2006/relationships/hyperlink" Target="https://doi.org/10.1186/s12888-022-04479-w" TargetMode="Externa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doi.org/10.1211/PJ.2025.1.343815" TargetMode="External"/><Relationship Id="rId5" Type="http://schemas.openxmlformats.org/officeDocument/2006/relationships/hyperlink" Target="https://doi.org/10.3389/fpsyt.2025.1652988" TargetMode="External"/><Relationship Id="rId4" Type="http://schemas.openxmlformats.org/officeDocument/2006/relationships/hyperlink" Target="https://doi.org/10.1080/19315864.2025.252132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95A119-000B-9A0E-A681-40D341A23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72" y="3429000"/>
            <a:ext cx="11149342" cy="22764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800" cap="none" spc="-3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Danielle Adams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800" cap="none" spc="-3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800" cap="none" spc="-3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The Centre for Research in Intellectual and Developmental Disabilities (CIDD) 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C0C0C"/>
                </a:solidFill>
              </a:rPr>
              <a:t>University of Warwick</a:t>
            </a:r>
            <a:endParaRPr kumimoji="0" lang="en-GB" sz="1800" b="0" i="0" u="none" strike="noStrike" kern="1800" cap="none" spc="-3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800" cap="none" spc="-3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800" cap="none" spc="-3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 25</a:t>
            </a:r>
            <a:r>
              <a:rPr kumimoji="0" lang="en-GB" sz="1800" b="0" i="0" u="none" strike="noStrike" kern="1800" cap="none" spc="-30" normalizeH="0" baseline="30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GB" sz="1800" b="0" i="0" u="none" strike="noStrike" kern="1800" cap="none" spc="-3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 September 2025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7A87946-5EF7-ED56-2DE9-B2194609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2" y="1889950"/>
            <a:ext cx="11273168" cy="803105"/>
          </a:xfrm>
        </p:spPr>
        <p:txBody>
          <a:bodyPr/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Calibri" panose="020F0502020204030204" pitchFamily="34" charset="0"/>
              </a:rPr>
              <a:t>Supporting a STOMP programme in primary care – Demystifying Deprescribing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27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46CCC8-AA39-4037-B3E2-70602B93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49F60-3BCF-E2AF-17B1-D527F9CD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Key Learning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97198-B291-A8D2-E4B6-68076716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F941903-5B37-4B30-29E4-82CAE5AEA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23774"/>
              </p:ext>
            </p:extLst>
          </p:nvPr>
        </p:nvGraphicFramePr>
        <p:xfrm>
          <a:off x="5046663" y="811213"/>
          <a:ext cx="5283200" cy="476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903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CFC88-F53D-02A7-51DC-E729D04EB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A463F-BEF5-D26F-8709-D85BFA2F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3" y="503550"/>
            <a:ext cx="11192534" cy="383567"/>
          </a:xfrm>
        </p:spPr>
        <p:txBody>
          <a:bodyPr/>
          <a:lstStyle/>
          <a:p>
            <a:r>
              <a:rPr lang="en-GB" dirty="0"/>
              <a:t>Publications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6B913-B65D-79A4-14C7-D0702198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3" y="1228726"/>
            <a:ext cx="11054092" cy="454342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 err="1"/>
              <a:t>Adams,</a:t>
            </a:r>
            <a:r>
              <a:rPr lang="en-GB" dirty="0"/>
              <a:t> D., Hastings, R.P., Maidment, I., Shah, C.</a:t>
            </a:r>
            <a:r>
              <a:rPr kumimoji="0" lang="en-GB" sz="1600" b="0" i="0" u="none" strike="noStrike" kern="1200" cap="none" spc="3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 &amp; Langdon, P.E. (</a:t>
            </a:r>
            <a:r>
              <a:rPr lang="en-GB" dirty="0"/>
              <a:t>2023). Deprescribing psychotropic medicines for behaviours that challenge in people with intellectual disabilities: a systematic review. BMC Psychiatry, 23(1), Article 202. </a:t>
            </a:r>
            <a:r>
              <a:rPr lang="en-GB" dirty="0">
                <a:hlinkClick r:id="rId2"/>
              </a:rPr>
              <a:t>https://doi.org/10.1186/s12888-022-04479-w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 err="1"/>
              <a:t>Adams,</a:t>
            </a:r>
            <a:r>
              <a:rPr lang="en-GB" dirty="0"/>
              <a:t> D., Hastings, R.P., Maidment, I., Shah, C. &amp; Langdon, P.E. (2024). Stakeholder experiences of deprescribing psychotropic medicines for challenging behaviour in people with intellectual disabilities. Tizard Learning Disability Review, 29(2), pp. 107–118. </a:t>
            </a:r>
            <a:r>
              <a:rPr lang="en-GB" dirty="0">
                <a:hlinkClick r:id="rId3"/>
              </a:rPr>
              <a:t>https://doi.org/10.1108/TLDR-09-2023-0020</a:t>
            </a:r>
            <a:r>
              <a:rPr lang="en-GB" dirty="0"/>
              <a:t>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 err="1"/>
              <a:t>Adams,</a:t>
            </a:r>
            <a:r>
              <a:rPr lang="en-GB" dirty="0"/>
              <a:t> D., Hastings, R.P., Maidment, I., Hewitt, O. &amp; Langdon, P.E. (2025). Pharmacists' perspectives on deprescribing psychotropic medicines in people with intellectual disabilities. Journal of Mental Health Research in Intellectual Disabilities, 18(2), pp. 1–16. Available at: </a:t>
            </a:r>
            <a:r>
              <a:rPr lang="en-GB" dirty="0">
                <a:hlinkClick r:id="rId4"/>
              </a:rPr>
              <a:t>https://doi.org/10.1080/19315864.2025.2521323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 err="1"/>
              <a:t>Adams,</a:t>
            </a:r>
            <a:r>
              <a:rPr lang="en-GB" dirty="0"/>
              <a:t> D., Hastings, R.P., Maidment, I. &amp; Langdon, P.E. (2025). Factors supporting optimisation of psychotropic deprescribing in people with intellectual disabilities within the UK: a modified Delphi study. Frontiers in Psychiatry, 16: 1652988. </a:t>
            </a:r>
            <a:r>
              <a:rPr lang="en-GB" dirty="0">
                <a:hlinkClick r:id="rId5"/>
              </a:rPr>
              <a:t>https://doi.org/10.3389/fpsyt.2025.1652988</a:t>
            </a:r>
            <a:r>
              <a:rPr lang="en-GB" dirty="0"/>
              <a:t>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Mahmood, H., &amp; </a:t>
            </a:r>
            <a:r>
              <a:rPr lang="en-GB" dirty="0" err="1"/>
              <a:t>Adams,</a:t>
            </a:r>
            <a:r>
              <a:rPr lang="en-GB" dirty="0"/>
              <a:t> D. (2025). </a:t>
            </a:r>
            <a:r>
              <a:rPr lang="en-GB" i="1" dirty="0"/>
              <a:t>Psychotropic deprescribing in ethnic minority individuals with a learning disability requires a more nuanced approach</a:t>
            </a:r>
            <a:r>
              <a:rPr lang="en-GB" dirty="0"/>
              <a:t>. The Pharmaceutical Journal, 314. </a:t>
            </a:r>
            <a:r>
              <a:rPr lang="en-GB" dirty="0">
                <a:hlinkClick r:id="rId6"/>
              </a:rPr>
              <a:t>https://doi.org/10.1211/PJ.2025.1.343815</a:t>
            </a:r>
            <a:r>
              <a:rPr lang="en-GB" dirty="0"/>
              <a:t> 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1833B-1B19-6230-508A-3E05D128A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E8F1A65C-595C-4736-BF40-F7D31E7894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7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61931A7-7ED2-76DB-EB3F-392DB1CB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1" y="2716970"/>
            <a:ext cx="10634993" cy="920508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488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92176C-8883-4B08-AC56-1AC4FC8E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51FDA-9EBE-1AB9-59C3-3ABEC43F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644" y="821519"/>
            <a:ext cx="4734105" cy="4750860"/>
          </a:xfrm>
        </p:spPr>
        <p:txBody>
          <a:bodyPr anchor="b">
            <a:normAutofit/>
          </a:bodyPr>
          <a:lstStyle/>
          <a:p>
            <a:pPr algn="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Why is psychotropic deprescribing in people with a learning disability and / or autism mystifying?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ECCD6-6F79-11C6-A0D1-5993804A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7310EAC-8BA9-AAA3-DF12-FD8F04767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68305"/>
              </p:ext>
            </p:extLst>
          </p:nvPr>
        </p:nvGraphicFramePr>
        <p:xfrm>
          <a:off x="782638" y="811213"/>
          <a:ext cx="5287962" cy="476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72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E997-430B-4C82-948C-036F3C0D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557784"/>
            <a:ext cx="11310424" cy="773789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3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Addressing behaviour that challenges – multidisciplinary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950FF-0769-4EBF-A4CD-C564971F9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791" y="1526345"/>
            <a:ext cx="3624291" cy="4654999"/>
          </a:xfrm>
        </p:spPr>
        <p:txBody>
          <a:bodyPr>
            <a:normAutofit/>
          </a:bodyPr>
          <a:lstStyle/>
          <a:p>
            <a:pPr lvl="1"/>
            <a:r>
              <a:rPr lang="en-GB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Complex interventions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Positive Behaviour Support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Diagnostic Overshadowing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Diagnostic Review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National Guidelines </a:t>
            </a:r>
            <a:r>
              <a:rPr lang="en-GB" sz="20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e.g</a:t>
            </a:r>
            <a:r>
              <a:rPr lang="en-GB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NICE</a:t>
            </a:r>
          </a:p>
          <a:p>
            <a:pPr lvl="1"/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71C82-1246-4C6D-9FC6-5E6B3B560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766" y="1526346"/>
            <a:ext cx="7094034" cy="5197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3915B37-5196-4B7B-8AB6-01119C816FD1}"/>
              </a:ext>
            </a:extLst>
          </p:cNvPr>
          <p:cNvSpPr/>
          <p:nvPr/>
        </p:nvSpPr>
        <p:spPr>
          <a:xfrm>
            <a:off x="6320605" y="3351309"/>
            <a:ext cx="2515233" cy="1886064"/>
          </a:xfrm>
          <a:prstGeom prst="flowChartConnector">
            <a:avLst/>
          </a:prstGeom>
          <a:solidFill>
            <a:srgbClr val="00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 centred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Shared decisions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Positive health outcomes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99474E-D295-42E1-9F81-712DF264C243}"/>
              </a:ext>
            </a:extLst>
          </p:cNvPr>
          <p:cNvSpPr/>
          <p:nvPr/>
        </p:nvSpPr>
        <p:spPr>
          <a:xfrm>
            <a:off x="6757639" y="1929382"/>
            <a:ext cx="1174597" cy="905859"/>
          </a:xfrm>
          <a:prstGeom prst="round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Health and wellbeing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57A0B4-66FE-48ED-9416-FDCCD9C99DB2}"/>
              </a:ext>
            </a:extLst>
          </p:cNvPr>
          <p:cNvSpPr/>
          <p:nvPr/>
        </p:nvSpPr>
        <p:spPr>
          <a:xfrm>
            <a:off x="8987883" y="2743202"/>
            <a:ext cx="1811061" cy="791736"/>
          </a:xfrm>
          <a:prstGeom prst="roundRect">
            <a:avLst/>
          </a:prstGeom>
          <a:solidFill>
            <a:srgbClr val="33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Pharmacological (psychotropic medication)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A13466-FCCF-494F-9DFE-4950E098AB36}"/>
              </a:ext>
            </a:extLst>
          </p:cNvPr>
          <p:cNvSpPr/>
          <p:nvPr/>
        </p:nvSpPr>
        <p:spPr>
          <a:xfrm>
            <a:off x="9085161" y="4629163"/>
            <a:ext cx="1713783" cy="683904"/>
          </a:xfrm>
          <a:prstGeom prst="roundRect">
            <a:avLst/>
          </a:prstGeom>
          <a:solidFill>
            <a:srgbClr val="33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Psychological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87A185-3B70-48CF-A637-8EB114415257}"/>
              </a:ext>
            </a:extLst>
          </p:cNvPr>
          <p:cNvSpPr/>
          <p:nvPr/>
        </p:nvSpPr>
        <p:spPr>
          <a:xfrm>
            <a:off x="6678589" y="5845170"/>
            <a:ext cx="1806498" cy="718869"/>
          </a:xfrm>
          <a:prstGeom prst="roundRect">
            <a:avLst/>
          </a:prstGeom>
          <a:solidFill>
            <a:srgbClr val="33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735BBE-11F3-4088-A2DD-0753D8509789}"/>
              </a:ext>
            </a:extLst>
          </p:cNvPr>
          <p:cNvSpPr/>
          <p:nvPr/>
        </p:nvSpPr>
        <p:spPr>
          <a:xfrm>
            <a:off x="4431822" y="4739269"/>
            <a:ext cx="1385611" cy="705208"/>
          </a:xfrm>
          <a:prstGeom prst="roundRect">
            <a:avLst/>
          </a:prstGeom>
          <a:solidFill>
            <a:srgbClr val="33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Behavioural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EB082F-40B6-48E4-B05C-109DD05E0FA5}"/>
              </a:ext>
            </a:extLst>
          </p:cNvPr>
          <p:cNvSpPr/>
          <p:nvPr/>
        </p:nvSpPr>
        <p:spPr>
          <a:xfrm>
            <a:off x="4360126" y="3044283"/>
            <a:ext cx="1735873" cy="791736"/>
          </a:xfrm>
          <a:prstGeom prst="roundRect">
            <a:avLst>
              <a:gd name="adj" fmla="val 15098"/>
            </a:avLst>
          </a:prstGeom>
          <a:solidFill>
            <a:srgbClr val="33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Environmental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EF757-213C-4640-A331-447607BFA4CE}"/>
              </a:ext>
            </a:extLst>
          </p:cNvPr>
          <p:cNvCxnSpPr/>
          <p:nvPr/>
        </p:nvCxnSpPr>
        <p:spPr>
          <a:xfrm flipV="1">
            <a:off x="5973549" y="2494040"/>
            <a:ext cx="488830" cy="33715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9A9A71-3FD5-4CAF-AEDD-19E690004046}"/>
              </a:ext>
            </a:extLst>
          </p:cNvPr>
          <p:cNvCxnSpPr>
            <a:cxnSpLocks/>
          </p:cNvCxnSpPr>
          <p:nvPr/>
        </p:nvCxnSpPr>
        <p:spPr>
          <a:xfrm flipV="1">
            <a:off x="8887522" y="5570877"/>
            <a:ext cx="827031" cy="610467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46FAD-3FDC-4B75-9AFB-5041BC4333AE}"/>
              </a:ext>
            </a:extLst>
          </p:cNvPr>
          <p:cNvCxnSpPr>
            <a:cxnSpLocks/>
          </p:cNvCxnSpPr>
          <p:nvPr/>
        </p:nvCxnSpPr>
        <p:spPr>
          <a:xfrm flipH="1" flipV="1">
            <a:off x="5190281" y="3947532"/>
            <a:ext cx="24809" cy="69361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930863-8955-4F84-A881-E9A6CA7A9DCD}"/>
              </a:ext>
            </a:extLst>
          </p:cNvPr>
          <p:cNvCxnSpPr>
            <a:cxnSpLocks/>
          </p:cNvCxnSpPr>
          <p:nvPr/>
        </p:nvCxnSpPr>
        <p:spPr>
          <a:xfrm flipV="1">
            <a:off x="9979153" y="3652798"/>
            <a:ext cx="0" cy="805132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61FE58-5A61-4A9C-9F1D-3EA7A8072CE5}"/>
              </a:ext>
            </a:extLst>
          </p:cNvPr>
          <p:cNvCxnSpPr>
            <a:cxnSpLocks/>
          </p:cNvCxnSpPr>
          <p:nvPr/>
        </p:nvCxnSpPr>
        <p:spPr>
          <a:xfrm>
            <a:off x="8140882" y="2428625"/>
            <a:ext cx="638354" cy="402566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4B65A-64FF-47D3-A5E5-6091FFD70542}"/>
              </a:ext>
            </a:extLst>
          </p:cNvPr>
          <p:cNvCxnSpPr>
            <a:cxnSpLocks/>
          </p:cNvCxnSpPr>
          <p:nvPr/>
        </p:nvCxnSpPr>
        <p:spPr>
          <a:xfrm>
            <a:off x="5469315" y="5638406"/>
            <a:ext cx="902974" cy="542938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FB5EDDD-E9F6-422F-ABBA-2F50DE22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he Hand Bold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he Hand Bold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3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09A30B8-C619-8564-7412-3C7267AA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83" y="268941"/>
            <a:ext cx="7841417" cy="512927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C10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Enablers and Barriers (pharmacists’ perspectives)</a:t>
            </a:r>
            <a:endParaRPr lang="en-GB" sz="2800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EDD57BF-9C26-125E-EFC1-61C8B7CEAA35}"/>
              </a:ext>
            </a:extLst>
          </p:cNvPr>
          <p:cNvSpPr txBox="1">
            <a:spLocks/>
          </p:cNvSpPr>
          <p:nvPr/>
        </p:nvSpPr>
        <p:spPr>
          <a:xfrm>
            <a:off x="413583" y="472593"/>
            <a:ext cx="7841417" cy="512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A59ED9C-A1D7-003A-3635-FE7D400AF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8840" y="6330949"/>
            <a:ext cx="86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E8F1A65C-595C-4736-BF40-F7D31E7894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3C10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EC704B-A336-B775-F397-EDFCBC5C76AC}"/>
              </a:ext>
            </a:extLst>
          </p:cNvPr>
          <p:cNvSpPr txBox="1">
            <a:spLocks/>
          </p:cNvSpPr>
          <p:nvPr/>
        </p:nvSpPr>
        <p:spPr>
          <a:xfrm>
            <a:off x="413582" y="1006130"/>
            <a:ext cx="9030456" cy="5162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C1053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C105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C105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6A0124-B1E5-EF7A-BADA-7ADD14BB5673}"/>
              </a:ext>
            </a:extLst>
          </p:cNvPr>
          <p:cNvGraphicFramePr>
            <a:graphicFrameLocks noGrp="1"/>
          </p:cNvGraphicFramePr>
          <p:nvPr/>
        </p:nvGraphicFramePr>
        <p:xfrm>
          <a:off x="413580" y="895180"/>
          <a:ext cx="9030457" cy="5991936"/>
        </p:xfrm>
        <a:graphic>
          <a:graphicData uri="http://schemas.openxmlformats.org/drawingml/2006/table">
            <a:tbl>
              <a:tblPr firstRow="1" firstCol="1" bandRow="1"/>
              <a:tblGrid>
                <a:gridCol w="413988">
                  <a:extLst>
                    <a:ext uri="{9D8B030D-6E8A-4147-A177-3AD203B41FA5}">
                      <a16:colId xmlns:a16="http://schemas.microsoft.com/office/drawing/2014/main" val="1721898765"/>
                    </a:ext>
                  </a:extLst>
                </a:gridCol>
                <a:gridCol w="4381496">
                  <a:extLst>
                    <a:ext uri="{9D8B030D-6E8A-4147-A177-3AD203B41FA5}">
                      <a16:colId xmlns:a16="http://schemas.microsoft.com/office/drawing/2014/main" val="2648996782"/>
                    </a:ext>
                  </a:extLst>
                </a:gridCol>
                <a:gridCol w="4234973">
                  <a:extLst>
                    <a:ext uri="{9D8B030D-6E8A-4147-A177-3AD203B41FA5}">
                      <a16:colId xmlns:a16="http://schemas.microsoft.com/office/drawing/2014/main" val="61485156"/>
                    </a:ext>
                  </a:extLst>
                </a:gridCol>
              </a:tblGrid>
              <a:tr h="380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Enablers</a:t>
                      </a:r>
                      <a:endParaRPr lang="en-GB" sz="1800" b="1" kern="1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Barriers</a:t>
                      </a:r>
                      <a:endParaRPr lang="en-GB" sz="1800" b="1" kern="1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97317"/>
                  </a:ext>
                </a:extLst>
              </a:tr>
              <a:tr h="795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and Maintaining Stakeholder Support for Psychotropic Deprescribing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Lack of Support from prescribers and stakeholders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677635"/>
                  </a:ext>
                </a:extLst>
              </a:tr>
              <a:tr h="1493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Communication between all Stakeholders,</a:t>
                      </a:r>
                      <a:r>
                        <a:rPr lang="en-GB" sz="18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Prescribers and Health and Social Care Providers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Clear Documentation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Insufficient Staffing, Resources and Time to Deliver Psychotropic Deprescribing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619075"/>
                  </a:ext>
                </a:extLst>
              </a:tr>
              <a:tr h="893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Availability and accessibility of specialist interventions and support including Positive Behaviour Support (PBS)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Lack of Education, Training, Knowledge, Experience and Confidence of Stakeholders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48057"/>
                  </a:ext>
                </a:extLst>
              </a:tr>
              <a:tr h="1211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Education, Training, Knowledge, Experience and Confidence of Stakeholders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Poor Communication between Stakeholders, Prescribers and across Health and Social Care Providers</a:t>
                      </a:r>
                      <a:endParaRPr kumimoji="0" lang="en-GB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843110"/>
                  </a:ext>
                </a:extLst>
              </a:tr>
              <a:tr h="1027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Regular Medication Review / Monitoring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Fear of Negative Consequences</a:t>
                      </a:r>
                      <a:endParaRPr kumimoji="0" lang="en-GB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en-GB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1478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933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18AE5F-370C-D8EC-598D-9765A0C0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25" y="482138"/>
            <a:ext cx="10972800" cy="741732"/>
          </a:xfrm>
        </p:spPr>
        <p:txBody>
          <a:bodyPr>
            <a:normAutofit fontScale="90000"/>
          </a:bodyPr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Principles of Deprescribing Psychotropic Medicines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47785-A8C5-0FEE-A886-FB8C74DC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9175"/>
            <a:ext cx="10972800" cy="512356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Undertake psychotropic deprescribing as part of structured medication reviews within the framework of medicines optimisation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 production of local process/policy with individuals with a learning disability and/ carers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Stakeholder engagement throughout the whole process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Each individual is unique and so deprescribing schedules may differ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Psychotropic deprescribing can take time – may be a long process and it can take months or even years to completely discontinue psychotropic medicines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Access to non pharmacological interventions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Monitoring, Review and Follow up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Good practice psychotropic deprescribing guidelines (Frith prescribing guidelines 4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37D83-E76B-292D-87D6-0FBC05EF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0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3F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B6340-9D54-4548-B87C-24BA7EA53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2FD0952C-568D-CC45-AB85-494DAB2C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3" r="15884"/>
          <a:stretch/>
        </p:blipFill>
        <p:spPr>
          <a:xfrm>
            <a:off x="-50042" y="-39158"/>
            <a:ext cx="7918858" cy="6897158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99031" y="-39157"/>
            <a:ext cx="5592970" cy="6897158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1EB29-ED80-F0A5-F56C-50C98812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478" y="1122363"/>
            <a:ext cx="3622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What skills do I need to deprescribe?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774452-C9EB-BAA7-DFAD-F74E850F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D3CB-5D32-CF00-7D79-7138D13D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2854-F760-1AFC-7630-5365A4C9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58726"/>
            <a:ext cx="10972800" cy="1239875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What skills do I need to deprescribe psychotropic medication?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BBB04-B249-9D60-8A93-24F07893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7651"/>
            <a:ext cx="10972800" cy="569933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venir Next LT Pro" panose="020B0504020202020204" pitchFamily="34" charset="0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attitude to deprescribing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in discussing medication with all stakeholders including people with a learning disability and / or autism and their support workers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Explore reasons for initial and continued psychotropic prescribing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potential overprescribing -Is medication being monitored? Tracking patients, clinical audit, quality improvement projects </a:t>
            </a:r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 alert to medication prescribed to counteract adverse effects of psychotropic medicines that may no longer be required e.g. laxatives or statins that may be co prescribed with antipsychotics</a:t>
            </a:r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Consider the whole patient journey regarding medication – think about patient safety including medication prescribing, dispensing and administration errors, throughout the process so that deprescribing is carried out safely and effectively, leading to successful outcomes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Managing expectations</a:t>
            </a:r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innovative -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Linking up MDT and GP practices- annual health checks, establishing and maintaining a community of practice, linking up with specialist practitioners to support identification of cases and the delivery of deprescribing interventions</a:t>
            </a:r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Multi stage process 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endParaRPr lang="en-GB" dirty="0"/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DE49-2CAA-CAAC-EF52-0FAD5E66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BC67-A909-5369-3DF6-D4697D2C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5"/>
            <a:ext cx="10972800" cy="716834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makes deprescribing psychotropics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94CFB-A292-B4C7-1B21-9FA64691E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9" y="1200151"/>
            <a:ext cx="11322281" cy="5427864"/>
          </a:xfrm>
        </p:spPr>
        <p:txBody>
          <a:bodyPr>
            <a:normAutofit fontScale="92500" lnSpcReduction="10000"/>
          </a:bodyPr>
          <a:lstStyle/>
          <a:p>
            <a:r>
              <a:rPr lang="en-GB" sz="5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Centred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- Understanding the patient’s back ground – What is important to them? Diagnoses? What’s going on? Non pharmacological interventions. Empowerment. Health literacy. Capacity. Shared decision making. Accessible information</a:t>
            </a: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Multidisciplinary framework </a:t>
            </a: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 engagement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(MDT, social care, family carers, people with a learning disability and / or autism) - attitudes, beliefs and confidence of stakeholders</a:t>
            </a: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Proactively addressing fears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of people with a learning disability and carers of potential negative consequences of Dx </a:t>
            </a: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of deprescribing interventions</a:t>
            </a: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Monitoring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including the management of discontinuation effects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Consider expanding role for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pharmacists – NMP,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A7274-BCC7-3DD6-4E8D-1076E6F8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1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3B39-78FA-1FC2-333A-99E60937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Deprescribing cautions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2514-2D36-88E6-8377-21FAF29DDB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documented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does not necessarily mean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 mental health condition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Diagnosis of mental health conditions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people with learning disability and autism can be a challenge – higher prevalence, can differ 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 presentation,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suitability of diagnostic rating scales and tools, diagnostic overshadowing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Potential for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unmasking of undiagnosed mental health condition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Consequences of increase in episodes or intensity of behaviour that challenges –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physical restraint, placement breakdown</a:t>
            </a:r>
            <a:endParaRPr lang="en-GB" altLang="en-US" sz="28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altLang="en-US" sz="2800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A7151-5460-572D-CAD0-0CD2730079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900" dirty="0">
                <a:latin typeface="Calibri" panose="020F0502020204030204" pitchFamily="34" charset="0"/>
                <a:cs typeface="Calibri" panose="020F0502020204030204" pitchFamily="34" charset="0"/>
              </a:rPr>
              <a:t>Patients may consider replacing psychotropic meds with complementary therapies -  Risk of serotonin syndrome with St Johns Wort and SSRIs</a:t>
            </a:r>
          </a:p>
          <a:p>
            <a:r>
              <a:rPr lang="en-GB" sz="2900" dirty="0">
                <a:latin typeface="Calibri" panose="020F0502020204030204" pitchFamily="34" charset="0"/>
                <a:cs typeface="Calibri" panose="020F0502020204030204" pitchFamily="34" charset="0"/>
              </a:rPr>
              <a:t>Patients who are having trouble sleeping may take hypnotics more frequently leading to dependence. </a:t>
            </a:r>
          </a:p>
          <a:p>
            <a:r>
              <a:rPr lang="en-GB" sz="2900" dirty="0">
                <a:latin typeface="Calibri" panose="020F0502020204030204" pitchFamily="34" charset="0"/>
                <a:cs typeface="Calibri" panose="020F0502020204030204" pitchFamily="34" charset="0"/>
              </a:rPr>
              <a:t>Care/support staff may give oral lorazepam prn more often if they consider behaviour is challenging. This needs to be monitored.</a:t>
            </a:r>
          </a:p>
          <a:p>
            <a:r>
              <a:rPr lang="en-GB" sz="2900" dirty="0">
                <a:latin typeface="Calibri" panose="020F0502020204030204" pitchFamily="34" charset="0"/>
                <a:cs typeface="Calibri" panose="020F0502020204030204" pitchFamily="34" charset="0"/>
              </a:rPr>
              <a:t>One class of psychotropic medication can be replaced with another- no evidence of effectiveness of spreadsheet targets of Dx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26AD3-35BB-E325-09B3-363D312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7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oW_Template_Lavender">
  <a:themeElements>
    <a:clrScheme name="UoW Colour Palette_Purple">
      <a:dk1>
        <a:srgbClr val="0C0C0C"/>
      </a:dk1>
      <a:lt1>
        <a:srgbClr val="FDFCFC"/>
      </a:lt1>
      <a:dk2>
        <a:srgbClr val="440379"/>
      </a:dk2>
      <a:lt2>
        <a:srgbClr val="FDFCFC"/>
      </a:lt2>
      <a:accent1>
        <a:srgbClr val="A399F4"/>
      </a:accent1>
      <a:accent2>
        <a:srgbClr val="440278"/>
      </a:accent2>
      <a:accent3>
        <a:srgbClr val="6CB6FF"/>
      </a:accent3>
      <a:accent4>
        <a:srgbClr val="50D6C1"/>
      </a:accent4>
      <a:accent5>
        <a:srgbClr val="FEDE7B"/>
      </a:accent5>
      <a:accent6>
        <a:srgbClr val="F0957F"/>
      </a:accent6>
      <a:hlink>
        <a:srgbClr val="A399F4"/>
      </a:hlink>
      <a:folHlink>
        <a:srgbClr val="44027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oW_Template_Blue">
  <a:themeElements>
    <a:clrScheme name="UoW Colour Palette_Purple">
      <a:dk1>
        <a:srgbClr val="0C0C0C"/>
      </a:dk1>
      <a:lt1>
        <a:srgbClr val="FDFCFC"/>
      </a:lt1>
      <a:dk2>
        <a:srgbClr val="440379"/>
      </a:dk2>
      <a:lt2>
        <a:srgbClr val="FDFCFC"/>
      </a:lt2>
      <a:accent1>
        <a:srgbClr val="A399F4"/>
      </a:accent1>
      <a:accent2>
        <a:srgbClr val="440278"/>
      </a:accent2>
      <a:accent3>
        <a:srgbClr val="6CB6FF"/>
      </a:accent3>
      <a:accent4>
        <a:srgbClr val="50D6C1"/>
      </a:accent4>
      <a:accent5>
        <a:srgbClr val="FEDE7B"/>
      </a:accent5>
      <a:accent6>
        <a:srgbClr val="F0957F"/>
      </a:accent6>
      <a:hlink>
        <a:srgbClr val="A399F4"/>
      </a:hlink>
      <a:folHlink>
        <a:srgbClr val="44027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UoW_Template_Green">
  <a:themeElements>
    <a:clrScheme name="UoW Colour Palette_Purple">
      <a:dk1>
        <a:srgbClr val="0C0C0C"/>
      </a:dk1>
      <a:lt1>
        <a:srgbClr val="FDFCFC"/>
      </a:lt1>
      <a:dk2>
        <a:srgbClr val="440379"/>
      </a:dk2>
      <a:lt2>
        <a:srgbClr val="FDFCFC"/>
      </a:lt2>
      <a:accent1>
        <a:srgbClr val="A399F4"/>
      </a:accent1>
      <a:accent2>
        <a:srgbClr val="440278"/>
      </a:accent2>
      <a:accent3>
        <a:srgbClr val="6CB6FF"/>
      </a:accent3>
      <a:accent4>
        <a:srgbClr val="50D6C1"/>
      </a:accent4>
      <a:accent5>
        <a:srgbClr val="FEDE7B"/>
      </a:accent5>
      <a:accent6>
        <a:srgbClr val="F0957F"/>
      </a:accent6>
      <a:hlink>
        <a:srgbClr val="A399F4"/>
      </a:hlink>
      <a:folHlink>
        <a:srgbClr val="44027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5.xml><?xml version="1.0" encoding="utf-8"?>
<a:theme xmlns:a="http://schemas.openxmlformats.org/drawingml/2006/main" name="University of Warwick">
  <a:themeElements>
    <a:clrScheme name="University of Warwick Colours">
      <a:dk1>
        <a:sysClr val="windowText" lastClr="000000"/>
      </a:dk1>
      <a:lt1>
        <a:sysClr val="window" lastClr="FFFFFF"/>
      </a:lt1>
      <a:dk2>
        <a:srgbClr val="3F4246"/>
      </a:dk2>
      <a:lt2>
        <a:srgbClr val="FFFFFF"/>
      </a:lt2>
      <a:accent1>
        <a:srgbClr val="3C1053"/>
      </a:accent1>
      <a:accent2>
        <a:srgbClr val="6DCDB8"/>
      </a:accent2>
      <a:accent3>
        <a:srgbClr val="CB333B"/>
      </a:accent3>
      <a:accent4>
        <a:srgbClr val="F1BE48"/>
      </a:accent4>
      <a:accent5>
        <a:srgbClr val="E87722"/>
      </a:accent5>
      <a:accent6>
        <a:srgbClr val="00A9CE"/>
      </a:accent6>
      <a:hlink>
        <a:srgbClr val="00A9CE"/>
      </a:hlink>
      <a:folHlink>
        <a:srgbClr val="CB333B"/>
      </a:folHlink>
    </a:clrScheme>
    <a:fontScheme name="Warwic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Aft>
            <a:spcPts val="600"/>
          </a:spcAft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spcBef>
            <a:spcPts val="0"/>
          </a:spcBef>
          <a:spcAft>
            <a:spcPts val="8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oW PowerPoint Template.pptx" id="{297DD32F-A8CA-4B1C-8165-BEDAD9EEEB3C}" vid="{7EB86DD2-3F2D-44FE-9459-B2FCDD5A0F4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3519CE8E3A14DA87AEC23C5F3B679" ma:contentTypeVersion="14" ma:contentTypeDescription="Create a new document." ma:contentTypeScope="" ma:versionID="eaadbc51c1c854ebf78f75a6f61029e0">
  <xsd:schema xmlns:xsd="http://www.w3.org/2001/XMLSchema" xmlns:xs="http://www.w3.org/2001/XMLSchema" xmlns:p="http://schemas.microsoft.com/office/2006/metadata/properties" xmlns:ns3="680e7bf3-3cba-4d5e-8a7e-d1e5addfc04a" xmlns:ns4="0ae6d70d-8411-4924-9123-5f9eb1581d27" targetNamespace="http://schemas.microsoft.com/office/2006/metadata/properties" ma:root="true" ma:fieldsID="2975fe8a5b9f4974a2a6c3ac7bbb53d2" ns3:_="" ns4:_="">
    <xsd:import namespace="680e7bf3-3cba-4d5e-8a7e-d1e5addfc04a"/>
    <xsd:import namespace="0ae6d70d-8411-4924-9123-5f9eb1581d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e7bf3-3cba-4d5e-8a7e-d1e5addfc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6d70d-8411-4924-9123-5f9eb1581d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0e7bf3-3cba-4d5e-8a7e-d1e5addfc04a" xsi:nil="true"/>
  </documentManagement>
</p:properties>
</file>

<file path=customXml/itemProps1.xml><?xml version="1.0" encoding="utf-8"?>
<ds:datastoreItem xmlns:ds="http://schemas.openxmlformats.org/officeDocument/2006/customXml" ds:itemID="{7E77ED8F-E09E-43CF-B9FA-0A48DB005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0e7bf3-3cba-4d5e-8a7e-d1e5addfc04a"/>
    <ds:schemaRef ds:uri="0ae6d70d-8411-4924-9123-5f9eb1581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939F7-70E1-442D-A214-0EB510ECFE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DD0B0C-E8C8-49E1-A2B1-868134614F07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0ae6d70d-8411-4924-9123-5f9eb1581d27"/>
    <ds:schemaRef ds:uri="http://schemas.microsoft.com/office/infopath/2007/PartnerControls"/>
    <ds:schemaRef ds:uri="http://schemas.openxmlformats.org/package/2006/metadata/core-properties"/>
    <ds:schemaRef ds:uri="680e7bf3-3cba-4d5e-8a7e-d1e5addfc04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1176</Words>
  <Application>Microsoft Office PowerPoint</Application>
  <PresentationFormat>Widescreen</PresentationFormat>
  <Paragraphs>140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Aptos</vt:lpstr>
      <vt:lpstr>Arial</vt:lpstr>
      <vt:lpstr>Arial Narrow</vt:lpstr>
      <vt:lpstr>Avenir Next LT Pro</vt:lpstr>
      <vt:lpstr>Calibri</vt:lpstr>
      <vt:lpstr>Posterama</vt:lpstr>
      <vt:lpstr>The Hand Bold</vt:lpstr>
      <vt:lpstr>Wingdings</vt:lpstr>
      <vt:lpstr>Wingdings 3</vt:lpstr>
      <vt:lpstr>UoW_Template_Lavender</vt:lpstr>
      <vt:lpstr>UoW_Template_Blue</vt:lpstr>
      <vt:lpstr>UoW_Template_Green</vt:lpstr>
      <vt:lpstr>SplashVTI</vt:lpstr>
      <vt:lpstr>University of Warwick</vt:lpstr>
      <vt:lpstr>Supporting a STOMP programme in primary care – Demystifying Deprescribing</vt:lpstr>
      <vt:lpstr>Why is psychotropic deprescribing in people with a learning disability and / or autism mystifying? </vt:lpstr>
      <vt:lpstr> Addressing behaviour that challenges – multidisciplinary interventions</vt:lpstr>
      <vt:lpstr>Enablers and Barriers (pharmacists’ perspectives)</vt:lpstr>
      <vt:lpstr>Principles of Deprescribing Psychotropic Medicines </vt:lpstr>
      <vt:lpstr>What skills do I need to deprescribe?</vt:lpstr>
      <vt:lpstr>What skills do I need to deprescribe psychotropic medication?</vt:lpstr>
      <vt:lpstr>What makes deprescribing psychotropics successful?</vt:lpstr>
      <vt:lpstr>Deprescribing cautions to consider</vt:lpstr>
      <vt:lpstr>Key Learning Messages</vt:lpstr>
      <vt:lpstr>Publications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ADAMS, DANIELLE (PGR)</dc:creator>
  <cp:lastModifiedBy>PAYNE, Rosalyne (COVENTRY &amp; RUGBY GP ALLIANCE LIMITED)</cp:lastModifiedBy>
  <cp:revision>9</cp:revision>
  <dcterms:created xsi:type="dcterms:W3CDTF">2025-08-31T15:51:21Z</dcterms:created>
  <dcterms:modified xsi:type="dcterms:W3CDTF">2025-09-22T19:24:18Z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0x010100C5C3519CE8E3A14DA87AEC23C5F3B679</vt:lpwstr>
  </property>
</Properties>
</file>