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73" r:id="rId5"/>
    <p:sldId id="807" r:id="rId6"/>
    <p:sldId id="279" r:id="rId7"/>
    <p:sldId id="608" r:id="rId8"/>
    <p:sldId id="784" r:id="rId9"/>
    <p:sldId id="913" r:id="rId10"/>
    <p:sldId id="280" r:id="rId11"/>
    <p:sldId id="918" r:id="rId12"/>
    <p:sldId id="618" r:id="rId13"/>
    <p:sldId id="922" r:id="rId14"/>
    <p:sldId id="923" r:id="rId15"/>
    <p:sldId id="925" r:id="rId16"/>
    <p:sldId id="921" r:id="rId17"/>
    <p:sldId id="926" r:id="rId18"/>
    <p:sldId id="924" r:id="rId19"/>
    <p:sldId id="920" r:id="rId20"/>
    <p:sldId id="687" r:id="rId21"/>
    <p:sldId id="518" r:id="rId22"/>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3">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49701B-35C3-E35E-5BEA-87B46F6BBB04}" name="Hannah Twigg" initials="HT" userId="S::hannah.twigg@cppe.ac.uk::1119a0b4-eccf-43fb-8033-e087d4d6e6f1" providerId="AD"/>
  <p188:author id="{C39FF639-9A31-2AEB-D25F-A840A06048DD}" name="Roisin Cosnahan" initials="RC" userId="S::roisin.cosnahan@manchester.ac.uk::1a4c7df7-d1b1-48c2-b8e9-41b46de8676d" providerId="AD"/>
  <p188:author id="{FF4E6773-3B72-6111-5D87-73DA971A6D13}" name="Annie Sellers" initials="AS" userId="S::annie.sellers@cppe.ac.uk::8c9d61f5-1710-41ab-bb00-0d9877dd4b04" providerId="AD"/>
  <p188:author id="{3A698D7A-AAAA-E980-8D47-A0D0F8FE4A9A}" name="Sarah Bateman" initials="SB" userId="S::sarah.bateman@cppe.ac.uk::3b1fe5bd-0da7-4a86-a39b-61f1530014f4" providerId="AD"/>
  <p188:author id="{5CEAE59F-415C-C9C2-1742-BF0C3998657F}" name="Daisy Eastwood" initials="DE" userId="S::daisy.eastwood@cppe.ac.uk::e540dcf0-7f86-485d-bbaa-732528878c53" providerId="AD"/>
  <p188:author id="{CE0CA9AE-7C50-0A74-80F8-84D66B46A6B9}" name="chris grahame" initials="cg" userId="ed1cf142773871d2" providerId="Windows Live"/>
  <p188:author id="{A923E4D5-FE22-E3C4-380F-BF907EAFD58A}" name="Emma Barnes" initials="EB" userId="S::emma.barnes@cppe.ac.uk::09d00e9f-e5e6-47c2-b0ba-9119a4d80365" providerId="AD"/>
  <p188:author id="{3572F4E5-8547-0780-EA0B-7F7A088A924F}" name="Shannon" initials="SN" userId="Shannon" providerId="None"/>
  <p188:author id="{AC9455ED-29EC-272B-7C7D-09D5798FBA82}" name="Risha Alimchandani" initials="RA" userId="S::risha.alimchandani@cppe.ac.uk::577c15c8-3fa9-4d69-87db-7cc601985654" providerId="AD"/>
  <p188:author id="{237B50F2-884F-5EA6-78DC-288A47C3D3CE}" name="Emma Rhys" initials="ER" userId="S::emma.rhys@postgrad.manchester.ac.uk::6162c6b8-58c5-47a7-8b3d-6aa3c73b5c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onia Mills" initials="SM" lastIdx="1" clrIdx="0"/>
  <p:cmAuthor id="1" name="tutor" initials="t" lastIdx="4" clrIdx="1"/>
  <p:cmAuthor id="2" name="Emma Wright" initials="EW" lastIdx="4" clrIdx="2"/>
  <p:cmAuthor id="3" name="joanne lane" initials="jl" lastIdx="9" clrIdx="3"/>
  <p:cmAuthor id="4" name="Angela Brennan" initials="AB" lastIdx="2" clrIdx="4"/>
  <p:cmAuthor id="5" name="Samantha White" initials="SW" lastIdx="8" clrIdx="5"/>
  <p:cmAuthor id="6" name="Jess Timperley" initials="JT"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F"/>
    <a:srgbClr val="F8B190"/>
    <a:srgbClr val="65BD60"/>
    <a:srgbClr val="F26322"/>
    <a:srgbClr val="FF6600"/>
    <a:srgbClr val="F69ECA"/>
    <a:srgbClr val="C7C7D4"/>
    <a:srgbClr val="B2B3C4"/>
    <a:srgbClr val="C1E5BF"/>
    <a:srgbClr val="99D7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9" autoAdjust="0"/>
    <p:restoredTop sz="71766" autoAdjust="0"/>
  </p:normalViewPr>
  <p:slideViewPr>
    <p:cSldViewPr snapToGrid="0">
      <p:cViewPr varScale="1">
        <p:scale>
          <a:sx n="45" d="100"/>
          <a:sy n="45" d="100"/>
        </p:scale>
        <p:origin x="2056" y="6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2880"/>
        <p:guide pos="2160"/>
        <p:guide orient="horz"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431" cy="497994"/>
          </a:xfrm>
          <a:prstGeom prst="rect">
            <a:avLst/>
          </a:prstGeom>
        </p:spPr>
        <p:txBody>
          <a:bodyPr vert="horz" lIns="90873" tIns="45437" rIns="90873" bIns="45437" rtlCol="0"/>
          <a:lstStyle>
            <a:lvl1pPr algn="l">
              <a:defRPr sz="1200"/>
            </a:lvl1pPr>
          </a:lstStyle>
          <a:p>
            <a:endParaRPr lang="en-GB" dirty="0"/>
          </a:p>
        </p:txBody>
      </p:sp>
      <p:sp>
        <p:nvSpPr>
          <p:cNvPr id="3" name="Date Placeholder 2"/>
          <p:cNvSpPr>
            <a:spLocks noGrp="1"/>
          </p:cNvSpPr>
          <p:nvPr>
            <p:ph type="dt" sz="quarter" idx="1"/>
          </p:nvPr>
        </p:nvSpPr>
        <p:spPr>
          <a:xfrm>
            <a:off x="3884988" y="0"/>
            <a:ext cx="2971431" cy="497994"/>
          </a:xfrm>
          <a:prstGeom prst="rect">
            <a:avLst/>
          </a:prstGeom>
        </p:spPr>
        <p:txBody>
          <a:bodyPr vert="horz" lIns="90873" tIns="45437" rIns="90873" bIns="45437" rtlCol="0"/>
          <a:lstStyle>
            <a:lvl1pPr algn="r">
              <a:defRPr sz="1200"/>
            </a:lvl1pPr>
          </a:lstStyle>
          <a:p>
            <a:fld id="{20620B88-55B1-4F08-9DDB-48F9CFE06D86}" type="datetimeFigureOut">
              <a:rPr lang="en-GB" smtClean="0"/>
              <a:t>23/09/2025</a:t>
            </a:fld>
            <a:endParaRPr lang="en-GB" dirty="0"/>
          </a:p>
        </p:txBody>
      </p:sp>
      <p:sp>
        <p:nvSpPr>
          <p:cNvPr id="4" name="Footer Placeholder 3"/>
          <p:cNvSpPr>
            <a:spLocks noGrp="1"/>
          </p:cNvSpPr>
          <p:nvPr>
            <p:ph type="ftr" sz="quarter" idx="2"/>
          </p:nvPr>
        </p:nvSpPr>
        <p:spPr>
          <a:xfrm>
            <a:off x="0" y="9447706"/>
            <a:ext cx="2971431" cy="497994"/>
          </a:xfrm>
          <a:prstGeom prst="rect">
            <a:avLst/>
          </a:prstGeom>
        </p:spPr>
        <p:txBody>
          <a:bodyPr vert="horz" lIns="90873" tIns="45437" rIns="90873" bIns="4543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988" y="9447706"/>
            <a:ext cx="2971431" cy="497994"/>
          </a:xfrm>
          <a:prstGeom prst="rect">
            <a:avLst/>
          </a:prstGeom>
        </p:spPr>
        <p:txBody>
          <a:bodyPr vert="horz" lIns="90873" tIns="45437" rIns="90873" bIns="45437" rtlCol="0" anchor="b"/>
          <a:lstStyle>
            <a:lvl1pPr algn="r">
              <a:defRPr sz="1200"/>
            </a:lvl1pPr>
          </a:lstStyle>
          <a:p>
            <a:fld id="{823BB849-8428-43D6-9D27-38C4576F202F}" type="slidenum">
              <a:rPr lang="en-GB" smtClean="0"/>
              <a:t>‹#›</a:t>
            </a:fld>
            <a:endParaRPr lang="en-GB" dirty="0"/>
          </a:p>
        </p:txBody>
      </p:sp>
    </p:spTree>
    <p:extLst>
      <p:ext uri="{BB962C8B-B14F-4D97-AF65-F5344CB8AC3E}">
        <p14:creationId xmlns:p14="http://schemas.microsoft.com/office/powerpoint/2010/main" val="856232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364"/>
          </a:xfrm>
          <a:prstGeom prst="rect">
            <a:avLst/>
          </a:prstGeom>
        </p:spPr>
        <p:txBody>
          <a:bodyPr vert="horz" lIns="96017" tIns="48008" rIns="96017" bIns="48008" rtlCol="0"/>
          <a:lstStyle>
            <a:lvl1pPr algn="l">
              <a:defRPr sz="1300"/>
            </a:lvl1pPr>
          </a:lstStyle>
          <a:p>
            <a:endParaRPr lang="en-GB" dirty="0"/>
          </a:p>
        </p:txBody>
      </p:sp>
      <p:sp>
        <p:nvSpPr>
          <p:cNvPr id="3" name="Date Placeholder 2"/>
          <p:cNvSpPr>
            <a:spLocks noGrp="1"/>
          </p:cNvSpPr>
          <p:nvPr>
            <p:ph type="dt" idx="1"/>
          </p:nvPr>
        </p:nvSpPr>
        <p:spPr>
          <a:xfrm>
            <a:off x="3884613" y="0"/>
            <a:ext cx="2971800" cy="497364"/>
          </a:xfrm>
          <a:prstGeom prst="rect">
            <a:avLst/>
          </a:prstGeom>
        </p:spPr>
        <p:txBody>
          <a:bodyPr vert="horz" lIns="96017" tIns="48008" rIns="96017" bIns="48008" rtlCol="0"/>
          <a:lstStyle>
            <a:lvl1pPr algn="r">
              <a:defRPr sz="1300"/>
            </a:lvl1pPr>
          </a:lstStyle>
          <a:p>
            <a:fld id="{07C47EDB-9472-4E16-9681-FFE1F6568E3E}" type="datetimeFigureOut">
              <a:rPr lang="en-GB" smtClean="0"/>
              <a:pPr/>
              <a:t>23/09/2025</a:t>
            </a:fld>
            <a:endParaRPr lang="en-GB" dirty="0"/>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6017" tIns="48008" rIns="96017" bIns="48008" rtlCol="0" anchor="ctr"/>
          <a:lstStyle/>
          <a:p>
            <a:endParaRPr lang="en-GB" dirty="0"/>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6017" tIns="48008" rIns="96017" bIns="480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8185"/>
            <a:ext cx="2971800" cy="497364"/>
          </a:xfrm>
          <a:prstGeom prst="rect">
            <a:avLst/>
          </a:prstGeom>
        </p:spPr>
        <p:txBody>
          <a:bodyPr vert="horz" lIns="96017" tIns="48008" rIns="96017" bIns="480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6017" tIns="48008" rIns="96017" bIns="48008" rtlCol="0" anchor="b"/>
          <a:lstStyle>
            <a:lvl1pPr algn="r">
              <a:defRPr sz="1300"/>
            </a:lvl1pPr>
          </a:lstStyle>
          <a:p>
            <a:fld id="{F2AAA8CF-4665-475D-925C-0CD73DFEA277}" type="slidenum">
              <a:rPr lang="en-GB" smtClean="0"/>
              <a:pPr/>
              <a:t>‹#›</a:t>
            </a:fld>
            <a:endParaRPr lang="en-GB" dirty="0"/>
          </a:p>
        </p:txBody>
      </p:sp>
    </p:spTree>
    <p:extLst>
      <p:ext uri="{BB962C8B-B14F-4D97-AF65-F5344CB8AC3E}">
        <p14:creationId xmlns:p14="http://schemas.microsoft.com/office/powerpoint/2010/main" val="17508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AAA8CF-4665-475D-925C-0CD73DFEA277}" type="slidenum">
              <a:rPr lang="en-GB" smtClean="0"/>
              <a:pPr/>
              <a:t>1</a:t>
            </a:fld>
            <a:endParaRPr lang="en-GB" dirty="0"/>
          </a:p>
        </p:txBody>
      </p:sp>
    </p:spTree>
    <p:extLst>
      <p:ext uri="{BB962C8B-B14F-4D97-AF65-F5344CB8AC3E}">
        <p14:creationId xmlns:p14="http://schemas.microsoft.com/office/powerpoint/2010/main" val="63079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a couple of example from the first page</a:t>
            </a:r>
          </a:p>
        </p:txBody>
      </p:sp>
      <p:sp>
        <p:nvSpPr>
          <p:cNvPr id="4" name="Slide Number Placeholder 3"/>
          <p:cNvSpPr>
            <a:spLocks noGrp="1"/>
          </p:cNvSpPr>
          <p:nvPr>
            <p:ph type="sldNum" sz="quarter" idx="5"/>
          </p:nvPr>
        </p:nvSpPr>
        <p:spPr/>
        <p:txBody>
          <a:bodyPr/>
          <a:lstStyle/>
          <a:p>
            <a:fld id="{F2AAA8CF-4665-475D-925C-0CD73DFEA277}" type="slidenum">
              <a:rPr lang="en-GB" smtClean="0"/>
              <a:pPr/>
              <a:t>11</a:t>
            </a:fld>
            <a:endParaRPr lang="en-GB" dirty="0"/>
          </a:p>
        </p:txBody>
      </p:sp>
    </p:spTree>
    <p:extLst>
      <p:ext uri="{BB962C8B-B14F-4D97-AF65-F5344CB8AC3E}">
        <p14:creationId xmlns:p14="http://schemas.microsoft.com/office/powerpoint/2010/main" val="215928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Arial" panose="020B0604020202020204" pitchFamily="34" charset="0"/>
                <a:cs typeface="Arial" panose="020B0604020202020204" pitchFamily="34" charset="0"/>
              </a:rPr>
              <a:t>Many pharmacy professionals who we spoke with when we were developing this programme were concerned about properly obtaining consent from people who have a learning disability</a:t>
            </a:r>
            <a:r>
              <a:rPr lang="en-GB" sz="1600" dirty="0">
                <a:highlight>
                  <a:srgbClr val="FFFF00"/>
                </a:highlight>
                <a:latin typeface="Arial" panose="020B0604020202020204" pitchFamily="34" charset="0"/>
                <a:cs typeface="Arial" panose="020B0604020202020204" pitchFamily="34" charset="0"/>
              </a:rPr>
              <a:t>. </a:t>
            </a:r>
            <a:r>
              <a:rPr lang="en-GB" sz="1600" b="1" dirty="0">
                <a:highlight>
                  <a:srgbClr val="FFFF00"/>
                </a:highlight>
                <a:latin typeface="Arial" panose="020B0604020202020204" pitchFamily="34" charset="0"/>
                <a:cs typeface="Arial" panose="020B0604020202020204" pitchFamily="34" charset="0"/>
              </a:rPr>
              <a:t>You should assume that everyone has capacity to consent, until they demonstrate that they do not.</a:t>
            </a:r>
          </a:p>
          <a:p>
            <a:endParaRPr lang="en-GB" sz="1600" b="1" dirty="0">
              <a:highlight>
                <a:srgbClr val="FFFF00"/>
              </a:highlight>
              <a:latin typeface="Arial" panose="020B0604020202020204" pitchFamily="34" charset="0"/>
              <a:cs typeface="Arial" panose="020B0604020202020204" pitchFamily="34" charset="0"/>
            </a:endParaRPr>
          </a:p>
          <a:p>
            <a:r>
              <a:rPr lang="en-GB" sz="1600" b="1" dirty="0"/>
              <a:t>The CURB mnemonic has been developed to support professionals to assess a person’s capacity to consent</a:t>
            </a:r>
          </a:p>
          <a:p>
            <a:endParaRPr lang="en-GB" sz="1600" dirty="0">
              <a:latin typeface="Arial" panose="020B0604020202020204" pitchFamily="34" charset="0"/>
              <a:cs typeface="Arial" panose="020B0604020202020204" pitchFamily="34" charset="0"/>
            </a:endParaRPr>
          </a:p>
          <a:p>
            <a:r>
              <a:rPr lang="en-GB" sz="1600" dirty="0"/>
              <a:t>Coffey T. Advanced consulting – consulting with patients who have learning disabilities. 2012. www.gponline.com/advanced-consulting-consulting-patients-learning-disabilities/article/1157072</a:t>
            </a:r>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AAA8CF-4665-475D-925C-0CD73DFEA277}" type="slidenum">
              <a:rPr lang="en-GB" smtClean="0"/>
              <a:pPr/>
              <a:t>12</a:t>
            </a:fld>
            <a:endParaRPr lang="en-GB" dirty="0"/>
          </a:p>
        </p:txBody>
      </p:sp>
    </p:spTree>
    <p:extLst>
      <p:ext uri="{BB962C8B-B14F-4D97-AF65-F5344CB8AC3E}">
        <p14:creationId xmlns:p14="http://schemas.microsoft.com/office/powerpoint/2010/main" val="2337369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AAA8CF-4665-475D-925C-0CD73DFEA277}" type="slidenum">
              <a:rPr lang="en-GB" smtClean="0"/>
              <a:pPr/>
              <a:t>13</a:t>
            </a:fld>
            <a:endParaRPr lang="en-GB" dirty="0"/>
          </a:p>
        </p:txBody>
      </p:sp>
    </p:spTree>
    <p:extLst>
      <p:ext uri="{BB962C8B-B14F-4D97-AF65-F5344CB8AC3E}">
        <p14:creationId xmlns:p14="http://schemas.microsoft.com/office/powerpoint/2010/main" val="3204873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AAA8CF-4665-475D-925C-0CD73DFEA277}" type="slidenum">
              <a:rPr lang="en-GB" smtClean="0"/>
              <a:pPr/>
              <a:t>14</a:t>
            </a:fld>
            <a:endParaRPr lang="en-GB" dirty="0"/>
          </a:p>
        </p:txBody>
      </p:sp>
    </p:spTree>
    <p:extLst>
      <p:ext uri="{BB962C8B-B14F-4D97-AF65-F5344CB8AC3E}">
        <p14:creationId xmlns:p14="http://schemas.microsoft.com/office/powerpoint/2010/main" val="377295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the distance learning and the fact sheets</a:t>
            </a:r>
          </a:p>
        </p:txBody>
      </p:sp>
      <p:sp>
        <p:nvSpPr>
          <p:cNvPr id="4" name="Slide Number Placeholder 3"/>
          <p:cNvSpPr>
            <a:spLocks noGrp="1"/>
          </p:cNvSpPr>
          <p:nvPr>
            <p:ph type="sldNum" sz="quarter" idx="5"/>
          </p:nvPr>
        </p:nvSpPr>
        <p:spPr/>
        <p:txBody>
          <a:bodyPr/>
          <a:lstStyle/>
          <a:p>
            <a:fld id="{F2AAA8CF-4665-475D-925C-0CD73DFEA277}" type="slidenum">
              <a:rPr lang="en-GB" smtClean="0"/>
              <a:pPr/>
              <a:t>15</a:t>
            </a:fld>
            <a:endParaRPr lang="en-GB" dirty="0"/>
          </a:p>
        </p:txBody>
      </p:sp>
    </p:spTree>
    <p:extLst>
      <p:ext uri="{BB962C8B-B14F-4D97-AF65-F5344CB8AC3E}">
        <p14:creationId xmlns:p14="http://schemas.microsoft.com/office/powerpoint/2010/main" val="3258837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C492D-A2F5-8252-BA16-F02D9D734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CCE6F-0324-38AE-E65E-97BB012FA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3375C-56E7-F797-6A21-D79CE5E0349B}"/>
              </a:ext>
            </a:extLst>
          </p:cNvPr>
          <p:cNvSpPr>
            <a:spLocks noGrp="1"/>
          </p:cNvSpPr>
          <p:nvPr>
            <p:ph type="body"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A5686AE4-7015-ABF3-344D-B19A5EF7DE8C}"/>
              </a:ext>
            </a:extLst>
          </p:cNvPr>
          <p:cNvSpPr>
            <a:spLocks noGrp="1"/>
          </p:cNvSpPr>
          <p:nvPr>
            <p:ph type="sldNum" sz="quarter" idx="10"/>
          </p:nvPr>
        </p:nvSpPr>
        <p:spPr/>
        <p:txBody>
          <a:bodyPr/>
          <a:lstStyle/>
          <a:p>
            <a:fld id="{F2AAA8CF-4665-475D-925C-0CD73DFEA277}" type="slidenum">
              <a:rPr lang="en-GB" smtClean="0"/>
              <a:pPr/>
              <a:t>16</a:t>
            </a:fld>
            <a:endParaRPr lang="en-GB" dirty="0"/>
          </a:p>
        </p:txBody>
      </p:sp>
    </p:spTree>
    <p:extLst>
      <p:ext uri="{BB962C8B-B14F-4D97-AF65-F5344CB8AC3E}">
        <p14:creationId xmlns:p14="http://schemas.microsoft.com/office/powerpoint/2010/main" val="882611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999999"/>
                </a:solidFill>
                <a:effectLst/>
                <a:latin typeface="Arial" panose="020B0604020202020204" pitchFamily="34" charset="0"/>
              </a:rPr>
              <a:t>Stock Photo ID:</a:t>
            </a:r>
            <a:r>
              <a:rPr lang="en-GB" b="0" i="0" dirty="0">
                <a:solidFill>
                  <a:srgbClr val="999999"/>
                </a:solidFill>
                <a:effectLst/>
                <a:latin typeface="Arial" panose="020B0604020202020204" pitchFamily="34" charset="0"/>
              </a:rPr>
              <a:t> 430879922</a:t>
            </a:r>
            <a:endParaRPr lang="en-GB" dirty="0"/>
          </a:p>
        </p:txBody>
      </p:sp>
      <p:sp>
        <p:nvSpPr>
          <p:cNvPr id="4" name="Slide Number Placeholder 3"/>
          <p:cNvSpPr>
            <a:spLocks noGrp="1"/>
          </p:cNvSpPr>
          <p:nvPr>
            <p:ph type="sldNum" sz="quarter" idx="5"/>
          </p:nvPr>
        </p:nvSpPr>
        <p:spPr/>
        <p:txBody>
          <a:bodyPr/>
          <a:lstStyle/>
          <a:p>
            <a:fld id="{F2AAA8CF-4665-475D-925C-0CD73DFEA277}" type="slidenum">
              <a:rPr lang="en-GB" smtClean="0"/>
              <a:pPr/>
              <a:t>17</a:t>
            </a:fld>
            <a:endParaRPr lang="en-GB" dirty="0"/>
          </a:p>
        </p:txBody>
      </p:sp>
    </p:spTree>
    <p:extLst>
      <p:ext uri="{BB962C8B-B14F-4D97-AF65-F5344CB8AC3E}">
        <p14:creationId xmlns:p14="http://schemas.microsoft.com/office/powerpoint/2010/main" val="328810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78A5A4F-3BD6-42D1-AE9D-6650F43C8B43}" type="slidenum">
              <a:rPr lang="en-GB" altLang="en-US" smtClean="0"/>
              <a:pPr/>
              <a:t>2</a:t>
            </a:fld>
            <a:endParaRPr lang="en-GB" altLang="en-US" dirty="0"/>
          </a:p>
        </p:txBody>
      </p:sp>
    </p:spTree>
    <p:extLst>
      <p:ext uri="{BB962C8B-B14F-4D97-AF65-F5344CB8AC3E}">
        <p14:creationId xmlns:p14="http://schemas.microsoft.com/office/powerpoint/2010/main" val="143927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AAA8CF-4665-475D-925C-0CD73DFEA277}" type="slidenum">
              <a:rPr lang="en-GB" smtClean="0"/>
              <a:pPr/>
              <a:t>3</a:t>
            </a:fld>
            <a:endParaRPr lang="en-GB" dirty="0"/>
          </a:p>
        </p:txBody>
      </p:sp>
    </p:spTree>
    <p:extLst>
      <p:ext uri="{BB962C8B-B14F-4D97-AF65-F5344CB8AC3E}">
        <p14:creationId xmlns:p14="http://schemas.microsoft.com/office/powerpoint/2010/main" val="218970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AA8CF-4665-475D-925C-0CD73DFEA277}" type="slidenum">
              <a:rPr lang="en-GB" smtClean="0"/>
              <a:pPr/>
              <a:t>4</a:t>
            </a:fld>
            <a:endParaRPr lang="en-GB" dirty="0"/>
          </a:p>
        </p:txBody>
      </p:sp>
    </p:spTree>
    <p:extLst>
      <p:ext uri="{BB962C8B-B14F-4D97-AF65-F5344CB8AC3E}">
        <p14:creationId xmlns:p14="http://schemas.microsoft.com/office/powerpoint/2010/main" val="157873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F2AAA8CF-4665-475D-925C-0CD73DFEA277}" type="slidenum">
              <a:rPr lang="en-GB" smtClean="0"/>
              <a:pPr/>
              <a:t>5</a:t>
            </a:fld>
            <a:endParaRPr lang="en-GB" dirty="0"/>
          </a:p>
        </p:txBody>
      </p:sp>
    </p:spTree>
    <p:extLst>
      <p:ext uri="{BB962C8B-B14F-4D97-AF65-F5344CB8AC3E}">
        <p14:creationId xmlns:p14="http://schemas.microsoft.com/office/powerpoint/2010/main" val="32021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F2AAA8CF-4665-475D-925C-0CD73DFEA277}" type="slidenum">
              <a:rPr lang="en-GB" smtClean="0"/>
              <a:pPr/>
              <a:t>7</a:t>
            </a:fld>
            <a:endParaRPr lang="en-GB" dirty="0"/>
          </a:p>
        </p:txBody>
      </p:sp>
    </p:spTree>
    <p:extLst>
      <p:ext uri="{BB962C8B-B14F-4D97-AF65-F5344CB8AC3E}">
        <p14:creationId xmlns:p14="http://schemas.microsoft.com/office/powerpoint/2010/main" val="190534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AAA8CF-4665-475D-925C-0CD73DFEA277}" type="slidenum">
              <a:rPr lang="en-GB" smtClean="0"/>
              <a:pPr/>
              <a:t>8</a:t>
            </a:fld>
            <a:endParaRPr lang="en-GB" dirty="0"/>
          </a:p>
        </p:txBody>
      </p:sp>
    </p:spTree>
    <p:extLst>
      <p:ext uri="{BB962C8B-B14F-4D97-AF65-F5344CB8AC3E}">
        <p14:creationId xmlns:p14="http://schemas.microsoft.com/office/powerpoint/2010/main" val="248655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AAA8CF-4665-475D-925C-0CD73DFEA277}" type="slidenum">
              <a:rPr lang="en-GB" smtClean="0"/>
              <a:pPr/>
              <a:t>9</a:t>
            </a:fld>
            <a:endParaRPr lang="en-GB" dirty="0"/>
          </a:p>
        </p:txBody>
      </p:sp>
    </p:spTree>
    <p:extLst>
      <p:ext uri="{BB962C8B-B14F-4D97-AF65-F5344CB8AC3E}">
        <p14:creationId xmlns:p14="http://schemas.microsoft.com/office/powerpoint/2010/main" val="234454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Initiating the session: no surprises</a:t>
            </a:r>
          </a:p>
          <a:p>
            <a:endParaRPr lang="en-GB" dirty="0"/>
          </a:p>
          <a:p>
            <a:r>
              <a:rPr lang="en-GB" dirty="0">
                <a:highlight>
                  <a:srgbClr val="FFFF00"/>
                </a:highlight>
              </a:rPr>
              <a:t> </a:t>
            </a:r>
            <a:r>
              <a:rPr lang="en-GB" b="1" dirty="0">
                <a:solidFill>
                  <a:srgbClr val="FF0000"/>
                </a:solidFill>
                <a:highlight>
                  <a:srgbClr val="FFFF00"/>
                </a:highlight>
              </a:rPr>
              <a:t>Outline the structure of the consultation at the start</a:t>
            </a:r>
            <a:r>
              <a:rPr lang="en-GB" b="1" dirty="0">
                <a:solidFill>
                  <a:srgbClr val="FF0000"/>
                </a:solidFill>
              </a:rPr>
              <a:t>. </a:t>
            </a:r>
            <a:r>
              <a:rPr lang="en-GB" dirty="0"/>
              <a:t>Doing this means that you can summarise at points and let the person know what is coming next. People who have a learning disability may feel uncomfortable or anxious in new or busy environments. Think about how well the person will cope with waiting in the facilities that you have available. </a:t>
            </a:r>
            <a:r>
              <a:rPr lang="en-GB" b="1" dirty="0"/>
              <a:t>Consider making reasonable adjustments, such as giving the person the first appointment of the day. </a:t>
            </a:r>
            <a:r>
              <a:rPr lang="en-GB" dirty="0"/>
              <a:t>If there are unavoidable delays, keep the person informed so that they know what to expect. Some people with autism are hypersensitive to noise and others fearful of crowds. They may be anxious while waiting their turn. </a:t>
            </a:r>
          </a:p>
          <a:p>
            <a:r>
              <a:rPr lang="en-GB" dirty="0"/>
              <a:t>For further information on supporting people with autism during consultations see: www.nhs.uk/conditions/autism/autism-and-everyday-life/advice-about-medicines-and-medical appointments</a:t>
            </a:r>
            <a:r>
              <a:rPr lang="en-GB" b="1" dirty="0"/>
              <a:t>/ Consider the environment that the consultation should take place in. Taking on complex information in a busy or unknown environment can be overwhelming </a:t>
            </a:r>
            <a:r>
              <a:rPr lang="en-GB" dirty="0"/>
              <a:t>for the person.3 Allow the person some time to settle into the new environment. Think about whether your usual practice environment is suitable, or if it is better, or possible, to visit the person in their own home or a neutral and familiar environment such as a day centre. </a:t>
            </a:r>
          </a:p>
          <a:p>
            <a:endParaRPr lang="en-GB" dirty="0"/>
          </a:p>
          <a:p>
            <a:r>
              <a:rPr lang="en-GB" b="1" dirty="0"/>
              <a:t>Building the </a:t>
            </a:r>
            <a:r>
              <a:rPr lang="en-GB" b="1" dirty="0">
                <a:solidFill>
                  <a:srgbClr val="FF0000"/>
                </a:solidFill>
              </a:rPr>
              <a:t>relationship</a:t>
            </a:r>
          </a:p>
          <a:p>
            <a:endParaRPr lang="en-GB" b="1" dirty="0"/>
          </a:p>
          <a:p>
            <a:r>
              <a:rPr lang="en-GB" b="1" dirty="0"/>
              <a:t> </a:t>
            </a:r>
            <a:r>
              <a:rPr lang="en-GB" dirty="0"/>
              <a:t>You will need to build rapport with the person just as you would with anyone else. Focus on the person rather than the disability. Consider your own verbal communication. Tone and speed of speech is important to consider. </a:t>
            </a:r>
            <a:r>
              <a:rPr lang="en-GB" b="1" dirty="0"/>
              <a:t>Aim to speak more slowly and clearly </a:t>
            </a:r>
            <a:r>
              <a:rPr lang="en-GB" dirty="0"/>
              <a:t>using a soft yet reassuring tone. </a:t>
            </a:r>
            <a:r>
              <a:rPr lang="en-GB" b="1" dirty="0"/>
              <a:t>However a word of caution is not to patronise</a:t>
            </a:r>
            <a:r>
              <a:rPr lang="en-GB" dirty="0"/>
              <a:t>. </a:t>
            </a:r>
            <a:r>
              <a:rPr lang="en-GB" b="1" dirty="0"/>
              <a:t>Non-verbal communication skills are just as important.</a:t>
            </a:r>
            <a:r>
              <a:rPr lang="en-GB" dirty="0"/>
              <a:t> Demonstrate active listening by facing the patient as you speak. This will help people who may have hearing difficulties understand what you are saying. In the same way that your body language is important, think about that of the person with the learning disability. Signs of anxiousness and frustration may become apparent if a person is having difficulty understanding you, or is unhappy in the situation of the consultation. Be prepared to respond to that by allowing the person a pause or time to tell you how they feel. Learning disabilities Be approachable and genuine. Welcome the person with a smile and introduce yourself by your first name and role. </a:t>
            </a:r>
            <a:r>
              <a:rPr lang="en-GB" b="1" dirty="0"/>
              <a:t>If the person has come along with a parent, carer or support worker, then address the person first. </a:t>
            </a:r>
            <a:r>
              <a:rPr lang="en-GB" dirty="0"/>
              <a:t>Parents, carers and support workers can offer a wealth of information in the consultation but it is important to always bring the discussion back to the patient; they should be the focal point of the discussion. Encouraging the person to take part and engage right from the start is an important step. Some people may need ‘permission’ to join in the discussion and to ask questions as you move through the conversation.</a:t>
            </a:r>
          </a:p>
          <a:p>
            <a:endParaRPr lang="en-GB" dirty="0"/>
          </a:p>
          <a:p>
            <a:r>
              <a:rPr lang="en-GB" dirty="0"/>
              <a:t> </a:t>
            </a:r>
            <a:r>
              <a:rPr lang="en-GB" b="1" dirty="0"/>
              <a:t>Providing structure</a:t>
            </a:r>
            <a:r>
              <a:rPr lang="en-GB" dirty="0"/>
              <a:t> </a:t>
            </a:r>
          </a:p>
          <a:p>
            <a:endParaRPr lang="en-GB" dirty="0"/>
          </a:p>
          <a:p>
            <a:r>
              <a:rPr lang="en-GB" b="1" dirty="0"/>
              <a:t>A clear consultation structure will be more important to a person who has a learning disability </a:t>
            </a:r>
            <a:r>
              <a:rPr lang="en-GB" dirty="0"/>
              <a:t>than it is to other people. It can be helpful to set out the structure of the consultation at the start, so they know what to expect. You can refer back to the consultation structure as you progress through the session.</a:t>
            </a:r>
            <a:r>
              <a:rPr lang="en-GB" b="1" dirty="0"/>
              <a:t>21 It might be appropriate to use something visual, for example, a leaflet with pictures as a way to structure the consultation. </a:t>
            </a:r>
            <a:r>
              <a:rPr lang="en-GB" dirty="0"/>
              <a:t>You can refer to the leaflet to illustrate to the person where the consultation is going, and to support you to keep the consultation on track. </a:t>
            </a:r>
          </a:p>
          <a:p>
            <a:endParaRPr lang="en-GB" dirty="0"/>
          </a:p>
          <a:p>
            <a:r>
              <a:rPr lang="en-GB" b="1" dirty="0"/>
              <a:t>Gathering information </a:t>
            </a:r>
          </a:p>
          <a:p>
            <a:endParaRPr lang="en-GB" dirty="0"/>
          </a:p>
          <a:p>
            <a:r>
              <a:rPr lang="en-GB" b="1" dirty="0"/>
              <a:t>When you are gathering information talk directly to the person, and bring the carer into the conversation with the person’s permission when clarification is necessary.</a:t>
            </a:r>
          </a:p>
          <a:p>
            <a:r>
              <a:rPr lang="en-GB" b="1" dirty="0"/>
              <a:t> Find out why the person has attended today and what their goals for the consultation are.</a:t>
            </a:r>
          </a:p>
          <a:p>
            <a:r>
              <a:rPr lang="en-GB" b="1" dirty="0"/>
              <a:t>Ask the person what they want to get from your conversation today. </a:t>
            </a:r>
          </a:p>
          <a:p>
            <a:r>
              <a:rPr lang="en-GB" b="1" dirty="0"/>
              <a:t>Explore the person’s understanding, concerns, ideas and expectations of the consultation and their medicines.</a:t>
            </a:r>
          </a:p>
          <a:p>
            <a:r>
              <a:rPr lang="en-GB" b="1" dirty="0"/>
              <a:t> Note the language that the person is using, so that you can reflect this back in your responses to them, both in terms of words and complexity. </a:t>
            </a:r>
          </a:p>
          <a:p>
            <a:r>
              <a:rPr lang="en-GB" b="1" dirty="0"/>
              <a:t>If they want to show you something, allow them to do so. This builds rapports and is often a way in which the person will highlight how they can communicate with you. </a:t>
            </a:r>
          </a:p>
          <a:p>
            <a:r>
              <a:rPr lang="en-GB" b="1" dirty="0"/>
              <a:t>As the consultation progresses there may be times when you need to rephrase questions to make them clearer. </a:t>
            </a:r>
          </a:p>
          <a:p>
            <a:r>
              <a:rPr lang="en-GB" dirty="0"/>
              <a:t>Think about how you introduce and use a pause. </a:t>
            </a:r>
          </a:p>
          <a:p>
            <a:endParaRPr lang="en-GB" dirty="0"/>
          </a:p>
          <a:p>
            <a:r>
              <a:rPr lang="en-GB" b="1" dirty="0"/>
              <a:t>Physical examination </a:t>
            </a:r>
          </a:p>
          <a:p>
            <a:endParaRPr lang="en-GB" b="1" dirty="0"/>
          </a:p>
          <a:p>
            <a:r>
              <a:rPr lang="en-GB" b="1" dirty="0"/>
              <a:t>If a physical examination is required as part of the consultation, then explain and demonstrate what you are going to do first, to reduce the person’s anxiety. </a:t>
            </a:r>
          </a:p>
          <a:p>
            <a:r>
              <a:rPr lang="en-GB" b="1" dirty="0"/>
              <a:t>Be aware that some people with a learning disability may be hypersensitive to pain.</a:t>
            </a:r>
          </a:p>
          <a:p>
            <a:r>
              <a:rPr lang="en-GB" dirty="0"/>
              <a:t> Explanation and planning Agree an action plan, taking into account a holistic approach and any goals that the person has. </a:t>
            </a:r>
          </a:p>
          <a:p>
            <a:r>
              <a:rPr lang="en-GB" dirty="0"/>
              <a:t>Shared decision-making will involve explaining the risks and benefits of treatment in a way that is meaningful to the patient. It might be appropriate to use decision aids. </a:t>
            </a:r>
          </a:p>
          <a:p>
            <a:r>
              <a:rPr lang="en-GB" b="1" dirty="0"/>
              <a:t>Prioritise the information that you give. It is better to limit the amount of information given in one session and be successful than to overwhelm the patient. </a:t>
            </a:r>
          </a:p>
          <a:p>
            <a:r>
              <a:rPr lang="en-GB" b="1" dirty="0"/>
              <a:t>Be prepared to explain something several times and do this without being condescending or patronising.</a:t>
            </a:r>
          </a:p>
          <a:p>
            <a:r>
              <a:rPr lang="en-GB" b="1" dirty="0"/>
              <a:t> Keep your explanations clear and concise, using only one or two information words per sentence. </a:t>
            </a:r>
          </a:p>
          <a:p>
            <a:endParaRPr lang="en-GB" b="1" dirty="0"/>
          </a:p>
          <a:p>
            <a:r>
              <a:rPr lang="en-GB" b="1" dirty="0"/>
              <a:t>Use simple language and avoid using jargon </a:t>
            </a:r>
            <a:r>
              <a:rPr lang="en-GB" dirty="0"/>
              <a:t>or abstract words. For example ‘Take the tablets twice a day’ can be confusing. It would be better to say ‘Take one tablet with your breakfast and one tablet with your dinner’. Mencap have a guide to help you avoid jargon: https://stuff.readingmencap.org.uk/wp-content/ uploads/2017/09/08.Jargon_Buster_A4_chart.pdf</a:t>
            </a:r>
          </a:p>
          <a:p>
            <a:r>
              <a:rPr lang="en-GB" dirty="0"/>
              <a:t> Chunking information is important. For example, give all of the information about blood pressure medicines together, and then give all of the information about diabetes.23 Give information at a level appropriate to the person’s understanding. You should tailor this to the individual, and the extent to which you need to do this will vary according to their learning disability and personal preferences.</a:t>
            </a:r>
          </a:p>
          <a:p>
            <a:r>
              <a:rPr lang="en-GB" dirty="0"/>
              <a:t> Check the person’s understanding, using open questions, for example “what do you think I mean by…?” Be aware of the person agreeing or acting as if they are in agreement, without fully understanding what you have said. 21 Learning disabilities Give appropriate written information about what has been discussed for the person to take away with them in the form of accessible information.</a:t>
            </a:r>
          </a:p>
          <a:p>
            <a:r>
              <a:rPr lang="en-GB" dirty="0"/>
              <a:t> The CPPE Accessible Information Standard – making it work e-learning has further information on the service adjustments that you are required to provide for people who have a learning disability, as well as those with other communication difficulties. It might be appropriate to offer the person an easy read leaflet containing pictures, however not every person with a learning disability will want this so offer them a choice. Sources of leaflets suitable for people with a learning disability include: https://spectrom.wixsite.com/project/easy-read-medication-leaflets Closing the session Summarise the key actions and if possible ask the person to tell you what they will do after the consultation.23 It might be appropriate to write this down using simple language, and it can be helpful to use pictures even if your drawing is not very good. </a:t>
            </a:r>
          </a:p>
          <a:p>
            <a:endParaRPr lang="en-GB" dirty="0"/>
          </a:p>
          <a:p>
            <a:r>
              <a:rPr lang="en-GB" b="1" dirty="0"/>
              <a:t>Provide a safety net, </a:t>
            </a:r>
            <a:r>
              <a:rPr lang="en-GB" dirty="0" err="1"/>
              <a:t>ie</a:t>
            </a:r>
            <a:r>
              <a:rPr lang="en-GB" dirty="0"/>
              <a:t> discuss what the person can do if things don’t go to plan. If you can, give the person an open offer to return. For example you might say, ‘If your medicines change or you have any questions about your medicines please come and see me – we can go through any of this information again’.22</a:t>
            </a:r>
          </a:p>
        </p:txBody>
      </p:sp>
      <p:sp>
        <p:nvSpPr>
          <p:cNvPr id="4" name="Slide Number Placeholder 3"/>
          <p:cNvSpPr>
            <a:spLocks noGrp="1"/>
          </p:cNvSpPr>
          <p:nvPr>
            <p:ph type="sldNum" sz="quarter" idx="5"/>
          </p:nvPr>
        </p:nvSpPr>
        <p:spPr/>
        <p:txBody>
          <a:bodyPr/>
          <a:lstStyle/>
          <a:p>
            <a:fld id="{F2AAA8CF-4665-475D-925C-0CD73DFEA277}" type="slidenum">
              <a:rPr lang="en-GB" smtClean="0"/>
              <a:pPr/>
              <a:t>10</a:t>
            </a:fld>
            <a:endParaRPr lang="en-GB" dirty="0"/>
          </a:p>
        </p:txBody>
      </p:sp>
    </p:spTree>
    <p:extLst>
      <p:ext uri="{BB962C8B-B14F-4D97-AF65-F5344CB8AC3E}">
        <p14:creationId xmlns:p14="http://schemas.microsoft.com/office/powerpoint/2010/main" val="285924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Content Placeholder 2"/>
          <p:cNvSpPr>
            <a:spLocks noGrp="1"/>
          </p:cNvSpPr>
          <p:nvPr>
            <p:ph idx="1"/>
          </p:nvPr>
        </p:nvSpPr>
        <p:spPr>
          <a:xfrm>
            <a:off x="395536" y="2060848"/>
            <a:ext cx="8352928" cy="3600400"/>
          </a:xfrm>
        </p:spPr>
        <p:txBody>
          <a:bodyPr/>
          <a:lstStyle>
            <a:lvl1pPr marL="0" indent="0">
              <a:buNone/>
              <a:defRPr sz="2800"/>
            </a:lvl1pPr>
            <a:lvl2pPr marL="457200" indent="0">
              <a:lnSpc>
                <a:spcPct val="150000"/>
              </a:lnSpc>
              <a:spcBef>
                <a:spcPts val="0"/>
              </a:spcBef>
              <a:buNone/>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965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Title 1"/>
          <p:cNvSpPr txBox="1">
            <a:spLocks/>
          </p:cNvSpPr>
          <p:nvPr userDrawn="1"/>
        </p:nvSpPr>
        <p:spPr bwMode="auto">
          <a:xfrm>
            <a:off x="0" y="1196752"/>
            <a:ext cx="9143999" cy="584775"/>
          </a:xfrm>
          <a:prstGeom prst="rect">
            <a:avLst/>
          </a:prstGeom>
          <a:solidFill>
            <a:srgbClr val="00498F"/>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r" rtl="0" eaLnBrk="0" fontAlgn="base" hangingPunct="0">
              <a:spcBef>
                <a:spcPct val="0"/>
              </a:spcBef>
              <a:spcAft>
                <a:spcPct val="0"/>
              </a:spcAft>
              <a:defRPr sz="2800" b="1">
                <a:solidFill>
                  <a:srgbClr val="242857"/>
                </a:solidFill>
                <a:latin typeface="+mj-lt"/>
                <a:ea typeface="+mj-ea"/>
                <a:cs typeface="+mj-cs"/>
              </a:defRPr>
            </a:lvl1pPr>
            <a:lvl2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2pPr>
            <a:lvl3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3pPr>
            <a:lvl4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4pPr>
            <a:lvl5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5pPr>
            <a:lvl6pPr marL="457200" algn="r" rtl="0" fontAlgn="base">
              <a:spcBef>
                <a:spcPct val="0"/>
              </a:spcBef>
              <a:spcAft>
                <a:spcPct val="0"/>
              </a:spcAft>
              <a:defRPr sz="2800">
                <a:solidFill>
                  <a:srgbClr val="242857"/>
                </a:solidFill>
                <a:latin typeface="Verdana" pitchFamily="80" charset="0"/>
                <a:ea typeface="ＭＳ Ｐゴシック" pitchFamily="80" charset="-128"/>
              </a:defRPr>
            </a:lvl6pPr>
            <a:lvl7pPr marL="914400" algn="r" rtl="0" fontAlgn="base">
              <a:spcBef>
                <a:spcPct val="0"/>
              </a:spcBef>
              <a:spcAft>
                <a:spcPct val="0"/>
              </a:spcAft>
              <a:defRPr sz="2800">
                <a:solidFill>
                  <a:srgbClr val="242857"/>
                </a:solidFill>
                <a:latin typeface="Verdana" pitchFamily="80" charset="0"/>
                <a:ea typeface="ＭＳ Ｐゴシック" pitchFamily="80" charset="-128"/>
              </a:defRPr>
            </a:lvl7pPr>
            <a:lvl8pPr marL="1371600" algn="r" rtl="0" fontAlgn="base">
              <a:spcBef>
                <a:spcPct val="0"/>
              </a:spcBef>
              <a:spcAft>
                <a:spcPct val="0"/>
              </a:spcAft>
              <a:defRPr sz="2800">
                <a:solidFill>
                  <a:srgbClr val="242857"/>
                </a:solidFill>
                <a:latin typeface="Verdana" pitchFamily="80" charset="0"/>
                <a:ea typeface="ＭＳ Ｐゴシック" pitchFamily="80" charset="-128"/>
              </a:defRPr>
            </a:lvl8pPr>
            <a:lvl9pPr marL="1828800" algn="r" rtl="0" fontAlgn="base">
              <a:spcBef>
                <a:spcPct val="0"/>
              </a:spcBef>
              <a:spcAft>
                <a:spcPct val="0"/>
              </a:spcAft>
              <a:defRPr sz="2800">
                <a:solidFill>
                  <a:srgbClr val="242857"/>
                </a:solidFill>
                <a:latin typeface="Verdana" pitchFamily="80" charset="0"/>
                <a:ea typeface="ＭＳ Ｐゴシック" pitchFamily="80" charset="-128"/>
              </a:defRPr>
            </a:lvl9pPr>
          </a:lstStyle>
          <a:p>
            <a:pPr algn="ctr"/>
            <a:endParaRPr lang="en-GB" sz="3200" kern="0" dirty="0">
              <a:solidFill>
                <a:schemeClr val="bg1"/>
              </a:solidFill>
              <a:latin typeface="Arial" panose="020B0604020202020204" pitchFamily="34" charset="0"/>
              <a:cs typeface="Arial" panose="020B0604020202020204" pitchFamily="34" charset="0"/>
            </a:endParaRPr>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V="1">
            <a:off x="0" y="1124744"/>
            <a:ext cx="9144000" cy="7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H:\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381" y="332656"/>
            <a:ext cx="2997991" cy="4437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strap-right-aligne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48164" y="402026"/>
            <a:ext cx="2826928" cy="34096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3"/>
          <p:cNvSpPr>
            <a:spLocks noChangeArrowheads="1"/>
          </p:cNvSpPr>
          <p:nvPr userDrawn="1"/>
        </p:nvSpPr>
        <p:spPr bwMode="auto">
          <a:xfrm>
            <a:off x="1" y="1772816"/>
            <a:ext cx="9143999" cy="4248472"/>
          </a:xfrm>
          <a:prstGeom prst="rect">
            <a:avLst/>
          </a:prstGeom>
          <a:solidFill>
            <a:srgbClr val="00498F">
              <a:alpha val="10000"/>
            </a:srgbClr>
          </a:solidFill>
          <a:ln w="9525">
            <a:noFill/>
            <a:miter lim="800000"/>
            <a:headEnd/>
            <a:tailEnd/>
          </a:ln>
        </p:spPr>
        <p:txBody>
          <a:bodyPr wrap="none" anchor="ctr"/>
          <a:lstStyle/>
          <a:p>
            <a:endParaRPr lang="en-GB" dirty="0"/>
          </a:p>
        </p:txBody>
      </p:sp>
      <p:sp>
        <p:nvSpPr>
          <p:cNvPr id="10"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spTree>
    <p:extLst>
      <p:ext uri="{BB962C8B-B14F-4D97-AF65-F5344CB8AC3E}">
        <p14:creationId xmlns:p14="http://schemas.microsoft.com/office/powerpoint/2010/main" val="77077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5" name="Rectangle 4"/>
          <p:cNvSpPr/>
          <p:nvPr userDrawn="1"/>
        </p:nvSpPr>
        <p:spPr>
          <a:xfrm>
            <a:off x="0" y="1196975"/>
            <a:ext cx="9144000" cy="1584325"/>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1" y="1203264"/>
            <a:ext cx="9143999" cy="1577663"/>
          </a:xfrm>
        </p:spPr>
        <p:txBody>
          <a:bodyPr/>
          <a:lstStyle>
            <a:lvl1pPr>
              <a:defRPr sz="1800"/>
            </a:lvl1pPr>
          </a:lstStyle>
          <a:p>
            <a:r>
              <a:rPr lang="en-US"/>
              <a:t>Click to edit Master title style</a:t>
            </a:r>
            <a:endParaRPr lang="en-GB"/>
          </a:p>
        </p:txBody>
      </p:sp>
      <p:sp>
        <p:nvSpPr>
          <p:cNvPr id="3" name="Text Placeholder 2"/>
          <p:cNvSpPr>
            <a:spLocks noGrp="1"/>
          </p:cNvSpPr>
          <p:nvPr>
            <p:ph type="body" idx="1"/>
          </p:nvPr>
        </p:nvSpPr>
        <p:spPr>
          <a:xfrm>
            <a:off x="457200" y="2924945"/>
            <a:ext cx="3970784" cy="2808312"/>
          </a:xfrm>
          <a:prstGeom prst="rect">
            <a:avLst/>
          </a:prstGeom>
        </p:spPr>
        <p:txBody>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3"/>
          <p:cNvSpPr>
            <a:spLocks noGrp="1"/>
          </p:cNvSpPr>
          <p:nvPr>
            <p:ph type="sldNum" sz="quarter" idx="10"/>
          </p:nvPr>
        </p:nvSpPr>
        <p:spPr/>
        <p:txBody>
          <a:bodyPr/>
          <a:lstStyle>
            <a:lvl1pPr>
              <a:defRPr/>
            </a:lvl1pPr>
          </a:lstStyle>
          <a:p>
            <a:pPr>
              <a:defRPr/>
            </a:pPr>
            <a:fld id="{DACA1CC9-5ECD-482B-829F-85C0F5BFCAC5}" type="slidenum">
              <a:rPr lang="en-GB"/>
              <a:pPr>
                <a:defRPr/>
              </a:pPr>
              <a:t>‹#›</a:t>
            </a:fld>
            <a:endParaRPr lang="en-GB" dirty="0"/>
          </a:p>
        </p:txBody>
      </p:sp>
    </p:spTree>
    <p:extLst>
      <p:ext uri="{BB962C8B-B14F-4D97-AF65-F5344CB8AC3E}">
        <p14:creationId xmlns:p14="http://schemas.microsoft.com/office/powerpoint/2010/main" val="189277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Content Placeholder 2"/>
          <p:cNvSpPr>
            <a:spLocks noGrp="1"/>
          </p:cNvSpPr>
          <p:nvPr>
            <p:ph sz="half" idx="1"/>
          </p:nvPr>
        </p:nvSpPr>
        <p:spPr>
          <a:xfrm>
            <a:off x="395536" y="2060849"/>
            <a:ext cx="4100264" cy="3816424"/>
          </a:xfrm>
        </p:spPr>
        <p:txBody>
          <a:bodyPr/>
          <a:lstStyle>
            <a:lvl1pPr marL="0" indent="0">
              <a:buNone/>
              <a:defRPr sz="28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sz="half" idx="2"/>
          </p:nvPr>
        </p:nvSpPr>
        <p:spPr>
          <a:xfrm>
            <a:off x="4648200" y="2060847"/>
            <a:ext cx="4100264" cy="3816425"/>
          </a:xfrm>
        </p:spPr>
        <p:txBody>
          <a:bodyPr/>
          <a:lstStyle>
            <a:lvl1pPr marL="0" indent="0">
              <a:buNone/>
              <a:defRPr sz="28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56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Text Placeholder 2"/>
          <p:cNvSpPr>
            <a:spLocks noGrp="1"/>
          </p:cNvSpPr>
          <p:nvPr>
            <p:ph type="body" idx="1"/>
          </p:nvPr>
        </p:nvSpPr>
        <p:spPr>
          <a:xfrm>
            <a:off x="395536" y="2060848"/>
            <a:ext cx="4112196" cy="792088"/>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395536" y="2852935"/>
            <a:ext cx="4101852" cy="2952329"/>
          </a:xfrm>
        </p:spPr>
        <p:txBody>
          <a:bodyPr>
            <a:normAutofit/>
          </a:bodyPr>
          <a:lstStyle>
            <a:lvl1pPr>
              <a:lnSpc>
                <a:spcPct val="150000"/>
              </a:lnSpc>
              <a:spcBef>
                <a:spcPts val="0"/>
              </a:spcBef>
              <a:defRPr sz="20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4"/>
          <p:cNvSpPr>
            <a:spLocks noGrp="1"/>
          </p:cNvSpPr>
          <p:nvPr>
            <p:ph type="body" sz="quarter" idx="3"/>
          </p:nvPr>
        </p:nvSpPr>
        <p:spPr>
          <a:xfrm>
            <a:off x="4644008" y="2060848"/>
            <a:ext cx="4041775" cy="783778"/>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45025" y="2852936"/>
            <a:ext cx="4103439" cy="2952328"/>
          </a:xfrm>
        </p:spPr>
        <p:txBody>
          <a:bodyPr>
            <a:normAutofit/>
          </a:bodyPr>
          <a:lstStyle>
            <a:lvl1pPr>
              <a:lnSpc>
                <a:spcPct val="150000"/>
              </a:lnSpc>
              <a:spcBef>
                <a:spcPts val="0"/>
              </a:spcBef>
              <a:defRPr sz="20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234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p:cNvSpPr/>
          <p:nvPr userDrawn="1"/>
        </p:nvSpPr>
        <p:spPr>
          <a:xfrm>
            <a:off x="-6424" y="1196752"/>
            <a:ext cx="9186936" cy="1368152"/>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Tree>
    <p:extLst>
      <p:ext uri="{BB962C8B-B14F-4D97-AF65-F5344CB8AC3E}">
        <p14:creationId xmlns:p14="http://schemas.microsoft.com/office/powerpoint/2010/main" val="299659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576064"/>
          </a:xfrm>
        </p:spPr>
        <p:txBody>
          <a:bodyPr/>
          <a:lstStyle/>
          <a:p>
            <a:r>
              <a:rPr lang="en-US"/>
              <a:t>Click to edit Master title style</a:t>
            </a:r>
            <a:endParaRPr lang="en-GB"/>
          </a:p>
        </p:txBody>
      </p:sp>
      <p:sp>
        <p:nvSpPr>
          <p:cNvPr id="3" name="Subtitle 2"/>
          <p:cNvSpPr>
            <a:spLocks noGrp="1"/>
          </p:cNvSpPr>
          <p:nvPr>
            <p:ph type="subTitle" idx="1"/>
          </p:nvPr>
        </p:nvSpPr>
        <p:spPr>
          <a:xfrm>
            <a:off x="395536" y="2060848"/>
            <a:ext cx="8424936" cy="3672408"/>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spTree>
    <p:extLst>
      <p:ext uri="{BB962C8B-B14F-4D97-AF65-F5344CB8AC3E}">
        <p14:creationId xmlns:p14="http://schemas.microsoft.com/office/powerpoint/2010/main" val="253911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95536" y="2060848"/>
            <a:ext cx="4112196" cy="79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536" y="2852935"/>
            <a:ext cx="4101852" cy="29523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4008" y="2060848"/>
            <a:ext cx="4041775" cy="78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52936"/>
            <a:ext cx="4103439" cy="2952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3"/>
          <p:cNvSpPr>
            <a:spLocks noGrp="1"/>
          </p:cNvSpPr>
          <p:nvPr>
            <p:ph type="sldNum" sz="quarter" idx="10"/>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spTree>
    <p:extLst>
      <p:ext uri="{BB962C8B-B14F-4D97-AF65-F5344CB8AC3E}">
        <p14:creationId xmlns:p14="http://schemas.microsoft.com/office/powerpoint/2010/main" val="413136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Tree>
    <p:extLst>
      <p:ext uri="{BB962C8B-B14F-4D97-AF65-F5344CB8AC3E}">
        <p14:creationId xmlns:p14="http://schemas.microsoft.com/office/powerpoint/2010/main" val="393660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spTree>
    <p:extLst>
      <p:ext uri="{BB962C8B-B14F-4D97-AF65-F5344CB8AC3E}">
        <p14:creationId xmlns:p14="http://schemas.microsoft.com/office/powerpoint/2010/main" val="103064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3"/>
          <p:cNvSpPr/>
          <p:nvPr userDrawn="1"/>
        </p:nvSpPr>
        <p:spPr>
          <a:xfrm>
            <a:off x="-6424" y="1196752"/>
            <a:ext cx="9186936" cy="1368152"/>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spTree>
    <p:extLst>
      <p:ext uri="{BB962C8B-B14F-4D97-AF65-F5344CB8AC3E}">
        <p14:creationId xmlns:p14="http://schemas.microsoft.com/office/powerpoint/2010/main" val="83517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bwMode="auto">
          <a:xfrm>
            <a:off x="0" y="1168548"/>
            <a:ext cx="9144001" cy="584775"/>
          </a:xfrm>
          <a:prstGeom prst="rect">
            <a:avLst/>
          </a:prstGeom>
          <a:solidFill>
            <a:srgbClr val="00498F"/>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r" rtl="0" eaLnBrk="0" fontAlgn="base" hangingPunct="0">
              <a:spcBef>
                <a:spcPct val="0"/>
              </a:spcBef>
              <a:spcAft>
                <a:spcPct val="0"/>
              </a:spcAft>
              <a:defRPr sz="2800" b="1">
                <a:solidFill>
                  <a:srgbClr val="242857"/>
                </a:solidFill>
                <a:latin typeface="+mj-lt"/>
                <a:ea typeface="+mj-ea"/>
                <a:cs typeface="+mj-cs"/>
              </a:defRPr>
            </a:lvl1pPr>
            <a:lvl2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2pPr>
            <a:lvl3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3pPr>
            <a:lvl4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4pPr>
            <a:lvl5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5pPr>
            <a:lvl6pPr marL="457200" algn="r" rtl="0" fontAlgn="base">
              <a:spcBef>
                <a:spcPct val="0"/>
              </a:spcBef>
              <a:spcAft>
                <a:spcPct val="0"/>
              </a:spcAft>
              <a:defRPr sz="2800">
                <a:solidFill>
                  <a:srgbClr val="242857"/>
                </a:solidFill>
                <a:latin typeface="Verdana" pitchFamily="80" charset="0"/>
                <a:ea typeface="ＭＳ Ｐゴシック" pitchFamily="80" charset="-128"/>
              </a:defRPr>
            </a:lvl6pPr>
            <a:lvl7pPr marL="914400" algn="r" rtl="0" fontAlgn="base">
              <a:spcBef>
                <a:spcPct val="0"/>
              </a:spcBef>
              <a:spcAft>
                <a:spcPct val="0"/>
              </a:spcAft>
              <a:defRPr sz="2800">
                <a:solidFill>
                  <a:srgbClr val="242857"/>
                </a:solidFill>
                <a:latin typeface="Verdana" pitchFamily="80" charset="0"/>
                <a:ea typeface="ＭＳ Ｐゴシック" pitchFamily="80" charset="-128"/>
              </a:defRPr>
            </a:lvl7pPr>
            <a:lvl8pPr marL="1371600" algn="r" rtl="0" fontAlgn="base">
              <a:spcBef>
                <a:spcPct val="0"/>
              </a:spcBef>
              <a:spcAft>
                <a:spcPct val="0"/>
              </a:spcAft>
              <a:defRPr sz="2800">
                <a:solidFill>
                  <a:srgbClr val="242857"/>
                </a:solidFill>
                <a:latin typeface="Verdana" pitchFamily="80" charset="0"/>
                <a:ea typeface="ＭＳ Ｐゴシック" pitchFamily="80" charset="-128"/>
              </a:defRPr>
            </a:lvl8pPr>
            <a:lvl9pPr marL="1828800" algn="r" rtl="0" fontAlgn="base">
              <a:spcBef>
                <a:spcPct val="0"/>
              </a:spcBef>
              <a:spcAft>
                <a:spcPct val="0"/>
              </a:spcAft>
              <a:defRPr sz="2800">
                <a:solidFill>
                  <a:srgbClr val="242857"/>
                </a:solidFill>
                <a:latin typeface="Verdana" pitchFamily="80" charset="0"/>
                <a:ea typeface="ＭＳ Ｐゴシック" pitchFamily="80" charset="-128"/>
              </a:defRPr>
            </a:lvl9pPr>
          </a:lstStyle>
          <a:p>
            <a:pPr algn="ctr"/>
            <a:endParaRPr lang="en-GB" sz="3200" kern="0" dirty="0">
              <a:solidFill>
                <a:schemeClr val="bg1"/>
              </a:solidFill>
              <a:latin typeface="Arial" panose="020B0604020202020204" pitchFamily="34" charset="0"/>
              <a:cs typeface="Arial" panose="020B0604020202020204" pitchFamily="34" charset="0"/>
            </a:endParaRPr>
          </a:p>
        </p:txBody>
      </p:sp>
      <p:sp>
        <p:nvSpPr>
          <p:cNvPr id="11" name="Rectangle 13"/>
          <p:cNvSpPr>
            <a:spLocks noChangeArrowheads="1"/>
          </p:cNvSpPr>
          <p:nvPr/>
        </p:nvSpPr>
        <p:spPr bwMode="auto">
          <a:xfrm>
            <a:off x="1" y="1772816"/>
            <a:ext cx="9144000" cy="4248472"/>
          </a:xfrm>
          <a:prstGeom prst="rect">
            <a:avLst/>
          </a:prstGeom>
          <a:solidFill>
            <a:srgbClr val="00498F">
              <a:alpha val="10000"/>
            </a:srgbClr>
          </a:solidFill>
          <a:ln w="9525">
            <a:noFill/>
            <a:miter lim="800000"/>
            <a:headEnd/>
            <a:tailEnd/>
          </a:ln>
        </p:spPr>
        <p:txBody>
          <a:bodyPr wrap="none" anchor="ctr"/>
          <a:lstStyle/>
          <a:p>
            <a:endParaRPr lang="en-GB" dirty="0"/>
          </a:p>
        </p:txBody>
      </p:sp>
      <p:sp>
        <p:nvSpPr>
          <p:cNvPr id="2" name="Title Placeholder 1"/>
          <p:cNvSpPr>
            <a:spLocks noGrp="1"/>
          </p:cNvSpPr>
          <p:nvPr>
            <p:ph type="title"/>
          </p:nvPr>
        </p:nvSpPr>
        <p:spPr>
          <a:xfrm>
            <a:off x="-1" y="1169856"/>
            <a:ext cx="9143999" cy="58346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00381" y="2060848"/>
            <a:ext cx="8348083" cy="36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Number Placeholder 13"/>
          <p:cNvSpPr>
            <a:spLocks noGrp="1"/>
          </p:cNvSpPr>
          <p:nvPr>
            <p:ph type="sldNum" sz="quarter" idx="4"/>
          </p:nvPr>
        </p:nvSpPr>
        <p:spPr>
          <a:xfrm>
            <a:off x="251520" y="626418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2863"/>
            <a:ext cx="9144000" cy="1172718"/>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18DEA047-15BC-1489-C9E8-0B7C5F43131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67665" y="6040780"/>
            <a:ext cx="4980799" cy="720000"/>
          </a:xfrm>
          <a:prstGeom prst="rect">
            <a:avLst/>
          </a:prstGeom>
        </p:spPr>
      </p:pic>
    </p:spTree>
    <p:extLst>
      <p:ext uri="{BB962C8B-B14F-4D97-AF65-F5344CB8AC3E}">
        <p14:creationId xmlns:p14="http://schemas.microsoft.com/office/powerpoint/2010/main" val="237307008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49" r:id="rId5"/>
    <p:sldLayoutId id="2147483653" r:id="rId6"/>
    <p:sldLayoutId id="2147483657" r:id="rId7"/>
    <p:sldLayoutId id="2147483654" r:id="rId8"/>
    <p:sldLayoutId id="2147483656" r:id="rId9"/>
    <p:sldLayoutId id="2147483655" r:id="rId10"/>
    <p:sldLayoutId id="2147483662" r:id="rId11"/>
  </p:sldLayoutIdLst>
  <p:hf sldNum="0" hdr="0" ftr="0" dt="0"/>
  <p:txStyles>
    <p:titleStyle>
      <a:lvl1pPr algn="ctr"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vimeo.com/183629505" TargetMode="External"/><Relationship Id="rId5" Type="http://schemas.openxmlformats.org/officeDocument/2006/relationships/hyperlink" Target="https://vimeo.com/183629503" TargetMode="External"/><Relationship Id="rId4" Type="http://schemas.openxmlformats.org/officeDocument/2006/relationships/hyperlink" Target="https://vimeo.com/18362950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cppe.ac.uk/gateway/learndi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183629507"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4" y="-148587"/>
            <a:ext cx="91539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 name="Rectangle 13"/>
          <p:cNvSpPr>
            <a:spLocks noChangeArrowheads="1"/>
          </p:cNvSpPr>
          <p:nvPr/>
        </p:nvSpPr>
        <p:spPr bwMode="auto">
          <a:xfrm>
            <a:off x="-20843" y="1303020"/>
            <a:ext cx="9174767" cy="4718268"/>
          </a:xfrm>
          <a:prstGeom prst="rect">
            <a:avLst/>
          </a:prstGeom>
          <a:solidFill>
            <a:srgbClr val="00498F">
              <a:alpha val="10000"/>
            </a:srgbClr>
          </a:solidFill>
          <a:ln w="9525">
            <a:noFill/>
            <a:miter lim="800000"/>
            <a:headEnd/>
            <a:tailEnd/>
          </a:ln>
        </p:spPr>
        <p:txBody>
          <a:bodyPr wrap="none" anchor="ctr"/>
          <a:lstStyle/>
          <a:p>
            <a:endParaRPr lang="en-GB" dirty="0"/>
          </a:p>
        </p:txBody>
      </p:sp>
      <p:sp>
        <p:nvSpPr>
          <p:cNvPr id="9" name="Title 1"/>
          <p:cNvSpPr txBox="1">
            <a:spLocks/>
          </p:cNvSpPr>
          <p:nvPr/>
        </p:nvSpPr>
        <p:spPr bwMode="auto">
          <a:xfrm>
            <a:off x="-30769" y="2376695"/>
            <a:ext cx="9174769" cy="2616101"/>
          </a:xfrm>
          <a:prstGeom prst="rect">
            <a:avLst/>
          </a:prstGeom>
          <a:solidFill>
            <a:srgbClr val="00498F"/>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r" rtl="0" eaLnBrk="0" fontAlgn="base" hangingPunct="0">
              <a:spcBef>
                <a:spcPct val="0"/>
              </a:spcBef>
              <a:spcAft>
                <a:spcPct val="0"/>
              </a:spcAft>
              <a:defRPr sz="2800" b="1">
                <a:solidFill>
                  <a:srgbClr val="242857"/>
                </a:solidFill>
                <a:latin typeface="+mj-lt"/>
                <a:ea typeface="+mj-ea"/>
                <a:cs typeface="+mj-cs"/>
              </a:defRPr>
            </a:lvl1pPr>
            <a:lvl2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2pPr>
            <a:lvl3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3pPr>
            <a:lvl4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4pPr>
            <a:lvl5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5pPr>
            <a:lvl6pPr marL="457200" algn="r" rtl="0" fontAlgn="base">
              <a:spcBef>
                <a:spcPct val="0"/>
              </a:spcBef>
              <a:spcAft>
                <a:spcPct val="0"/>
              </a:spcAft>
              <a:defRPr sz="2800">
                <a:solidFill>
                  <a:srgbClr val="242857"/>
                </a:solidFill>
                <a:latin typeface="Verdana" pitchFamily="80" charset="0"/>
                <a:ea typeface="ＭＳ Ｐゴシック" pitchFamily="80" charset="-128"/>
              </a:defRPr>
            </a:lvl6pPr>
            <a:lvl7pPr marL="914400" algn="r" rtl="0" fontAlgn="base">
              <a:spcBef>
                <a:spcPct val="0"/>
              </a:spcBef>
              <a:spcAft>
                <a:spcPct val="0"/>
              </a:spcAft>
              <a:defRPr sz="2800">
                <a:solidFill>
                  <a:srgbClr val="242857"/>
                </a:solidFill>
                <a:latin typeface="Verdana" pitchFamily="80" charset="0"/>
                <a:ea typeface="ＭＳ Ｐゴシック" pitchFamily="80" charset="-128"/>
              </a:defRPr>
            </a:lvl7pPr>
            <a:lvl8pPr marL="1371600" algn="r" rtl="0" fontAlgn="base">
              <a:spcBef>
                <a:spcPct val="0"/>
              </a:spcBef>
              <a:spcAft>
                <a:spcPct val="0"/>
              </a:spcAft>
              <a:defRPr sz="2800">
                <a:solidFill>
                  <a:srgbClr val="242857"/>
                </a:solidFill>
                <a:latin typeface="Verdana" pitchFamily="80" charset="0"/>
                <a:ea typeface="ＭＳ Ｐゴシック" pitchFamily="80" charset="-128"/>
              </a:defRPr>
            </a:lvl8pPr>
            <a:lvl9pPr marL="1828800" algn="r" rtl="0" fontAlgn="base">
              <a:spcBef>
                <a:spcPct val="0"/>
              </a:spcBef>
              <a:spcAft>
                <a:spcPct val="0"/>
              </a:spcAft>
              <a:defRPr sz="2800">
                <a:solidFill>
                  <a:srgbClr val="242857"/>
                </a:solidFill>
                <a:latin typeface="Verdana" pitchFamily="80" charset="0"/>
                <a:ea typeface="ＭＳ Ｐゴシック" pitchFamily="80" charset="-128"/>
              </a:defRPr>
            </a:lvl9pPr>
          </a:lstStyle>
          <a:p>
            <a:pPr algn="ctr" eaLnBrk="1" hangingPunct="1"/>
            <a:endParaRPr lang="en-US" sz="3600" dirty="0">
              <a:solidFill>
                <a:schemeClr val="bg1"/>
              </a:solidFill>
              <a:latin typeface="Verdana" pitchFamily="34" charset="0"/>
            </a:endParaRPr>
          </a:p>
          <a:p>
            <a:pPr algn="ctr" eaLnBrk="1" hangingPunct="1"/>
            <a:r>
              <a:rPr lang="en-US" sz="3200" dirty="0">
                <a:solidFill>
                  <a:schemeClr val="bg1"/>
                </a:solidFill>
                <a:latin typeface="Arial" pitchFamily="34" charset="0"/>
                <a:cs typeface="Arial" pitchFamily="34" charset="0"/>
              </a:rPr>
              <a:t>Consulting with people living with a learning disability –  taster session</a:t>
            </a:r>
          </a:p>
          <a:p>
            <a:pPr algn="ctr" eaLnBrk="1" hangingPunct="1"/>
            <a:r>
              <a:rPr lang="en-US" sz="3200" dirty="0">
                <a:solidFill>
                  <a:schemeClr val="bg1"/>
                </a:solidFill>
                <a:latin typeface="Arial"/>
                <a:cs typeface="Arial"/>
              </a:rPr>
              <a:t>Trudi Ward, regional tutor</a:t>
            </a:r>
          </a:p>
          <a:p>
            <a:pPr algn="ctr" eaLnBrk="1" hangingPunct="1">
              <a:spcBef>
                <a:spcPts val="0"/>
              </a:spcBef>
            </a:pPr>
            <a:endParaRPr lang="en-US" sz="3200" dirty="0">
              <a:solidFill>
                <a:schemeClr val="bg1"/>
              </a:solidFill>
              <a:latin typeface="Arial" pitchFamily="34" charset="0"/>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 y="0"/>
            <a:ext cx="9144000" cy="1303020"/>
          </a:xfrm>
          <a:prstGeom prst="rect">
            <a:avLst/>
          </a:prstGeom>
        </p:spPr>
      </p:pic>
      <p:sp>
        <p:nvSpPr>
          <p:cNvPr id="13" name="Slide Number Placeholder 13"/>
          <p:cNvSpPr>
            <a:spLocks noGrp="1"/>
          </p:cNvSpPr>
          <p:nvPr>
            <p:ph type="sldNum" sz="quarter" idx="4"/>
          </p:nvPr>
        </p:nvSpPr>
        <p:spPr>
          <a:xfrm>
            <a:off x="251520" y="626418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1</a:t>
            </a:fld>
            <a:endParaRPr lang="en-GB"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52282" y="6110860"/>
            <a:ext cx="4980798" cy="720000"/>
          </a:xfrm>
          <a:prstGeom prst="rect">
            <a:avLst/>
          </a:prstGeom>
        </p:spPr>
      </p:pic>
    </p:spTree>
    <p:extLst>
      <p:ext uri="{BB962C8B-B14F-4D97-AF65-F5344CB8AC3E}">
        <p14:creationId xmlns:p14="http://schemas.microsoft.com/office/powerpoint/2010/main" val="271560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20060-DA92-55FB-A42F-8A6F7999238A}"/>
              </a:ext>
            </a:extLst>
          </p:cNvPr>
          <p:cNvSpPr>
            <a:spLocks noGrp="1"/>
          </p:cNvSpPr>
          <p:nvPr>
            <p:ph type="title"/>
          </p:nvPr>
        </p:nvSpPr>
        <p:spPr/>
        <p:txBody>
          <a:bodyPr/>
          <a:lstStyle/>
          <a:p>
            <a:r>
              <a:rPr lang="en-GB" dirty="0"/>
              <a:t>The Calgary-Cambridge Guide</a:t>
            </a:r>
          </a:p>
        </p:txBody>
      </p:sp>
      <p:pic>
        <p:nvPicPr>
          <p:cNvPr id="6" name="Content Placeholder 5">
            <a:extLst>
              <a:ext uri="{FF2B5EF4-FFF2-40B4-BE49-F238E27FC236}">
                <a16:creationId xmlns:a16="http://schemas.microsoft.com/office/drawing/2014/main" id="{FE6C82DB-7C4B-1CFE-8D3E-289244CD26F7}"/>
              </a:ext>
            </a:extLst>
          </p:cNvPr>
          <p:cNvPicPr>
            <a:picLocks noGrp="1" noChangeAspect="1"/>
          </p:cNvPicPr>
          <p:nvPr>
            <p:ph sz="half" idx="1"/>
          </p:nvPr>
        </p:nvPicPr>
        <p:blipFill>
          <a:blip r:embed="rId3"/>
          <a:stretch>
            <a:fillRect/>
          </a:stretch>
        </p:blipFill>
        <p:spPr>
          <a:xfrm>
            <a:off x="675860" y="1995439"/>
            <a:ext cx="7063032" cy="3692705"/>
          </a:xfrm>
        </p:spPr>
      </p:pic>
    </p:spTree>
    <p:extLst>
      <p:ext uri="{BB962C8B-B14F-4D97-AF65-F5344CB8AC3E}">
        <p14:creationId xmlns:p14="http://schemas.microsoft.com/office/powerpoint/2010/main" val="173491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1119F-38FE-B082-7E55-7A2E47853926}"/>
              </a:ext>
            </a:extLst>
          </p:cNvPr>
          <p:cNvSpPr>
            <a:spLocks noGrp="1"/>
          </p:cNvSpPr>
          <p:nvPr>
            <p:ph type="title"/>
          </p:nvPr>
        </p:nvSpPr>
        <p:spPr/>
        <p:txBody>
          <a:bodyPr/>
          <a:lstStyle/>
          <a:p>
            <a:endParaRPr lang="en-GB" dirty="0"/>
          </a:p>
        </p:txBody>
      </p:sp>
      <p:sp>
        <p:nvSpPr>
          <p:cNvPr id="5" name="Content Placeholder 3">
            <a:extLst>
              <a:ext uri="{FF2B5EF4-FFF2-40B4-BE49-F238E27FC236}">
                <a16:creationId xmlns:a16="http://schemas.microsoft.com/office/drawing/2014/main" id="{0BB7A78D-28A8-E43F-3CB9-0A060CA0168B}"/>
              </a:ext>
            </a:extLst>
          </p:cNvPr>
          <p:cNvSpPr>
            <a:spLocks noGrp="1"/>
          </p:cNvSpPr>
          <p:nvPr>
            <p:ph sz="half" idx="1"/>
          </p:nvPr>
        </p:nvSpPr>
        <p:spPr>
          <a:xfrm>
            <a:off x="1374170" y="3429000"/>
            <a:ext cx="6395656" cy="583468"/>
          </a:xfrm>
        </p:spPr>
        <p:txBody>
          <a:bodyPr/>
          <a:lstStyle/>
          <a:p>
            <a:endParaRPr lang="en-GB" dirty="0"/>
          </a:p>
        </p:txBody>
      </p:sp>
      <p:pic>
        <p:nvPicPr>
          <p:cNvPr id="4" name="Picture 3">
            <a:extLst>
              <a:ext uri="{FF2B5EF4-FFF2-40B4-BE49-F238E27FC236}">
                <a16:creationId xmlns:a16="http://schemas.microsoft.com/office/drawing/2014/main" id="{D34086A9-3360-288A-7B5D-F828FC79DCB1}"/>
              </a:ext>
            </a:extLst>
          </p:cNvPr>
          <p:cNvPicPr>
            <a:picLocks noChangeAspect="1"/>
          </p:cNvPicPr>
          <p:nvPr/>
        </p:nvPicPr>
        <p:blipFill>
          <a:blip r:embed="rId3"/>
          <a:stretch>
            <a:fillRect/>
          </a:stretch>
        </p:blipFill>
        <p:spPr>
          <a:xfrm>
            <a:off x="0" y="152400"/>
            <a:ext cx="9144000" cy="6525491"/>
          </a:xfrm>
          <a:prstGeom prst="rect">
            <a:avLst/>
          </a:prstGeom>
        </p:spPr>
      </p:pic>
    </p:spTree>
    <p:extLst>
      <p:ext uri="{BB962C8B-B14F-4D97-AF65-F5344CB8AC3E}">
        <p14:creationId xmlns:p14="http://schemas.microsoft.com/office/powerpoint/2010/main" val="160642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7BCA-3B4C-0244-7992-1BBAEF4818C0}"/>
              </a:ext>
            </a:extLst>
          </p:cNvPr>
          <p:cNvSpPr>
            <a:spLocks noGrp="1"/>
          </p:cNvSpPr>
          <p:nvPr>
            <p:ph type="title"/>
          </p:nvPr>
        </p:nvSpPr>
        <p:spPr/>
        <p:txBody>
          <a:bodyPr/>
          <a:lstStyle/>
          <a:p>
            <a:r>
              <a:rPr lang="en-GB" dirty="0"/>
              <a:t>Obtaining Consent</a:t>
            </a:r>
          </a:p>
        </p:txBody>
      </p:sp>
      <p:sp>
        <p:nvSpPr>
          <p:cNvPr id="3" name="Content Placeholder 2">
            <a:extLst>
              <a:ext uri="{FF2B5EF4-FFF2-40B4-BE49-F238E27FC236}">
                <a16:creationId xmlns:a16="http://schemas.microsoft.com/office/drawing/2014/main" id="{2682A62E-2937-DD8D-6BFB-6A8F85CFDBB5}"/>
              </a:ext>
            </a:extLst>
          </p:cNvPr>
          <p:cNvSpPr>
            <a:spLocks noGrp="1"/>
          </p:cNvSpPr>
          <p:nvPr>
            <p:ph sz="half" idx="1"/>
          </p:nvPr>
        </p:nvSpPr>
        <p:spPr>
          <a:xfrm>
            <a:off x="156117" y="2060849"/>
            <a:ext cx="8987881" cy="3816424"/>
          </a:xfrm>
        </p:spPr>
        <p:txBody>
          <a:bodyPr/>
          <a:lstStyle/>
          <a:p>
            <a:endParaRPr lang="en-GB" b="1" dirty="0"/>
          </a:p>
          <a:p>
            <a:r>
              <a:rPr lang="en-GB" b="1" dirty="0"/>
              <a:t>C</a:t>
            </a:r>
            <a:r>
              <a:rPr lang="en-GB" dirty="0"/>
              <a:t> – </a:t>
            </a:r>
            <a:r>
              <a:rPr lang="en-GB" sz="2400" b="1" dirty="0"/>
              <a:t>Communicate. </a:t>
            </a:r>
            <a:r>
              <a:rPr lang="en-GB" sz="2400" dirty="0"/>
              <a:t>Can the person communicate their decision? </a:t>
            </a:r>
          </a:p>
          <a:p>
            <a:r>
              <a:rPr lang="en-GB" b="1" dirty="0"/>
              <a:t>U</a:t>
            </a:r>
            <a:r>
              <a:rPr lang="en-GB" dirty="0"/>
              <a:t> – </a:t>
            </a:r>
            <a:r>
              <a:rPr lang="en-GB" sz="2400" b="1" dirty="0"/>
              <a:t>Understand</a:t>
            </a:r>
            <a:r>
              <a:rPr lang="en-GB" sz="2400" dirty="0"/>
              <a:t>. Can they understand the information you are giving them? </a:t>
            </a:r>
          </a:p>
          <a:p>
            <a:r>
              <a:rPr lang="en-GB" b="1" dirty="0"/>
              <a:t>R</a:t>
            </a:r>
            <a:r>
              <a:rPr lang="en-GB" dirty="0"/>
              <a:t> – </a:t>
            </a:r>
            <a:r>
              <a:rPr lang="en-GB" sz="2400" b="1" dirty="0"/>
              <a:t>Retain. </a:t>
            </a:r>
            <a:r>
              <a:rPr lang="en-GB" sz="2400" dirty="0"/>
              <a:t>Can they retain the information given to them?</a:t>
            </a:r>
          </a:p>
          <a:p>
            <a:r>
              <a:rPr lang="en-GB" b="1" dirty="0"/>
              <a:t>B</a:t>
            </a:r>
            <a:r>
              <a:rPr lang="en-GB" dirty="0"/>
              <a:t> –</a:t>
            </a:r>
            <a:r>
              <a:rPr lang="en-GB" b="1" dirty="0"/>
              <a:t> </a:t>
            </a:r>
            <a:r>
              <a:rPr lang="en-GB" sz="2400" b="1" dirty="0"/>
              <a:t>Balance</a:t>
            </a:r>
            <a:r>
              <a:rPr lang="en-GB" sz="2400" dirty="0"/>
              <a:t>. Can they balance or use the information?</a:t>
            </a:r>
          </a:p>
        </p:txBody>
      </p:sp>
    </p:spTree>
    <p:extLst>
      <p:ext uri="{BB962C8B-B14F-4D97-AF65-F5344CB8AC3E}">
        <p14:creationId xmlns:p14="http://schemas.microsoft.com/office/powerpoint/2010/main" val="65034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99E1-49CB-7488-004C-E841B8AD9A1F}"/>
              </a:ext>
            </a:extLst>
          </p:cNvPr>
          <p:cNvSpPr>
            <a:spLocks noGrp="1"/>
          </p:cNvSpPr>
          <p:nvPr>
            <p:ph type="title"/>
          </p:nvPr>
        </p:nvSpPr>
        <p:spPr>
          <a:xfrm>
            <a:off x="-1" y="1169856"/>
            <a:ext cx="9143999" cy="583468"/>
          </a:xfrm>
        </p:spPr>
        <p:txBody>
          <a:bodyPr anchor="ctr">
            <a:normAutofit/>
          </a:bodyPr>
          <a:lstStyle/>
          <a:p>
            <a:r>
              <a:rPr lang="en-GB" dirty="0"/>
              <a:t>What does good look like?</a:t>
            </a:r>
          </a:p>
        </p:txBody>
      </p:sp>
      <p:pic>
        <p:nvPicPr>
          <p:cNvPr id="4" name="Picture 3" descr="A screenshot of a computer&#10;&#10;AI-generated content may be incorrect.">
            <a:extLst>
              <a:ext uri="{FF2B5EF4-FFF2-40B4-BE49-F238E27FC236}">
                <a16:creationId xmlns:a16="http://schemas.microsoft.com/office/drawing/2014/main" id="{0FBA87BE-64DE-FD4B-FFE5-D8F92E5696A4}"/>
              </a:ext>
            </a:extLst>
          </p:cNvPr>
          <p:cNvPicPr>
            <a:picLocks noChangeAspect="1"/>
          </p:cNvPicPr>
          <p:nvPr/>
        </p:nvPicPr>
        <p:blipFill rotWithShape="1">
          <a:blip r:embed="rId3"/>
          <a:srcRect l="60125" t="16095" r="15109" b="28424"/>
          <a:stretch>
            <a:fillRect/>
          </a:stretch>
        </p:blipFill>
        <p:spPr bwMode="auto">
          <a:xfrm>
            <a:off x="395536" y="2671617"/>
            <a:ext cx="3844554" cy="2433060"/>
          </a:xfrm>
          <a:prstGeom prst="rect">
            <a:avLst/>
          </a:prstGeom>
          <a:noFill/>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16C91608-4AD4-BEA9-AF97-736F4AC2D3B9}"/>
              </a:ext>
            </a:extLst>
          </p:cNvPr>
          <p:cNvSpPr>
            <a:spLocks noGrp="1"/>
          </p:cNvSpPr>
          <p:nvPr>
            <p:ph sz="half" idx="2"/>
          </p:nvPr>
        </p:nvSpPr>
        <p:spPr>
          <a:xfrm>
            <a:off x="4364736" y="2779776"/>
            <a:ext cx="4620768" cy="3097496"/>
          </a:xfrm>
        </p:spPr>
        <p:txBody>
          <a:bodyPr>
            <a:normAutofit/>
          </a:bodyPr>
          <a:lstStyle/>
          <a:p>
            <a:pPr>
              <a:lnSpc>
                <a:spcPct val="90000"/>
              </a:lnSpc>
            </a:pPr>
            <a:r>
              <a:rPr lang="en-GB" sz="2600" dirty="0">
                <a:hlinkClick r:id="rId4"/>
              </a:rPr>
              <a:t>https://vimeo.com/183629509</a:t>
            </a:r>
            <a:endParaRPr lang="en-GB" sz="2600" dirty="0"/>
          </a:p>
          <a:p>
            <a:pPr>
              <a:lnSpc>
                <a:spcPct val="90000"/>
              </a:lnSpc>
            </a:pPr>
            <a:endParaRPr lang="en-GB" sz="2600" dirty="0"/>
          </a:p>
          <a:p>
            <a:pPr>
              <a:lnSpc>
                <a:spcPct val="90000"/>
              </a:lnSpc>
            </a:pPr>
            <a:r>
              <a:rPr lang="en-GB" sz="2600" dirty="0">
                <a:hlinkClick r:id="rId5"/>
              </a:rPr>
              <a:t>https://vimeo.com/183629503</a:t>
            </a:r>
            <a:endParaRPr lang="en-GB" sz="2600" dirty="0"/>
          </a:p>
          <a:p>
            <a:pPr>
              <a:lnSpc>
                <a:spcPct val="90000"/>
              </a:lnSpc>
            </a:pPr>
            <a:endParaRPr lang="en-GB" sz="2600" dirty="0"/>
          </a:p>
          <a:p>
            <a:pPr>
              <a:lnSpc>
                <a:spcPct val="90000"/>
              </a:lnSpc>
            </a:pPr>
            <a:r>
              <a:rPr lang="en-GB" sz="2600" dirty="0">
                <a:hlinkClick r:id="rId6"/>
              </a:rPr>
              <a:t>https://vimeo.com/183629505</a:t>
            </a:r>
            <a:endParaRPr lang="en-GB" sz="2600" dirty="0"/>
          </a:p>
          <a:p>
            <a:pPr>
              <a:lnSpc>
                <a:spcPct val="90000"/>
              </a:lnSpc>
            </a:pPr>
            <a:endParaRPr lang="en-GB" dirty="0"/>
          </a:p>
        </p:txBody>
      </p:sp>
    </p:spTree>
    <p:extLst>
      <p:ext uri="{BB962C8B-B14F-4D97-AF65-F5344CB8AC3E}">
        <p14:creationId xmlns:p14="http://schemas.microsoft.com/office/powerpoint/2010/main" val="1507900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3367-9952-9077-76B2-0FEC4CEB57E2}"/>
              </a:ext>
            </a:extLst>
          </p:cNvPr>
          <p:cNvSpPr>
            <a:spLocks noGrp="1"/>
          </p:cNvSpPr>
          <p:nvPr>
            <p:ph type="title"/>
          </p:nvPr>
        </p:nvSpPr>
        <p:spPr/>
        <p:txBody>
          <a:bodyPr/>
          <a:lstStyle/>
          <a:p>
            <a:r>
              <a:rPr lang="en-GB" dirty="0"/>
              <a:t>What was good about the consultations?</a:t>
            </a:r>
          </a:p>
        </p:txBody>
      </p:sp>
      <p:pic>
        <p:nvPicPr>
          <p:cNvPr id="6" name="Content Placeholder 5" descr="A group of colorful speech bubbles with question marks&#10;&#10;AI-generated content may be incorrect.">
            <a:extLst>
              <a:ext uri="{FF2B5EF4-FFF2-40B4-BE49-F238E27FC236}">
                <a16:creationId xmlns:a16="http://schemas.microsoft.com/office/drawing/2014/main" id="{8DA7435B-F5E2-F1BD-FF17-D8512F0D8EA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70854" y="2060575"/>
            <a:ext cx="6602292" cy="3600450"/>
          </a:xfrm>
        </p:spPr>
      </p:pic>
    </p:spTree>
    <p:extLst>
      <p:ext uri="{BB962C8B-B14F-4D97-AF65-F5344CB8AC3E}">
        <p14:creationId xmlns:p14="http://schemas.microsoft.com/office/powerpoint/2010/main" val="261865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FD39-6116-C69A-342E-FCC5E37E6A8B}"/>
              </a:ext>
            </a:extLst>
          </p:cNvPr>
          <p:cNvSpPr>
            <a:spLocks noGrp="1"/>
          </p:cNvSpPr>
          <p:nvPr>
            <p:ph type="title"/>
          </p:nvPr>
        </p:nvSpPr>
        <p:spPr/>
        <p:txBody>
          <a:bodyPr/>
          <a:lstStyle/>
          <a:p>
            <a:r>
              <a:rPr lang="en-GB" dirty="0"/>
              <a:t>CPPE resources</a:t>
            </a:r>
          </a:p>
        </p:txBody>
      </p:sp>
      <p:pic>
        <p:nvPicPr>
          <p:cNvPr id="6" name="Content Placeholder 5">
            <a:extLst>
              <a:ext uri="{FF2B5EF4-FFF2-40B4-BE49-F238E27FC236}">
                <a16:creationId xmlns:a16="http://schemas.microsoft.com/office/drawing/2014/main" id="{D547139F-73CC-D09B-09E8-6103274F6018}"/>
              </a:ext>
            </a:extLst>
          </p:cNvPr>
          <p:cNvPicPr>
            <a:picLocks noGrp="1" noChangeAspect="1"/>
          </p:cNvPicPr>
          <p:nvPr>
            <p:ph sz="half" idx="1"/>
          </p:nvPr>
        </p:nvPicPr>
        <p:blipFill>
          <a:blip r:embed="rId3"/>
          <a:stretch>
            <a:fillRect/>
          </a:stretch>
        </p:blipFill>
        <p:spPr>
          <a:xfrm>
            <a:off x="334537" y="2060847"/>
            <a:ext cx="5866238" cy="3816425"/>
          </a:xfrm>
        </p:spPr>
      </p:pic>
      <p:sp>
        <p:nvSpPr>
          <p:cNvPr id="4" name="Content Placeholder 3">
            <a:extLst>
              <a:ext uri="{FF2B5EF4-FFF2-40B4-BE49-F238E27FC236}">
                <a16:creationId xmlns:a16="http://schemas.microsoft.com/office/drawing/2014/main" id="{FB095114-85CE-74D1-BC45-015532CAC4BE}"/>
              </a:ext>
            </a:extLst>
          </p:cNvPr>
          <p:cNvSpPr>
            <a:spLocks noGrp="1"/>
          </p:cNvSpPr>
          <p:nvPr>
            <p:ph sz="half" idx="2"/>
          </p:nvPr>
        </p:nvSpPr>
        <p:spPr>
          <a:xfrm>
            <a:off x="6423102" y="2060847"/>
            <a:ext cx="2598980" cy="3816425"/>
          </a:xfrm>
        </p:spPr>
        <p:txBody>
          <a:bodyPr/>
          <a:lstStyle/>
          <a:p>
            <a:r>
              <a:rPr lang="en-GB" dirty="0">
                <a:hlinkClick r:id="rId4"/>
              </a:rPr>
              <a:t>Learning disabilities</a:t>
            </a:r>
            <a:endParaRPr lang="en-GB" dirty="0"/>
          </a:p>
          <a:p>
            <a:endParaRPr lang="en-GB" dirty="0"/>
          </a:p>
          <a:p>
            <a:endParaRPr lang="en-GB" dirty="0"/>
          </a:p>
        </p:txBody>
      </p:sp>
      <p:pic>
        <p:nvPicPr>
          <p:cNvPr id="8" name="Picture 7">
            <a:extLst>
              <a:ext uri="{FF2B5EF4-FFF2-40B4-BE49-F238E27FC236}">
                <a16:creationId xmlns:a16="http://schemas.microsoft.com/office/drawing/2014/main" id="{AFD3487A-C5EC-3F7B-70D2-C3C15A1CC604}"/>
              </a:ext>
            </a:extLst>
          </p:cNvPr>
          <p:cNvPicPr>
            <a:picLocks noChangeAspect="1"/>
          </p:cNvPicPr>
          <p:nvPr/>
        </p:nvPicPr>
        <p:blipFill>
          <a:blip r:embed="rId5"/>
          <a:stretch>
            <a:fillRect/>
          </a:stretch>
        </p:blipFill>
        <p:spPr>
          <a:xfrm>
            <a:off x="6423102" y="3215826"/>
            <a:ext cx="2523352" cy="2472318"/>
          </a:xfrm>
          <a:prstGeom prst="rect">
            <a:avLst/>
          </a:prstGeom>
        </p:spPr>
      </p:pic>
    </p:spTree>
    <p:extLst>
      <p:ext uri="{BB962C8B-B14F-4D97-AF65-F5344CB8AC3E}">
        <p14:creationId xmlns:p14="http://schemas.microsoft.com/office/powerpoint/2010/main" val="12159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63C95-D1FB-BF76-7CF8-65A84EC10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4232F-D925-CD20-1F4A-B68A2F6A3D9D}"/>
              </a:ext>
            </a:extLst>
          </p:cNvPr>
          <p:cNvSpPr>
            <a:spLocks noGrp="1"/>
          </p:cNvSpPr>
          <p:nvPr>
            <p:ph type="title"/>
          </p:nvPr>
        </p:nvSpPr>
        <p:spPr/>
        <p:txBody>
          <a:bodyPr/>
          <a:lstStyle/>
          <a:p>
            <a:r>
              <a:rPr lang="en-GB" dirty="0"/>
              <a:t>Learning outcomes revisited</a:t>
            </a:r>
          </a:p>
        </p:txBody>
      </p:sp>
      <p:sp>
        <p:nvSpPr>
          <p:cNvPr id="3" name="Slide Number Placeholder 2">
            <a:extLst>
              <a:ext uri="{FF2B5EF4-FFF2-40B4-BE49-F238E27FC236}">
                <a16:creationId xmlns:a16="http://schemas.microsoft.com/office/drawing/2014/main" id="{4F7E95E1-42BD-9CB2-0769-888AE249E61F}"/>
              </a:ext>
            </a:extLst>
          </p:cNvPr>
          <p:cNvSpPr>
            <a:spLocks noGrp="1"/>
          </p:cNvSpPr>
          <p:nvPr>
            <p:ph type="sldNum" sz="quarter" idx="10"/>
          </p:nvPr>
        </p:nvSpPr>
        <p:spPr/>
        <p:txBody>
          <a:bodyPr/>
          <a:lstStyle/>
          <a:p>
            <a:fld id="{A0AAD71C-0E01-4EAE-915E-DD86184FD7FF}" type="slidenum">
              <a:rPr lang="en-GB" smtClean="0"/>
              <a:pPr/>
              <a:t>16</a:t>
            </a:fld>
            <a:endParaRPr lang="en-GB" dirty="0"/>
          </a:p>
        </p:txBody>
      </p:sp>
      <p:sp>
        <p:nvSpPr>
          <p:cNvPr id="4" name="Content Placeholder 3">
            <a:extLst>
              <a:ext uri="{FF2B5EF4-FFF2-40B4-BE49-F238E27FC236}">
                <a16:creationId xmlns:a16="http://schemas.microsoft.com/office/drawing/2014/main" id="{809BB43B-BCC8-5936-401B-CFD488CE7509}"/>
              </a:ext>
            </a:extLst>
          </p:cNvPr>
          <p:cNvSpPr>
            <a:spLocks noGrp="1"/>
          </p:cNvSpPr>
          <p:nvPr>
            <p:ph idx="1"/>
          </p:nvPr>
        </p:nvSpPr>
        <p:spPr>
          <a:xfrm>
            <a:off x="143506" y="1887547"/>
            <a:ext cx="8856984" cy="4104456"/>
          </a:xfrm>
        </p:spPr>
        <p:txBody>
          <a:bodyPr>
            <a:noAutofit/>
          </a:bodyPr>
          <a:lstStyle/>
          <a:p>
            <a:pPr marL="342900" lvl="0" indent="-342900">
              <a:buFont typeface="Wingdings" panose="05000000000000000000" pitchFamily="2" charset="2"/>
              <a:buChar char="Ø"/>
            </a:pPr>
            <a:r>
              <a:rPr lang="en-GB" sz="2400" dirty="0"/>
              <a:t>identify barriers and challenges in consultations with people living with a learning disability</a:t>
            </a:r>
          </a:p>
          <a:p>
            <a:pPr marL="342900" lvl="0" indent="-342900">
              <a:buFont typeface="Wingdings" panose="05000000000000000000" pitchFamily="2" charset="2"/>
              <a:buChar char="Ø"/>
            </a:pPr>
            <a:r>
              <a:rPr lang="en-GB" sz="2400" dirty="0"/>
              <a:t>identify strategies and resources to address challenges and barriers in consultations with people living with a learning disability</a:t>
            </a:r>
          </a:p>
          <a:p>
            <a:pPr marL="342900" lvl="0" indent="-342900">
              <a:buFont typeface="Wingdings" panose="05000000000000000000" pitchFamily="2" charset="2"/>
              <a:buChar char="Ø"/>
            </a:pPr>
            <a:r>
              <a:rPr lang="en-GB" sz="2400" dirty="0"/>
              <a:t>apply appropriate person-centred consultation skills to meet the needs of people with a learning disability </a:t>
            </a:r>
          </a:p>
          <a:p>
            <a:pPr marL="342900" lvl="0" indent="-342900">
              <a:buFont typeface="Wingdings" panose="05000000000000000000" pitchFamily="2" charset="2"/>
              <a:buChar char="Ø"/>
            </a:pPr>
            <a:r>
              <a:rPr lang="en-GB" sz="2400" dirty="0"/>
              <a:t>describe how to appropriately involve carers, family members and support workers in the consultation and identify how to gain consent to do this </a:t>
            </a:r>
          </a:p>
          <a:p>
            <a:r>
              <a:rPr lang="en-GB" dirty="0"/>
              <a:t> </a:t>
            </a:r>
          </a:p>
          <a:p>
            <a:pPr marL="342900" lvl="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12932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BF5A6A-6F06-4D83-A7A1-0C85F5A895EA}"/>
              </a:ext>
            </a:extLst>
          </p:cNvPr>
          <p:cNvSpPr>
            <a:spLocks noGrp="1"/>
          </p:cNvSpPr>
          <p:nvPr>
            <p:ph type="title"/>
          </p:nvPr>
        </p:nvSpPr>
        <p:spPr/>
        <p:txBody>
          <a:bodyPr/>
          <a:lstStyle/>
          <a:p>
            <a:r>
              <a:rPr lang="en-GB" dirty="0"/>
              <a:t>Reflection, action planning and priorities</a:t>
            </a:r>
          </a:p>
        </p:txBody>
      </p:sp>
      <p:sp>
        <p:nvSpPr>
          <p:cNvPr id="3" name="Content Placeholder 2">
            <a:extLst>
              <a:ext uri="{FF2B5EF4-FFF2-40B4-BE49-F238E27FC236}">
                <a16:creationId xmlns:a16="http://schemas.microsoft.com/office/drawing/2014/main" id="{AE6E3086-F10B-455E-B208-BDD4780C9833}"/>
              </a:ext>
            </a:extLst>
          </p:cNvPr>
          <p:cNvSpPr>
            <a:spLocks noGrp="1"/>
          </p:cNvSpPr>
          <p:nvPr>
            <p:ph sz="half" idx="1"/>
          </p:nvPr>
        </p:nvSpPr>
        <p:spPr>
          <a:xfrm>
            <a:off x="164847" y="1958298"/>
            <a:ext cx="4886274" cy="4027974"/>
          </a:xfrm>
        </p:spPr>
        <p:txBody>
          <a:bodyPr anchor="ctr">
            <a:normAutofit/>
          </a:bodyPr>
          <a:lstStyle/>
          <a:p>
            <a:pPr>
              <a:lnSpc>
                <a:spcPct val="120000"/>
              </a:lnSpc>
              <a:spcBef>
                <a:spcPts val="0"/>
              </a:spcBef>
            </a:pPr>
            <a:r>
              <a:rPr lang="en-GB" sz="2400" dirty="0"/>
              <a:t>Take a few minutes to reflect on your main learning points and next steps following this taster session.</a:t>
            </a:r>
          </a:p>
          <a:p>
            <a:pPr>
              <a:lnSpc>
                <a:spcPct val="120000"/>
              </a:lnSpc>
              <a:spcBef>
                <a:spcPts val="0"/>
              </a:spcBef>
            </a:pPr>
            <a:endParaRPr lang="en-GB" sz="2400" dirty="0"/>
          </a:p>
          <a:p>
            <a:pPr>
              <a:lnSpc>
                <a:spcPct val="120000"/>
              </a:lnSpc>
              <a:spcBef>
                <a:spcPts val="0"/>
              </a:spcBef>
            </a:pPr>
            <a:r>
              <a:rPr lang="en-GB" sz="2400" dirty="0"/>
              <a:t>Identify:</a:t>
            </a:r>
          </a:p>
          <a:p>
            <a:pPr marL="342900" indent="-342900">
              <a:lnSpc>
                <a:spcPct val="120000"/>
              </a:lnSpc>
              <a:spcBef>
                <a:spcPts val="0"/>
              </a:spcBef>
              <a:buFont typeface="Arial" panose="020B0604020202020204" pitchFamily="34" charset="0"/>
              <a:buChar char="•"/>
            </a:pPr>
            <a:r>
              <a:rPr lang="en-GB" sz="2400" dirty="0"/>
              <a:t>one personal learning objective you will prioritise</a:t>
            </a:r>
          </a:p>
          <a:p>
            <a:pPr marL="342900" indent="-342900">
              <a:lnSpc>
                <a:spcPct val="120000"/>
              </a:lnSpc>
              <a:spcBef>
                <a:spcPts val="0"/>
              </a:spcBef>
              <a:buFont typeface="Arial" panose="020B0604020202020204" pitchFamily="34" charset="0"/>
              <a:buChar char="•"/>
            </a:pPr>
            <a:r>
              <a:rPr lang="en-GB" sz="2400" dirty="0"/>
              <a:t>one action you will implement in your practice</a:t>
            </a:r>
          </a:p>
        </p:txBody>
      </p:sp>
      <p:pic>
        <p:nvPicPr>
          <p:cNvPr id="7" name="Content Placeholder 6" descr="A notepad and pen on a desk&#10;&#10;Description automatically generated">
            <a:extLst>
              <a:ext uri="{FF2B5EF4-FFF2-40B4-BE49-F238E27FC236}">
                <a16:creationId xmlns:a16="http://schemas.microsoft.com/office/drawing/2014/main" id="{B73B6CF1-1247-105F-2E17-3DD94D3A154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20247" y="2480591"/>
            <a:ext cx="3758906" cy="2505937"/>
          </a:xfrm>
        </p:spPr>
      </p:pic>
    </p:spTree>
    <p:extLst>
      <p:ext uri="{BB962C8B-B14F-4D97-AF65-F5344CB8AC3E}">
        <p14:creationId xmlns:p14="http://schemas.microsoft.com/office/powerpoint/2010/main" val="2439705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8970" b="91694" l="9778" r="90000">
                        <a14:foregroundMark x1="9778" y1="13289" x2="11778" y2="15282"/>
                        <a14:foregroundMark x1="10889" y1="9302" x2="12444" y2="12625"/>
                        <a14:foregroundMark x1="21333" y1="12957" x2="22444" y2="15947"/>
                        <a14:foregroundMark x1="22667" y1="14618" x2="22667" y2="14618"/>
                        <a14:foregroundMark x1="23111" y1="12292" x2="23111" y2="12292"/>
                        <a14:foregroundMark x1="27556" y1="14286" x2="28667" y2="14286"/>
                        <a14:foregroundMark x1="17778" y1="20598" x2="17111" y2="18272"/>
                        <a14:foregroundMark x1="28222" y1="13289" x2="28222" y2="13289"/>
                        <a14:foregroundMark x1="28222" y1="13953" x2="28222" y2="13953"/>
                        <a14:foregroundMark x1="23333" y1="20930" x2="27556" y2="17608"/>
                        <a14:foregroundMark x1="51333" y1="8970" x2="53111" y2="10631"/>
                        <a14:foregroundMark x1="51111" y1="11960" x2="52667" y2="14618"/>
                        <a14:foregroundMark x1="82444" y1="15615" x2="82889" y2="16611"/>
                        <a14:foregroundMark x1="82444" y1="15282" x2="82444" y2="15282"/>
                        <a14:foregroundMark x1="84222" y1="13953" x2="86000" y2="12625"/>
                        <a14:foregroundMark x1="84444" y1="31561" x2="84000" y2="28904"/>
                        <a14:foregroundMark x1="85556" y1="53156" x2="85556" y2="53156"/>
                        <a14:foregroundMark x1="84000" y1="61130" x2="84667" y2="63123"/>
                        <a14:foregroundMark x1="86889" y1="64120" x2="88889" y2="64784"/>
                        <a14:foregroundMark x1="78889" y1="62458" x2="80000" y2="73422"/>
                        <a14:foregroundMark x1="79556" y1="45847" x2="76000" y2="45515"/>
                        <a14:foregroundMark x1="77778" y1="50831" x2="77556" y2="55814"/>
                        <a14:foregroundMark x1="64667" y1="84385" x2="77778" y2="69103"/>
                        <a14:foregroundMark x1="60889" y1="70432" x2="64000" y2="74751"/>
                        <a14:foregroundMark x1="41111" y1="79070" x2="43556" y2="74419"/>
                        <a14:foregroundMark x1="22000" y1="55150" x2="24667" y2="60797"/>
                        <a14:foregroundMark x1="40222" y1="82060" x2="47333" y2="77076"/>
                        <a14:foregroundMark x1="50667" y1="87375" x2="50667" y2="85382"/>
                        <a14:foregroundMark x1="55333" y1="84385" x2="56889" y2="84718"/>
                        <a14:foregroundMark x1="52000" y1="91694" x2="52667" y2="88372"/>
                        <a14:foregroundMark x1="82667" y1="82060" x2="83556" y2="84718"/>
                        <a14:foregroundMark x1="82667" y1="79070" x2="84222" y2="82060"/>
                        <a14:foregroundMark x1="79111" y1="65781" x2="79778" y2="71761"/>
                        <a14:foregroundMark x1="22889" y1="78405" x2="22889" y2="78405"/>
                        <a14:foregroundMark x1="18444" y1="84053" x2="18444" y2="84053"/>
                        <a14:foregroundMark x1="15778" y1="81728" x2="15778" y2="81728"/>
                        <a14:foregroundMark x1="18444" y1="68106" x2="18444" y2="68106"/>
                        <a14:foregroundMark x1="15111" y1="50166" x2="15111" y2="50166"/>
                        <a14:foregroundMark x1="31111" y1="53821" x2="32444" y2="54485"/>
                        <a14:foregroundMark x1="35111" y1="45847" x2="35778" y2="47841"/>
                        <a14:foregroundMark x1="46222" y1="61462" x2="48667" y2="61130"/>
                        <a14:foregroundMark x1="45778" y1="29236" x2="45778" y2="29236"/>
                        <a14:foregroundMark x1="25111" y1="39867" x2="26444" y2="39535"/>
                        <a14:foregroundMark x1="31778" y1="25249" x2="31778" y2="25249"/>
                        <a14:foregroundMark x1="40889" y1="20930" x2="40889" y2="20930"/>
                        <a14:foregroundMark x1="40889" y1="19601" x2="40889" y2="19601"/>
                        <a14:foregroundMark x1="41111" y1="19269" x2="42667" y2="18272"/>
                        <a14:foregroundMark x1="45111" y1="17940" x2="47556" y2="17940"/>
                      </a14:backgroundRemoval>
                    </a14:imgEffect>
                  </a14:imgLayer>
                </a14:imgProps>
              </a:ext>
            </a:extLst>
          </a:blip>
          <a:stretch>
            <a:fillRect/>
          </a:stretch>
        </p:blipFill>
        <p:spPr>
          <a:xfrm>
            <a:off x="2154957" y="2132856"/>
            <a:ext cx="4834082" cy="3233464"/>
          </a:xfrm>
          <a:prstGeom prst="rect">
            <a:avLst/>
          </a:prstGeom>
        </p:spPr>
      </p:pic>
    </p:spTree>
    <p:extLst>
      <p:ext uri="{BB962C8B-B14F-4D97-AF65-F5344CB8AC3E}">
        <p14:creationId xmlns:p14="http://schemas.microsoft.com/office/powerpoint/2010/main" val="56452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19DF8E8-5633-4426-8128-C7B354458E30}"/>
              </a:ext>
            </a:extLst>
          </p:cNvPr>
          <p:cNvSpPr>
            <a:spLocks noGrp="1"/>
          </p:cNvSpPr>
          <p:nvPr>
            <p:ph type="title"/>
          </p:nvPr>
        </p:nvSpPr>
        <p:spPr/>
        <p:txBody>
          <a:bodyPr/>
          <a:lstStyle/>
          <a:p>
            <a:r>
              <a:rPr lang="en-US" dirty="0"/>
              <a:t>Ground rules</a:t>
            </a:r>
          </a:p>
        </p:txBody>
      </p:sp>
      <p:sp>
        <p:nvSpPr>
          <p:cNvPr id="4" name="Slide Number Placeholder 3" hidden="1">
            <a:extLst>
              <a:ext uri="{FF2B5EF4-FFF2-40B4-BE49-F238E27FC236}">
                <a16:creationId xmlns:a16="http://schemas.microsoft.com/office/drawing/2014/main" id="{BFB619B5-32E2-40A6-B180-8A54D6CFBBBA}"/>
              </a:ext>
            </a:extLst>
          </p:cNvPr>
          <p:cNvSpPr>
            <a:spLocks noGrp="1"/>
          </p:cNvSpPr>
          <p:nvPr>
            <p:ph type="sldNum" sz="quarter" idx="10"/>
          </p:nvPr>
        </p:nvSpPr>
        <p:spPr/>
        <p:txBody>
          <a:bodyPr/>
          <a:lstStyle/>
          <a:p>
            <a:pPr>
              <a:spcAft>
                <a:spcPts val="600"/>
              </a:spcAft>
            </a:pPr>
            <a:fld id="{1D0ADBDF-3F88-4D78-B7BA-111CFFB67941}" type="slidenum">
              <a:rPr lang="en-GB" altLang="en-US" smtClean="0"/>
              <a:pPr>
                <a:spcAft>
                  <a:spcPts val="600"/>
                </a:spcAft>
              </a:pPr>
              <a:t>2</a:t>
            </a:fld>
            <a:endParaRPr lang="en-GB" altLang="en-US" dirty="0"/>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GB" sz="2400" dirty="0"/>
              <a:t>Be fully present throughout the event</a:t>
            </a:r>
          </a:p>
          <a:p>
            <a:pPr marL="457200" indent="-457200">
              <a:buFont typeface="Arial" panose="020B0604020202020204" pitchFamily="34" charset="0"/>
              <a:buChar char="•"/>
            </a:pPr>
            <a:r>
              <a:rPr lang="en-GB" sz="2400" dirty="0"/>
              <a:t>Take part to the best of your ability and fully engage in the session </a:t>
            </a:r>
          </a:p>
          <a:p>
            <a:pPr marL="457200" indent="-457200">
              <a:buFont typeface="Arial" panose="020B0604020202020204" pitchFamily="34" charset="0"/>
              <a:buChar char="•"/>
            </a:pPr>
            <a:r>
              <a:rPr lang="en-GB" sz="2400" dirty="0"/>
              <a:t>Listen actively and show respect for the opinions of others</a:t>
            </a:r>
          </a:p>
          <a:p>
            <a:pPr marL="457200" indent="-457200">
              <a:buFont typeface="Arial" panose="020B0604020202020204" pitchFamily="34" charset="0"/>
              <a:buChar char="•"/>
            </a:pPr>
            <a:r>
              <a:rPr lang="en-GB" sz="2400" dirty="0"/>
              <a:t>Challenge respectfully </a:t>
            </a:r>
          </a:p>
          <a:p>
            <a:pPr marL="457200" indent="-457200">
              <a:buFont typeface="Arial" panose="020B0604020202020204" pitchFamily="34" charset="0"/>
              <a:buChar char="•"/>
            </a:pPr>
            <a:r>
              <a:rPr lang="en-GB" sz="2400" dirty="0"/>
              <a:t>Share your experiences</a:t>
            </a:r>
          </a:p>
          <a:p>
            <a:pPr marL="457200" indent="-457200">
              <a:buFont typeface="Arial" panose="020B0604020202020204" pitchFamily="34" charset="0"/>
              <a:buChar char="•"/>
            </a:pPr>
            <a:r>
              <a:rPr lang="en-GB" sz="2400" dirty="0"/>
              <a:t>Maintain confidentiality</a:t>
            </a:r>
          </a:p>
          <a:p>
            <a:endParaRPr lang="en-GB" dirty="0"/>
          </a:p>
        </p:txBody>
      </p:sp>
    </p:spTree>
    <p:extLst>
      <p:ext uri="{BB962C8B-B14F-4D97-AF65-F5344CB8AC3E}">
        <p14:creationId xmlns:p14="http://schemas.microsoft.com/office/powerpoint/2010/main" val="187816250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of the session</a:t>
            </a:r>
          </a:p>
        </p:txBody>
      </p:sp>
      <p:sp>
        <p:nvSpPr>
          <p:cNvPr id="3" name="Slide Number Placeholder 2"/>
          <p:cNvSpPr>
            <a:spLocks noGrp="1"/>
          </p:cNvSpPr>
          <p:nvPr>
            <p:ph type="sldNum" sz="quarter" idx="10"/>
          </p:nvPr>
        </p:nvSpPr>
        <p:spPr/>
        <p:txBody>
          <a:bodyPr/>
          <a:lstStyle/>
          <a:p>
            <a:fld id="{A0AAD71C-0E01-4EAE-915E-DD86184FD7FF}" type="slidenum">
              <a:rPr lang="en-GB" smtClean="0"/>
              <a:pPr/>
              <a:t>3</a:t>
            </a:fld>
            <a:endParaRPr lang="en-GB" dirty="0"/>
          </a:p>
        </p:txBody>
      </p:sp>
      <p:sp>
        <p:nvSpPr>
          <p:cNvPr id="4" name="Content Placeholder 3"/>
          <p:cNvSpPr>
            <a:spLocks noGrp="1"/>
          </p:cNvSpPr>
          <p:nvPr>
            <p:ph sz="half" idx="1"/>
          </p:nvPr>
        </p:nvSpPr>
        <p:spPr>
          <a:xfrm>
            <a:off x="179512" y="1844824"/>
            <a:ext cx="8717908" cy="4021720"/>
          </a:xfrm>
        </p:spPr>
        <p:txBody>
          <a:bodyPr vert="horz" lIns="91440" tIns="45720" rIns="91440" bIns="45720" rtlCol="0" anchor="t">
            <a:noAutofit/>
          </a:bodyPr>
          <a:lstStyle/>
          <a:p>
            <a:pPr>
              <a:lnSpc>
                <a:spcPct val="120000"/>
              </a:lnSpc>
              <a:spcBef>
                <a:spcPts val="0"/>
              </a:spcBef>
            </a:pPr>
            <a:endParaRPr lang="en-GB" sz="2200" b="1" dirty="0"/>
          </a:p>
          <a:p>
            <a:pPr marL="285750" indent="-285750">
              <a:lnSpc>
                <a:spcPct val="120000"/>
              </a:lnSpc>
              <a:spcBef>
                <a:spcPts val="0"/>
              </a:spcBef>
              <a:buFont typeface="Arial" panose="020B0604020202020204" pitchFamily="34" charset="0"/>
              <a:buChar char="•"/>
            </a:pPr>
            <a:r>
              <a:rPr lang="en-GB" sz="2400" dirty="0"/>
              <a:t>Welcome, aim and learning outcomes</a:t>
            </a:r>
          </a:p>
          <a:p>
            <a:pPr marL="285750" indent="-285750">
              <a:lnSpc>
                <a:spcPct val="120000"/>
              </a:lnSpc>
              <a:spcBef>
                <a:spcPts val="0"/>
              </a:spcBef>
              <a:buFont typeface="Arial" panose="020B0604020202020204" pitchFamily="34" charset="0"/>
              <a:buChar char="•"/>
            </a:pPr>
            <a:r>
              <a:rPr lang="en-GB" sz="2400" dirty="0"/>
              <a:t>Activity: Challenges and solutions </a:t>
            </a:r>
          </a:p>
          <a:p>
            <a:pPr marL="285750" indent="-285750">
              <a:lnSpc>
                <a:spcPct val="120000"/>
              </a:lnSpc>
              <a:spcBef>
                <a:spcPts val="0"/>
              </a:spcBef>
              <a:buFont typeface="Arial" panose="020B0604020202020204" pitchFamily="34" charset="0"/>
              <a:buChar char="•"/>
            </a:pPr>
            <a:r>
              <a:rPr lang="en-GB" sz="2400" dirty="0"/>
              <a:t>What does a good consultation look like?</a:t>
            </a:r>
            <a:endParaRPr lang="en-GB" sz="2400" b="1" dirty="0">
              <a:latin typeface="Arial"/>
              <a:cs typeface="Arial"/>
            </a:endParaRPr>
          </a:p>
          <a:p>
            <a:pPr marL="285750" indent="-285750">
              <a:lnSpc>
                <a:spcPct val="120000"/>
              </a:lnSpc>
              <a:spcBef>
                <a:spcPts val="0"/>
              </a:spcBef>
              <a:buFont typeface="Arial" panose="020B0604020202020204" pitchFamily="34" charset="0"/>
              <a:buChar char="•"/>
            </a:pPr>
            <a:r>
              <a:rPr lang="en-GB" sz="2400" dirty="0"/>
              <a:t>CPPE resources</a:t>
            </a:r>
          </a:p>
          <a:p>
            <a:pPr marL="285750" indent="-285750">
              <a:lnSpc>
                <a:spcPct val="120000"/>
              </a:lnSpc>
              <a:spcBef>
                <a:spcPts val="0"/>
              </a:spcBef>
              <a:buFont typeface="Arial" panose="020B0604020202020204" pitchFamily="34" charset="0"/>
              <a:buChar char="•"/>
            </a:pPr>
            <a:r>
              <a:rPr lang="en-GB" sz="2400" dirty="0"/>
              <a:t>Action planning</a:t>
            </a:r>
          </a:p>
          <a:p>
            <a:pPr marL="285750" indent="-285750">
              <a:lnSpc>
                <a:spcPct val="120000"/>
              </a:lnSpc>
              <a:spcBef>
                <a:spcPts val="0"/>
              </a:spcBef>
              <a:buFont typeface="Arial" panose="020B0604020202020204" pitchFamily="34" charset="0"/>
              <a:buChar char="•"/>
            </a:pPr>
            <a:r>
              <a:rPr lang="en-GB" sz="2400" dirty="0"/>
              <a:t>Close</a:t>
            </a:r>
          </a:p>
          <a:p>
            <a:pPr>
              <a:lnSpc>
                <a:spcPct val="120000"/>
              </a:lnSpc>
              <a:spcBef>
                <a:spcPts val="0"/>
              </a:spcBef>
            </a:pPr>
            <a:endParaRPr lang="en-GB" sz="2200" dirty="0"/>
          </a:p>
        </p:txBody>
      </p:sp>
      <p:sp>
        <p:nvSpPr>
          <p:cNvPr id="5" name="Content Placeholder 4"/>
          <p:cNvSpPr>
            <a:spLocks noGrp="1"/>
          </p:cNvSpPr>
          <p:nvPr>
            <p:ph sz="half" idx="2"/>
          </p:nvPr>
        </p:nvSpPr>
        <p:spPr>
          <a:xfrm>
            <a:off x="7582328" y="1825775"/>
            <a:ext cx="1656922" cy="4670275"/>
          </a:xfrm>
        </p:spPr>
        <p:txBody>
          <a:bodyPr vert="horz" lIns="91440" tIns="45720" rIns="91440" bIns="45720" rtlCol="0" anchor="t">
            <a:noAutofit/>
          </a:bodyPr>
          <a:lstStyle/>
          <a:p>
            <a:pPr marL="285750" indent="-285750">
              <a:lnSpc>
                <a:spcPct val="120000"/>
              </a:lnSpc>
              <a:spcBef>
                <a:spcPts val="0"/>
              </a:spcBef>
              <a:buFont typeface="Arial" panose="020B0604020202020204" pitchFamily="34" charset="0"/>
              <a:buChar char="•"/>
            </a:pPr>
            <a:endParaRPr lang="en-GB" sz="900" b="1" dirty="0"/>
          </a:p>
          <a:p>
            <a:endParaRPr lang="en-GB" sz="2200" dirty="0"/>
          </a:p>
        </p:txBody>
      </p:sp>
    </p:spTree>
    <p:extLst>
      <p:ext uri="{BB962C8B-B14F-4D97-AF65-F5344CB8AC3E}">
        <p14:creationId xmlns:p14="http://schemas.microsoft.com/office/powerpoint/2010/main" val="239583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Aim</a:t>
            </a:r>
          </a:p>
        </p:txBody>
      </p:sp>
      <p:sp>
        <p:nvSpPr>
          <p:cNvPr id="3" name="Slide Number Placeholder 2"/>
          <p:cNvSpPr>
            <a:spLocks noGrp="1"/>
          </p:cNvSpPr>
          <p:nvPr>
            <p:ph type="sldNum" sz="quarter" idx="10"/>
          </p:nvPr>
        </p:nvSpPr>
        <p:spPr/>
        <p:txBody>
          <a:bodyPr/>
          <a:lstStyle/>
          <a:p>
            <a:fld id="{A0AAD71C-0E01-4EAE-915E-DD86184FD7FF}" type="slidenum">
              <a:rPr lang="en-GB" smtClean="0"/>
              <a:pPr/>
              <a:t>4</a:t>
            </a:fld>
            <a:endParaRPr lang="en-GB" dirty="0"/>
          </a:p>
        </p:txBody>
      </p:sp>
      <p:sp>
        <p:nvSpPr>
          <p:cNvPr id="7" name="Content Placeholder 6"/>
          <p:cNvSpPr>
            <a:spLocks noGrp="1"/>
          </p:cNvSpPr>
          <p:nvPr>
            <p:ph idx="1"/>
          </p:nvPr>
        </p:nvSpPr>
        <p:spPr/>
        <p:txBody>
          <a:bodyPr>
            <a:normAutofit/>
          </a:bodyPr>
          <a:lstStyle/>
          <a:p>
            <a:pPr>
              <a:lnSpc>
                <a:spcPct val="150000"/>
              </a:lnSpc>
            </a:pPr>
            <a:r>
              <a:rPr lang="en-GB" sz="2400" dirty="0"/>
              <a:t>The aim of this taster session is to consider how you can successfully consult with people living with a learning disability and identify learning resources to support you to further develop your confidence and competence.</a:t>
            </a:r>
          </a:p>
          <a:p>
            <a:pPr>
              <a:lnSpc>
                <a:spcPct val="150000"/>
              </a:lnSpc>
            </a:pPr>
            <a:endParaRPr lang="en-GB" sz="2400" dirty="0"/>
          </a:p>
        </p:txBody>
      </p:sp>
    </p:spTree>
    <p:extLst>
      <p:ext uri="{BB962C8B-B14F-4D97-AF65-F5344CB8AC3E}">
        <p14:creationId xmlns:p14="http://schemas.microsoft.com/office/powerpoint/2010/main" val="235519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Slide Number Placeholder 2"/>
          <p:cNvSpPr>
            <a:spLocks noGrp="1"/>
          </p:cNvSpPr>
          <p:nvPr>
            <p:ph type="sldNum" sz="quarter" idx="10"/>
          </p:nvPr>
        </p:nvSpPr>
        <p:spPr/>
        <p:txBody>
          <a:bodyPr/>
          <a:lstStyle/>
          <a:p>
            <a:fld id="{A0AAD71C-0E01-4EAE-915E-DD86184FD7FF}" type="slidenum">
              <a:rPr lang="en-GB" smtClean="0"/>
              <a:pPr/>
              <a:t>5</a:t>
            </a:fld>
            <a:endParaRPr lang="en-GB" dirty="0"/>
          </a:p>
        </p:txBody>
      </p:sp>
      <p:sp>
        <p:nvSpPr>
          <p:cNvPr id="4" name="Content Placeholder 3"/>
          <p:cNvSpPr>
            <a:spLocks noGrp="1"/>
          </p:cNvSpPr>
          <p:nvPr>
            <p:ph idx="1"/>
          </p:nvPr>
        </p:nvSpPr>
        <p:spPr>
          <a:xfrm>
            <a:off x="143506" y="1887547"/>
            <a:ext cx="8856984" cy="4104456"/>
          </a:xfrm>
        </p:spPr>
        <p:txBody>
          <a:bodyPr>
            <a:noAutofit/>
          </a:bodyPr>
          <a:lstStyle/>
          <a:p>
            <a:pPr marL="342900" lvl="0" indent="-342900">
              <a:buFont typeface="Wingdings" panose="05000000000000000000" pitchFamily="2" charset="2"/>
              <a:buChar char="Ø"/>
            </a:pPr>
            <a:r>
              <a:rPr lang="en-GB" sz="2400" dirty="0"/>
              <a:t>identify barriers and challenges when consulting with people living with a learning disability</a:t>
            </a:r>
          </a:p>
          <a:p>
            <a:pPr marL="342900" lvl="0" indent="-342900">
              <a:buFont typeface="Wingdings" panose="05000000000000000000" pitchFamily="2" charset="2"/>
              <a:buChar char="Ø"/>
            </a:pPr>
            <a:r>
              <a:rPr lang="en-GB" sz="2400" dirty="0"/>
              <a:t>identify strategies and resources to address challenges and barriers in consultations with people living with a learning disability </a:t>
            </a:r>
          </a:p>
          <a:p>
            <a:pPr marL="342900" lvl="0" indent="-342900">
              <a:buFont typeface="Wingdings" panose="05000000000000000000" pitchFamily="2" charset="2"/>
              <a:buChar char="Ø"/>
            </a:pPr>
            <a:r>
              <a:rPr lang="en-GB" sz="2400" dirty="0"/>
              <a:t>describe how to appropriately involve carers, family members and support workers in the consultation, and identify how to gain consent to do this </a:t>
            </a:r>
          </a:p>
          <a:p>
            <a:pPr marL="342900" indent="-342900">
              <a:buFont typeface="Wingdings" panose="05000000000000000000" pitchFamily="2" charset="2"/>
              <a:buChar char="Ø"/>
            </a:pPr>
            <a:r>
              <a:rPr lang="en-GB" sz="2400" dirty="0"/>
              <a:t>apply appropriate person-centred consultation skills to meet the needs of people living with a learning disability </a:t>
            </a:r>
          </a:p>
          <a:p>
            <a:endParaRPr lang="en-GB" dirty="0"/>
          </a:p>
          <a:p>
            <a:pPr marL="342900" lvl="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08241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EA56-F2BA-9F27-1816-43077F47F2E5}"/>
              </a:ext>
            </a:extLst>
          </p:cNvPr>
          <p:cNvSpPr>
            <a:spLocks noGrp="1"/>
          </p:cNvSpPr>
          <p:nvPr>
            <p:ph type="title"/>
          </p:nvPr>
        </p:nvSpPr>
        <p:spPr>
          <a:xfrm>
            <a:off x="-1" y="1169856"/>
            <a:ext cx="9143999" cy="583468"/>
          </a:xfrm>
        </p:spPr>
        <p:txBody>
          <a:bodyPr anchor="ctr">
            <a:normAutofit/>
          </a:bodyPr>
          <a:lstStyle/>
          <a:p>
            <a:r>
              <a:rPr lang="en-GB" dirty="0"/>
              <a:t>Icebreaker </a:t>
            </a:r>
          </a:p>
        </p:txBody>
      </p:sp>
      <p:sp>
        <p:nvSpPr>
          <p:cNvPr id="5" name="Content Placeholder 4">
            <a:extLst>
              <a:ext uri="{FF2B5EF4-FFF2-40B4-BE49-F238E27FC236}">
                <a16:creationId xmlns:a16="http://schemas.microsoft.com/office/drawing/2014/main" id="{CA7B30A2-C668-294B-1C27-8D4D3A7535F9}"/>
              </a:ext>
            </a:extLst>
          </p:cNvPr>
          <p:cNvSpPr>
            <a:spLocks noGrp="1"/>
          </p:cNvSpPr>
          <p:nvPr>
            <p:ph sz="half" idx="1"/>
          </p:nvPr>
        </p:nvSpPr>
        <p:spPr>
          <a:xfrm>
            <a:off x="395536" y="2060849"/>
            <a:ext cx="4858852" cy="3816424"/>
          </a:xfrm>
        </p:spPr>
        <p:txBody>
          <a:bodyPr>
            <a:normAutofit/>
          </a:bodyPr>
          <a:lstStyle/>
          <a:p>
            <a:r>
              <a:rPr lang="en-GB" sz="2000" dirty="0"/>
              <a:t>How many consultations with people with learning disabilities have you undertaken?</a:t>
            </a:r>
          </a:p>
          <a:p>
            <a:endParaRPr lang="en-GB" sz="2000" dirty="0"/>
          </a:p>
          <a:p>
            <a:pPr marL="342900" indent="-342900">
              <a:buFont typeface="Wingdings" panose="05000000000000000000" pitchFamily="2" charset="2"/>
              <a:buChar char="Ø"/>
            </a:pPr>
            <a:r>
              <a:rPr lang="en-GB" sz="2000" dirty="0"/>
              <a:t>Less than 15</a:t>
            </a:r>
          </a:p>
          <a:p>
            <a:endParaRPr lang="en-GB" sz="2000" dirty="0"/>
          </a:p>
          <a:p>
            <a:pPr marL="342900" indent="-342900">
              <a:buFont typeface="Wingdings" panose="05000000000000000000" pitchFamily="2" charset="2"/>
              <a:buChar char="Ø"/>
            </a:pPr>
            <a:r>
              <a:rPr lang="en-GB" sz="2000" dirty="0"/>
              <a:t>15 to 50</a:t>
            </a:r>
          </a:p>
          <a:p>
            <a:endParaRPr lang="en-GB" sz="2000" dirty="0"/>
          </a:p>
          <a:p>
            <a:pPr marL="342900" indent="-342900">
              <a:buFont typeface="Wingdings" panose="05000000000000000000" pitchFamily="2" charset="2"/>
              <a:buChar char="Ø"/>
            </a:pPr>
            <a:r>
              <a:rPr lang="en-GB" sz="2000" dirty="0"/>
              <a:t>Too many to count</a:t>
            </a:r>
          </a:p>
        </p:txBody>
      </p:sp>
      <p:pic>
        <p:nvPicPr>
          <p:cNvPr id="2050" name="Picture 2">
            <a:extLst>
              <a:ext uri="{FF2B5EF4-FFF2-40B4-BE49-F238E27FC236}">
                <a16:creationId xmlns:a16="http://schemas.microsoft.com/office/drawing/2014/main" id="{F0E6951B-3617-261E-A17F-2510580EB6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481847" y="2144902"/>
            <a:ext cx="2432970" cy="3648314"/>
          </a:xfrm>
          <a:prstGeom prst="rect">
            <a:avLst/>
          </a:prstGeom>
          <a:solidFill>
            <a:srgbClr val="FFFFFF"/>
          </a:solidFill>
        </p:spPr>
      </p:pic>
    </p:spTree>
    <p:extLst>
      <p:ext uri="{BB962C8B-B14F-4D97-AF65-F5344CB8AC3E}">
        <p14:creationId xmlns:p14="http://schemas.microsoft.com/office/powerpoint/2010/main" val="327448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Shaun’s bad experience</a:t>
            </a:r>
          </a:p>
        </p:txBody>
      </p:sp>
      <p:sp>
        <p:nvSpPr>
          <p:cNvPr id="3" name="Slide Number Placeholder 2"/>
          <p:cNvSpPr>
            <a:spLocks noGrp="1"/>
          </p:cNvSpPr>
          <p:nvPr>
            <p:ph type="sldNum" sz="quarter" idx="10"/>
          </p:nvPr>
        </p:nvSpPr>
        <p:spPr/>
        <p:txBody>
          <a:bodyPr/>
          <a:lstStyle/>
          <a:p>
            <a:fld id="{A0AAD71C-0E01-4EAE-915E-DD86184FD7FF}" type="slidenum">
              <a:rPr lang="en-GB" smtClean="0"/>
              <a:pPr/>
              <a:t>7</a:t>
            </a:fld>
            <a:endParaRPr lang="en-GB" dirty="0"/>
          </a:p>
        </p:txBody>
      </p:sp>
      <p:sp>
        <p:nvSpPr>
          <p:cNvPr id="13" name="TextBox 12">
            <a:extLst>
              <a:ext uri="{FF2B5EF4-FFF2-40B4-BE49-F238E27FC236}">
                <a16:creationId xmlns:a16="http://schemas.microsoft.com/office/drawing/2014/main" id="{8B729207-8ADB-25D8-1BA7-CF879CBCACC9}"/>
              </a:ext>
            </a:extLst>
          </p:cNvPr>
          <p:cNvSpPr txBox="1"/>
          <p:nvPr/>
        </p:nvSpPr>
        <p:spPr>
          <a:xfrm>
            <a:off x="1365504" y="5059499"/>
            <a:ext cx="5972041" cy="954107"/>
          </a:xfrm>
          <a:prstGeom prst="rect">
            <a:avLst/>
          </a:prstGeom>
          <a:noFill/>
        </p:spPr>
        <p:txBody>
          <a:bodyPr wrap="square" rtlCol="0">
            <a:spAutoFit/>
          </a:bodyPr>
          <a:lstStyle/>
          <a:p>
            <a:pPr>
              <a:spcBef>
                <a:spcPct val="0"/>
              </a:spcBef>
            </a:pPr>
            <a:endParaRPr lang="en-GB" sz="2800" u="sng" dirty="0">
              <a:latin typeface="Arial" panose="020B0604020202020204" pitchFamily="34" charset="0"/>
              <a:cs typeface="Arial" panose="020B0604020202020204" pitchFamily="34" charset="0"/>
              <a:hlinkClick r:id="rId3"/>
            </a:endParaRPr>
          </a:p>
          <a:p>
            <a:pPr marL="342900" indent="-342900">
              <a:spcBef>
                <a:spcPct val="0"/>
              </a:spcBef>
              <a:buFont typeface="Arial" panose="020B0604020202020204" pitchFamily="34" charset="0"/>
              <a:buChar char="•"/>
            </a:pPr>
            <a:r>
              <a:rPr lang="en-GB" sz="2800" u="sng" dirty="0">
                <a:latin typeface="Arial" panose="020B0604020202020204" pitchFamily="34" charset="0"/>
                <a:cs typeface="Arial" panose="020B0604020202020204" pitchFamily="34" charset="0"/>
                <a:hlinkClick r:id="rId3"/>
              </a:rPr>
              <a:t>Shaun's bad experience on Vimeo</a:t>
            </a:r>
            <a:endParaRPr lang="en-GB" altLang="en-US" sz="2800" dirty="0">
              <a:latin typeface="Arial" panose="020B0604020202020204" pitchFamily="34" charset="0"/>
              <a:cs typeface="Arial" panose="020B0604020202020204" pitchFamily="34" charset="0"/>
            </a:endParaRPr>
          </a:p>
        </p:txBody>
      </p:sp>
      <p:pic>
        <p:nvPicPr>
          <p:cNvPr id="4" name="Picture 3" descr="A screenshot of a computer&#10;&#10;AI-generated content may be incorrect.">
            <a:extLst>
              <a:ext uri="{FF2B5EF4-FFF2-40B4-BE49-F238E27FC236}">
                <a16:creationId xmlns:a16="http://schemas.microsoft.com/office/drawing/2014/main" id="{D4E38A64-009E-6270-032F-D83182C2C134}"/>
              </a:ext>
            </a:extLst>
          </p:cNvPr>
          <p:cNvPicPr>
            <a:picLocks noChangeAspect="1"/>
          </p:cNvPicPr>
          <p:nvPr/>
        </p:nvPicPr>
        <p:blipFill rotWithShape="1">
          <a:blip r:embed="rId4"/>
          <a:srcRect l="63697" t="16934" r="11646" b="33511"/>
          <a:stretch>
            <a:fillRect/>
          </a:stretch>
        </p:blipFill>
        <p:spPr bwMode="auto">
          <a:xfrm>
            <a:off x="1796661" y="1983166"/>
            <a:ext cx="5116203" cy="28916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240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EDA0-9116-F843-44A7-60F53480C4EA}"/>
              </a:ext>
            </a:extLst>
          </p:cNvPr>
          <p:cNvSpPr>
            <a:spLocks noGrp="1"/>
          </p:cNvSpPr>
          <p:nvPr>
            <p:ph type="title"/>
          </p:nvPr>
        </p:nvSpPr>
        <p:spPr/>
        <p:txBody>
          <a:bodyPr/>
          <a:lstStyle/>
          <a:p>
            <a:r>
              <a:rPr lang="en-GB" dirty="0"/>
              <a:t>How did that make you feel?</a:t>
            </a:r>
          </a:p>
        </p:txBody>
      </p:sp>
      <p:pic>
        <p:nvPicPr>
          <p:cNvPr id="4" name="Picture 3" descr="A group of colorful speech bubbles with question marks">
            <a:extLst>
              <a:ext uri="{FF2B5EF4-FFF2-40B4-BE49-F238E27FC236}">
                <a16:creationId xmlns:a16="http://schemas.microsoft.com/office/drawing/2014/main" id="{AF105FD5-6999-A922-AEF8-8FF7167EE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223" y="2162716"/>
            <a:ext cx="6464721" cy="3525428"/>
          </a:xfrm>
          <a:prstGeom prst="rect">
            <a:avLst/>
          </a:prstGeom>
        </p:spPr>
      </p:pic>
    </p:spTree>
    <p:extLst>
      <p:ext uri="{BB962C8B-B14F-4D97-AF65-F5344CB8AC3E}">
        <p14:creationId xmlns:p14="http://schemas.microsoft.com/office/powerpoint/2010/main" val="21988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 Challenges &amp; Solutions</a:t>
            </a:r>
          </a:p>
        </p:txBody>
      </p:sp>
      <p:sp>
        <p:nvSpPr>
          <p:cNvPr id="3" name="Slide Number Placeholder 2"/>
          <p:cNvSpPr>
            <a:spLocks noGrp="1"/>
          </p:cNvSpPr>
          <p:nvPr>
            <p:ph type="sldNum" sz="quarter" idx="10"/>
          </p:nvPr>
        </p:nvSpPr>
        <p:spPr/>
        <p:txBody>
          <a:bodyPr/>
          <a:lstStyle/>
          <a:p>
            <a:fld id="{A0AAD71C-0E01-4EAE-915E-DD86184FD7FF}" type="slidenum">
              <a:rPr lang="en-GB" smtClean="0"/>
              <a:pPr/>
              <a:t>9</a:t>
            </a:fld>
            <a:endParaRPr lang="en-GB" dirty="0"/>
          </a:p>
        </p:txBody>
      </p:sp>
      <p:sp>
        <p:nvSpPr>
          <p:cNvPr id="4" name="Content Placeholder 3"/>
          <p:cNvSpPr>
            <a:spLocks noGrp="1"/>
          </p:cNvSpPr>
          <p:nvPr>
            <p:ph idx="1"/>
          </p:nvPr>
        </p:nvSpPr>
        <p:spPr>
          <a:xfrm>
            <a:off x="399211" y="1655696"/>
            <a:ext cx="8345574" cy="4032448"/>
          </a:xfrm>
        </p:spPr>
        <p:txBody>
          <a:bodyPr>
            <a:noAutofit/>
          </a:bodyPr>
          <a:lstStyle/>
          <a:p>
            <a:pPr>
              <a:lnSpc>
                <a:spcPct val="150000"/>
              </a:lnSpc>
              <a:spcBef>
                <a:spcPts val="0"/>
              </a:spcBef>
              <a:spcAft>
                <a:spcPts val="600"/>
              </a:spcAft>
            </a:pPr>
            <a:r>
              <a:rPr lang="en-GB" sz="2400" b="1" dirty="0"/>
              <a:t>Part 1</a:t>
            </a:r>
          </a:p>
          <a:p>
            <a:pPr>
              <a:lnSpc>
                <a:spcPct val="150000"/>
              </a:lnSpc>
              <a:spcBef>
                <a:spcPts val="0"/>
              </a:spcBef>
              <a:spcAft>
                <a:spcPts val="400"/>
              </a:spcAft>
            </a:pPr>
            <a:r>
              <a:rPr lang="en-GB" sz="2400" dirty="0"/>
              <a:t>What are possible challenges and barriers in consultations with people with learning disabilities?</a:t>
            </a:r>
          </a:p>
          <a:p>
            <a:pPr marL="914400" lvl="1" indent="-457200">
              <a:spcAft>
                <a:spcPts val="400"/>
              </a:spcAft>
              <a:buFont typeface="Wingdings" panose="05000000000000000000" pitchFamily="2" charset="2"/>
              <a:buChar char="§"/>
            </a:pPr>
            <a:r>
              <a:rPr lang="en-GB" sz="2400" dirty="0"/>
              <a:t>From the person’s and their families’ perspective</a:t>
            </a:r>
          </a:p>
          <a:p>
            <a:pPr marL="914400" lvl="1" indent="-457200">
              <a:spcAft>
                <a:spcPts val="400"/>
              </a:spcAft>
              <a:buFont typeface="Wingdings" panose="05000000000000000000" pitchFamily="2" charset="2"/>
              <a:buChar char="§"/>
            </a:pPr>
            <a:r>
              <a:rPr lang="en-GB" sz="2400" dirty="0"/>
              <a:t>From the pharmacy professional’s perspective</a:t>
            </a:r>
          </a:p>
          <a:p>
            <a:pPr>
              <a:lnSpc>
                <a:spcPct val="150000"/>
              </a:lnSpc>
              <a:spcAft>
                <a:spcPts val="400"/>
              </a:spcAft>
            </a:pPr>
            <a:r>
              <a:rPr lang="en-GB" sz="2400" b="1" dirty="0"/>
              <a:t>Part 2</a:t>
            </a:r>
          </a:p>
          <a:p>
            <a:pPr>
              <a:lnSpc>
                <a:spcPct val="150000"/>
              </a:lnSpc>
              <a:spcBef>
                <a:spcPts val="0"/>
              </a:spcBef>
              <a:spcAft>
                <a:spcPts val="400"/>
              </a:spcAft>
            </a:pPr>
            <a:r>
              <a:rPr lang="en-GB" sz="2400" dirty="0"/>
              <a:t>What are potential solutions?</a:t>
            </a:r>
          </a:p>
        </p:txBody>
      </p:sp>
    </p:spTree>
    <p:extLst>
      <p:ext uri="{BB962C8B-B14F-4D97-AF65-F5344CB8AC3E}">
        <p14:creationId xmlns:p14="http://schemas.microsoft.com/office/powerpoint/2010/main" val="2197000865"/>
      </p:ext>
    </p:extLst>
  </p:cSld>
  <p:clrMapOvr>
    <a:masterClrMapping/>
  </p:clrMapOvr>
</p:sld>
</file>

<file path=ppt/theme/theme1.xml><?xml version="1.0" encoding="utf-8"?>
<a:theme xmlns:a="http://schemas.openxmlformats.org/drawingml/2006/main" name="CPPE-presentation-template USE THIS ONE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80e7bf3-3cba-4d5e-8a7e-d1e5addfc0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C3519CE8E3A14DA87AEC23C5F3B679" ma:contentTypeVersion="14" ma:contentTypeDescription="Create a new document." ma:contentTypeScope="" ma:versionID="eaadbc51c1c854ebf78f75a6f61029e0">
  <xsd:schema xmlns:xsd="http://www.w3.org/2001/XMLSchema" xmlns:xs="http://www.w3.org/2001/XMLSchema" xmlns:p="http://schemas.microsoft.com/office/2006/metadata/properties" xmlns:ns3="680e7bf3-3cba-4d5e-8a7e-d1e5addfc04a" xmlns:ns4="0ae6d70d-8411-4924-9123-5f9eb1581d27" targetNamespace="http://schemas.microsoft.com/office/2006/metadata/properties" ma:root="true" ma:fieldsID="2975fe8a5b9f4974a2a6c3ac7bbb53d2" ns3:_="" ns4:_="">
    <xsd:import namespace="680e7bf3-3cba-4d5e-8a7e-d1e5addfc04a"/>
    <xsd:import namespace="0ae6d70d-8411-4924-9123-5f9eb1581d2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0e7bf3-3cba-4d5e-8a7e-d1e5addfc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e6d70d-8411-4924-9123-5f9eb1581d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E471D-5734-4F5F-9621-5BF0B591353A}">
  <ds:schemaRefs>
    <ds:schemaRef ds:uri="http://schemas.microsoft.com/office/2006/documentManagement/types"/>
    <ds:schemaRef ds:uri="http://purl.org/dc/elements/1.1/"/>
    <ds:schemaRef ds:uri="0ae6d70d-8411-4924-9123-5f9eb1581d27"/>
    <ds:schemaRef ds:uri="http://schemas.microsoft.com/office/2006/metadata/properties"/>
    <ds:schemaRef ds:uri="http://purl.org/dc/terms/"/>
    <ds:schemaRef ds:uri="680e7bf3-3cba-4d5e-8a7e-d1e5addfc04a"/>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CE10EF-09B2-4BB6-AA16-1D35AA6FFE3D}">
  <ds:schemaRefs>
    <ds:schemaRef ds:uri="http://schemas.microsoft.com/sharepoint/v3/contenttype/forms"/>
  </ds:schemaRefs>
</ds:datastoreItem>
</file>

<file path=customXml/itemProps3.xml><?xml version="1.0" encoding="utf-8"?>
<ds:datastoreItem xmlns:ds="http://schemas.openxmlformats.org/officeDocument/2006/customXml" ds:itemID="{D9FFA3A9-270C-46C6-8474-06FD34AFE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0e7bf3-3cba-4d5e-8a7e-d1e5addfc04a"/>
    <ds:schemaRef ds:uri="0ae6d70d-8411-4924-9123-5f9eb1581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26586</TotalTime>
  <Words>2042</Words>
  <Application>Microsoft Office PowerPoint</Application>
  <PresentationFormat>On-screen Show (4:3)</PresentationFormat>
  <Paragraphs>145</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Verdana</vt:lpstr>
      <vt:lpstr>Wingdings</vt:lpstr>
      <vt:lpstr>CPPE-presentation-template USE THIS ONEDE</vt:lpstr>
      <vt:lpstr>PowerPoint Presentation</vt:lpstr>
      <vt:lpstr>Ground rules</vt:lpstr>
      <vt:lpstr>Outline of the session</vt:lpstr>
      <vt:lpstr>Aim</vt:lpstr>
      <vt:lpstr>Learning outcomes</vt:lpstr>
      <vt:lpstr>Icebreaker </vt:lpstr>
      <vt:lpstr>Shaun’s bad experience</vt:lpstr>
      <vt:lpstr>How did that make you feel?</vt:lpstr>
      <vt:lpstr>Activity – Challenges &amp; Solutions</vt:lpstr>
      <vt:lpstr>The Calgary-Cambridge Guide</vt:lpstr>
      <vt:lpstr>PowerPoint Presentation</vt:lpstr>
      <vt:lpstr>Obtaining Consent</vt:lpstr>
      <vt:lpstr>What does good look like?</vt:lpstr>
      <vt:lpstr>What was good about the consultations?</vt:lpstr>
      <vt:lpstr>CPPE resources</vt:lpstr>
      <vt:lpstr>Learning outcomes revisited</vt:lpstr>
      <vt:lpstr>Reflection, action planning and priorities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focal point online workshop</dc:title>
  <dc:creator>Oliver Jones</dc:creator>
  <cp:lastModifiedBy>PAYNE, Rosalyne (COVENTRY &amp; RUGBY GP ALLIANCE LIMITED)</cp:lastModifiedBy>
  <cp:revision>231</cp:revision>
  <dcterms:created xsi:type="dcterms:W3CDTF">2020-12-11T11:43:49Z</dcterms:created>
  <dcterms:modified xsi:type="dcterms:W3CDTF">2025-09-23T13:02:23Z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0x010100C5C3519CE8E3A14DA87AEC23C5F3B679</vt:lpwstr>
  </property>
  <property fmtid="{D5CDD505-2E9C-101B-9397-08002B2CF9AE}" pid="3" name="MediaServiceImageTags">
    <vt:lpwstr/>
  </property>
</Properties>
</file>