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6"/>
    <p:sldMasterId id="2147483773" r:id="rId7"/>
  </p:sldMasterIdLst>
  <p:notesMasterIdLst>
    <p:notesMasterId r:id="rId19"/>
  </p:notesMasterIdLst>
  <p:handoutMasterIdLst>
    <p:handoutMasterId r:id="rId20"/>
  </p:handoutMasterIdLst>
  <p:sldIdLst>
    <p:sldId id="256" r:id="rId8"/>
    <p:sldId id="279" r:id="rId9"/>
    <p:sldId id="281" r:id="rId10"/>
    <p:sldId id="308" r:id="rId11"/>
    <p:sldId id="283" r:id="rId12"/>
    <p:sldId id="295" r:id="rId13"/>
    <p:sldId id="307" r:id="rId14"/>
    <p:sldId id="302" r:id="rId15"/>
    <p:sldId id="1927" r:id="rId16"/>
    <p:sldId id="1928" r:id="rId17"/>
    <p:sldId id="303" r:id="rId18"/>
  </p:sldIdLst>
  <p:sldSz cx="12195175" cy="6859588"/>
  <p:notesSz cx="6742113" cy="9872663"/>
  <p:custDataLst>
    <p:tags r:id="rId21"/>
  </p:custDataLst>
  <p:defaultTex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E78AE8-8D04-4A24-A54B-EECB51E3B790}">
          <p14:sldIdLst>
            <p14:sldId id="256"/>
            <p14:sldId id="279"/>
            <p14:sldId id="281"/>
            <p14:sldId id="308"/>
            <p14:sldId id="283"/>
            <p14:sldId id="295"/>
            <p14:sldId id="307"/>
            <p14:sldId id="302"/>
            <p14:sldId id="1927"/>
            <p14:sldId id="1928"/>
            <p14:sldId id="3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5EB8"/>
    <a:srgbClr val="006AB4"/>
    <a:srgbClr val="6CBD3A"/>
    <a:srgbClr val="FFE18E"/>
    <a:srgbClr val="EE2F66"/>
    <a:srgbClr val="FFBECF"/>
    <a:srgbClr val="2C8027"/>
    <a:srgbClr val="4AB9D3"/>
    <a:srgbClr val="C0E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F6037-CCCD-41C7-88B4-743AB672AC81}" v="4" dt="2024-06-18T09:31:13.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300" autoAdjust="0"/>
  </p:normalViewPr>
  <p:slideViewPr>
    <p:cSldViewPr snapToGrid="0">
      <p:cViewPr varScale="1">
        <p:scale>
          <a:sx n="34" d="100"/>
          <a:sy n="34" d="100"/>
        </p:scale>
        <p:origin x="1900"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dirty="0"/>
              <a:t>Employers</a:t>
            </a:r>
            <a:r>
              <a:rPr lang="en-GB" sz="1400" baseline="0" dirty="0"/>
              <a:t> for Foundation Trainee Pharmacists (MIDS) </a:t>
            </a:r>
            <a:endParaRPr lang="en-GB"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NHS Trust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2021</c:v>
                </c:pt>
                <c:pt idx="2">
                  <c:v>2022</c:v>
                </c:pt>
              </c:numCache>
            </c:numRef>
          </c:cat>
          <c:val>
            <c:numRef>
              <c:f>Sheet1!$B$2:$B$5</c:f>
              <c:numCache>
                <c:formatCode>General</c:formatCode>
                <c:ptCount val="4"/>
                <c:pt idx="0">
                  <c:v>34</c:v>
                </c:pt>
                <c:pt idx="1">
                  <c:v>39</c:v>
                </c:pt>
                <c:pt idx="2">
                  <c:v>33</c:v>
                </c:pt>
              </c:numCache>
            </c:numRef>
          </c:val>
          <c:extLst>
            <c:ext xmlns:c16="http://schemas.microsoft.com/office/drawing/2014/chart" uri="{C3380CC4-5D6E-409C-BE32-E72D297353CC}">
              <c16:uniqueId val="{00000000-4B86-4A72-B3CB-67B97C80AD29}"/>
            </c:ext>
          </c:extLst>
        </c:ser>
        <c:ser>
          <c:idx val="1"/>
          <c:order val="1"/>
          <c:tx>
            <c:strRef>
              <c:f>Sheet1!$C$1</c:f>
              <c:strCache>
                <c:ptCount val="1"/>
                <c:pt idx="0">
                  <c:v>Primary Care (inc community Pharmacy)</c:v>
                </c:pt>
              </c:strCache>
            </c:strRef>
          </c:tx>
          <c:spPr>
            <a:solidFill>
              <a:schemeClr val="accent5"/>
            </a:solidFill>
            <a:ln>
              <a:noFill/>
            </a:ln>
            <a:effectLst/>
          </c:spPr>
          <c:invertIfNegative val="0"/>
          <c:cat>
            <c:numRef>
              <c:f>Sheet1!$A$2:$A$5</c:f>
              <c:numCache>
                <c:formatCode>General</c:formatCode>
                <c:ptCount val="4"/>
                <c:pt idx="0">
                  <c:v>2020</c:v>
                </c:pt>
                <c:pt idx="1">
                  <c:v>2021</c:v>
                </c:pt>
                <c:pt idx="2">
                  <c:v>2022</c:v>
                </c:pt>
              </c:numCache>
            </c:numRef>
          </c:cat>
          <c:val>
            <c:numRef>
              <c:f>Sheet1!$C$2:$C$5</c:f>
              <c:numCache>
                <c:formatCode>General</c:formatCode>
                <c:ptCount val="4"/>
                <c:pt idx="0">
                  <c:v>66</c:v>
                </c:pt>
                <c:pt idx="1">
                  <c:v>61</c:v>
                </c:pt>
                <c:pt idx="2">
                  <c:v>67</c:v>
                </c:pt>
              </c:numCache>
            </c:numRef>
          </c:val>
          <c:extLst>
            <c:ext xmlns:c16="http://schemas.microsoft.com/office/drawing/2014/chart" uri="{C3380CC4-5D6E-409C-BE32-E72D297353CC}">
              <c16:uniqueId val="{00000001-4B86-4A72-B3CB-67B97C80AD29}"/>
            </c:ext>
          </c:extLst>
        </c:ser>
        <c:dLbls>
          <c:showLegendKey val="0"/>
          <c:showVal val="0"/>
          <c:showCatName val="0"/>
          <c:showSerName val="0"/>
          <c:showPercent val="0"/>
          <c:showBubbleSize val="0"/>
        </c:dLbls>
        <c:gapWidth val="150"/>
        <c:overlap val="100"/>
        <c:axId val="66137024"/>
        <c:axId val="988534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4"/>
                  </a:solidFill>
                  <a:ln>
                    <a:noFill/>
                  </a:ln>
                  <a:effectLst/>
                </c:spPr>
                <c:invertIfNegative val="0"/>
                <c:cat>
                  <c:numRef>
                    <c:extLst>
                      <c:ext uri="{02D57815-91ED-43cb-92C2-25804820EDAC}">
                        <c15:formulaRef>
                          <c15:sqref>Sheet1!$A$2:$A$5</c15:sqref>
                        </c15:formulaRef>
                      </c:ext>
                    </c:extLst>
                    <c:numCache>
                      <c:formatCode>General</c:formatCode>
                      <c:ptCount val="4"/>
                      <c:pt idx="0">
                        <c:v>2020</c:v>
                      </c:pt>
                      <c:pt idx="1">
                        <c:v>2021</c:v>
                      </c:pt>
                      <c:pt idx="2">
                        <c:v>2022</c:v>
                      </c:pt>
                    </c:numCache>
                  </c:num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2-4B86-4A72-B3CB-67B97C80AD29}"/>
                  </c:ext>
                </c:extLst>
              </c15:ser>
            </c15:filteredBarSeries>
          </c:ext>
        </c:extLst>
      </c:barChart>
      <c:catAx>
        <c:axId val="6613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85344"/>
        <c:crosses val="autoZero"/>
        <c:auto val="1"/>
        <c:lblAlgn val="ctr"/>
        <c:lblOffset val="100"/>
        <c:noMultiLvlLbl val="0"/>
      </c:catAx>
      <c:valAx>
        <c:axId val="988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137024"/>
        <c:crosses val="autoZero"/>
        <c:crossBetween val="between"/>
      </c:valAx>
      <c:spPr>
        <a:noFill/>
        <a:ln>
          <a:noFill/>
        </a:ln>
        <a:effectLst/>
      </c:spPr>
    </c:plotArea>
    <c:legend>
      <c:legendPos val="b"/>
      <c:legendEntry>
        <c:idx val="0"/>
        <c:delete val="1"/>
      </c:legendEntry>
      <c:layout>
        <c:manualLayout>
          <c:xMode val="edge"/>
          <c:yMode val="edge"/>
          <c:x val="6.7393001668699382E-2"/>
          <c:y val="0.91344352718261379"/>
          <c:w val="0.88465664086221241"/>
          <c:h val="8.65564728173861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19/06/2024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1039307" rtl="0" eaLnBrk="1" latinLnBrk="0" hangingPunct="1">
      <a:defRPr sz="1400" kern="1200">
        <a:solidFill>
          <a:schemeClr val="tx1"/>
        </a:solidFill>
        <a:latin typeface="+mn-lt"/>
        <a:ea typeface="+mn-ea"/>
        <a:cs typeface="+mn-cs"/>
      </a:defRPr>
    </a:lvl1pPr>
    <a:lvl2pPr marL="519654" algn="l" defTabSz="1039307" rtl="0" eaLnBrk="1" latinLnBrk="0" hangingPunct="1">
      <a:defRPr sz="1400" kern="1200">
        <a:solidFill>
          <a:schemeClr val="tx1"/>
        </a:solidFill>
        <a:latin typeface="+mn-lt"/>
        <a:ea typeface="+mn-ea"/>
        <a:cs typeface="+mn-cs"/>
      </a:defRPr>
    </a:lvl2pPr>
    <a:lvl3pPr marL="1039307" algn="l" defTabSz="1039307" rtl="0" eaLnBrk="1" latinLnBrk="0" hangingPunct="1">
      <a:defRPr sz="1400" kern="1200">
        <a:solidFill>
          <a:schemeClr val="tx1"/>
        </a:solidFill>
        <a:latin typeface="+mn-lt"/>
        <a:ea typeface="+mn-ea"/>
        <a:cs typeface="+mn-cs"/>
      </a:defRPr>
    </a:lvl3pPr>
    <a:lvl4pPr marL="1558961" algn="l" defTabSz="1039307" rtl="0" eaLnBrk="1" latinLnBrk="0" hangingPunct="1">
      <a:defRPr sz="1400" kern="1200">
        <a:solidFill>
          <a:schemeClr val="tx1"/>
        </a:solidFill>
        <a:latin typeface="+mn-lt"/>
        <a:ea typeface="+mn-ea"/>
        <a:cs typeface="+mn-cs"/>
      </a:defRPr>
    </a:lvl4pPr>
    <a:lvl5pPr marL="2078614" algn="l" defTabSz="1039307" rtl="0" eaLnBrk="1" latinLnBrk="0" hangingPunct="1">
      <a:defRPr sz="1400" kern="1200">
        <a:solidFill>
          <a:schemeClr val="tx1"/>
        </a:solidFill>
        <a:latin typeface="+mn-lt"/>
        <a:ea typeface="+mn-ea"/>
        <a:cs typeface="+mn-cs"/>
      </a:defRPr>
    </a:lvl5pPr>
    <a:lvl6pPr marL="2598268" algn="l" defTabSz="1039307" rtl="0" eaLnBrk="1" latinLnBrk="0" hangingPunct="1">
      <a:defRPr sz="1400" kern="1200">
        <a:solidFill>
          <a:schemeClr val="tx1"/>
        </a:solidFill>
        <a:latin typeface="+mn-lt"/>
        <a:ea typeface="+mn-ea"/>
        <a:cs typeface="+mn-cs"/>
      </a:defRPr>
    </a:lvl6pPr>
    <a:lvl7pPr marL="3117921" algn="l" defTabSz="1039307" rtl="0" eaLnBrk="1" latinLnBrk="0" hangingPunct="1">
      <a:defRPr sz="1400" kern="1200">
        <a:solidFill>
          <a:schemeClr val="tx1"/>
        </a:solidFill>
        <a:latin typeface="+mn-lt"/>
        <a:ea typeface="+mn-ea"/>
        <a:cs typeface="+mn-cs"/>
      </a:defRPr>
    </a:lvl7pPr>
    <a:lvl8pPr marL="3637575" algn="l" defTabSz="1039307" rtl="0" eaLnBrk="1" latinLnBrk="0" hangingPunct="1">
      <a:defRPr sz="1400" kern="1200">
        <a:solidFill>
          <a:schemeClr val="tx1"/>
        </a:solidFill>
        <a:latin typeface="+mn-lt"/>
        <a:ea typeface="+mn-ea"/>
        <a:cs typeface="+mn-cs"/>
      </a:defRPr>
    </a:lvl8pPr>
    <a:lvl9pPr marL="4157228" algn="l" defTabSz="10393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slides used for David Webb visit to </a:t>
            </a:r>
            <a:r>
              <a:rPr lang="en-US" dirty="0" err="1"/>
              <a:t>UoN</a:t>
            </a:r>
            <a:r>
              <a:rPr lang="en-US" dirty="0"/>
              <a:t> (April 2023)</a:t>
            </a:r>
          </a:p>
        </p:txBody>
      </p:sp>
      <p:sp>
        <p:nvSpPr>
          <p:cNvPr id="4" name="Slide Number Placeholder 3"/>
          <p:cNvSpPr>
            <a:spLocks noGrp="1"/>
          </p:cNvSpPr>
          <p:nvPr>
            <p:ph type="sldNum" sz="quarter" idx="5"/>
          </p:nvPr>
        </p:nvSpPr>
        <p:spPr/>
        <p:txBody>
          <a:bodyPr/>
          <a:lstStyle/>
          <a:p>
            <a:fld id="{EDC35914-1693-1144-9887-F3137DA32060}" type="slidenum">
              <a:rPr lang="en-US" smtClean="0"/>
              <a:t>2</a:t>
            </a:fld>
            <a:endParaRPr lang="en-US"/>
          </a:p>
        </p:txBody>
      </p:sp>
    </p:spTree>
    <p:extLst>
      <p:ext uri="{BB962C8B-B14F-4D97-AF65-F5344CB8AC3E}">
        <p14:creationId xmlns:p14="http://schemas.microsoft.com/office/powerpoint/2010/main" val="329390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C97DB1-A984-4DC0-8D1A-1C9BF34A6189}" type="slidenum">
              <a:rPr lang="en-GB" smtClean="0"/>
              <a:t>11</a:t>
            </a:fld>
            <a:endParaRPr lang="en-GB"/>
          </a:p>
        </p:txBody>
      </p:sp>
    </p:spTree>
    <p:extLst>
      <p:ext uri="{BB962C8B-B14F-4D97-AF65-F5344CB8AC3E}">
        <p14:creationId xmlns:p14="http://schemas.microsoft.com/office/powerpoint/2010/main" val="220753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DC35914-1693-1144-9887-F3137DA32060}" type="slidenum">
              <a:rPr lang="en-US" smtClean="0"/>
              <a:t>3</a:t>
            </a:fld>
            <a:endParaRPr lang="en-US"/>
          </a:p>
        </p:txBody>
      </p:sp>
    </p:spTree>
    <p:extLst>
      <p:ext uri="{BB962C8B-B14F-4D97-AF65-F5344CB8AC3E}">
        <p14:creationId xmlns:p14="http://schemas.microsoft.com/office/powerpoint/2010/main" val="191479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DC35914-1693-1144-9887-F3137DA32060}" type="slidenum">
              <a:rPr lang="en-US" smtClean="0"/>
              <a:t>4</a:t>
            </a:fld>
            <a:endParaRPr lang="en-US"/>
          </a:p>
        </p:txBody>
      </p:sp>
    </p:spTree>
    <p:extLst>
      <p:ext uri="{BB962C8B-B14F-4D97-AF65-F5344CB8AC3E}">
        <p14:creationId xmlns:p14="http://schemas.microsoft.com/office/powerpoint/2010/main" val="76295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GB" sz="1867" dirty="0">
              <a:cs typeface="Arial"/>
            </a:endParaRPr>
          </a:p>
        </p:txBody>
      </p:sp>
      <p:sp>
        <p:nvSpPr>
          <p:cNvPr id="4" name="Slide Number Placeholder 3"/>
          <p:cNvSpPr>
            <a:spLocks noGrp="1"/>
          </p:cNvSpPr>
          <p:nvPr>
            <p:ph type="sldNum" sz="quarter" idx="5"/>
          </p:nvPr>
        </p:nvSpPr>
        <p:spPr/>
        <p:txBody>
          <a:bodyPr/>
          <a:lstStyle/>
          <a:p>
            <a:fld id="{EDC35914-1693-1144-9887-F3137DA32060}" type="slidenum">
              <a:rPr lang="en-US" smtClean="0"/>
              <a:t>5</a:t>
            </a:fld>
            <a:endParaRPr lang="en-US"/>
          </a:p>
        </p:txBody>
      </p:sp>
    </p:spTree>
    <p:extLst>
      <p:ext uri="{BB962C8B-B14F-4D97-AF65-F5344CB8AC3E}">
        <p14:creationId xmlns:p14="http://schemas.microsoft.com/office/powerpoint/2010/main" val="127375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DC35914-1693-1144-9887-F3137DA32060}" type="slidenum">
              <a:rPr lang="en-US" smtClean="0"/>
              <a:t>6</a:t>
            </a:fld>
            <a:endParaRPr lang="en-US"/>
          </a:p>
        </p:txBody>
      </p:sp>
    </p:spTree>
    <p:extLst>
      <p:ext uri="{BB962C8B-B14F-4D97-AF65-F5344CB8AC3E}">
        <p14:creationId xmlns:p14="http://schemas.microsoft.com/office/powerpoint/2010/main" val="41707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3D024-46AD-453F-9485-D7C03A54C73A}" type="slidenum">
              <a:rPr lang="en-GB" smtClean="0"/>
              <a:t>7</a:t>
            </a:fld>
            <a:endParaRPr lang="en-GB"/>
          </a:p>
        </p:txBody>
      </p:sp>
    </p:spTree>
    <p:extLst>
      <p:ext uri="{BB962C8B-B14F-4D97-AF65-F5344CB8AC3E}">
        <p14:creationId xmlns:p14="http://schemas.microsoft.com/office/powerpoint/2010/main" val="115567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90">
              <a:defRPr/>
            </a:pPr>
            <a:endParaRPr lang="en-GB" dirty="0"/>
          </a:p>
        </p:txBody>
      </p:sp>
      <p:sp>
        <p:nvSpPr>
          <p:cNvPr id="4" name="Slide Number Placeholder 3"/>
          <p:cNvSpPr>
            <a:spLocks noGrp="1"/>
          </p:cNvSpPr>
          <p:nvPr>
            <p:ph type="sldNum" sz="quarter" idx="5"/>
          </p:nvPr>
        </p:nvSpPr>
        <p:spPr/>
        <p:txBody>
          <a:bodyPr/>
          <a:lstStyle/>
          <a:p>
            <a:fld id="{FD569203-BE31-4613-A2A3-FDA27C092F4B}" type="slidenum">
              <a:rPr lang="en-GB" smtClean="0"/>
              <a:t>8</a:t>
            </a:fld>
            <a:endParaRPr lang="en-GB"/>
          </a:p>
        </p:txBody>
      </p:sp>
    </p:spTree>
    <p:extLst>
      <p:ext uri="{BB962C8B-B14F-4D97-AF65-F5344CB8AC3E}">
        <p14:creationId xmlns:p14="http://schemas.microsoft.com/office/powerpoint/2010/main" val="68892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27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Foundation Pharmacists</a:t>
            </a:r>
          </a:p>
          <a:p>
            <a:endParaRPr lang="en-GB" dirty="0"/>
          </a:p>
          <a:p>
            <a:endParaRPr lang="en-GB" dirty="0"/>
          </a:p>
          <a:p>
            <a:r>
              <a:rPr lang="en-GB" dirty="0"/>
              <a:t>Total numbers</a:t>
            </a:r>
          </a:p>
          <a:p>
            <a:endParaRPr lang="en-GB" dirty="0"/>
          </a:p>
          <a:p>
            <a:pPr marL="342900" indent="-342900">
              <a:buAutoNum type="arabicPlain" startAt="2022"/>
            </a:pPr>
            <a:r>
              <a:rPr lang="en-GB" dirty="0"/>
              <a:t>128 NHS Trusts</a:t>
            </a:r>
          </a:p>
          <a:p>
            <a:pPr marL="0" indent="0">
              <a:buNone/>
            </a:pPr>
            <a:r>
              <a:rPr lang="en-GB" dirty="0"/>
              <a:t>          160 community </a:t>
            </a:r>
          </a:p>
          <a:p>
            <a:pPr marL="0" indent="0">
              <a:buNone/>
            </a:pPr>
            <a:endParaRPr lang="en-GB" dirty="0"/>
          </a:p>
          <a:p>
            <a:pPr marL="0" indent="0">
              <a:buNone/>
            </a:pPr>
            <a:r>
              <a:rPr lang="en-GB" dirty="0"/>
              <a:t>Currently number of posts advertised &gt;800</a:t>
            </a:r>
          </a:p>
          <a:p>
            <a:pPr marL="0" indent="0">
              <a:buNone/>
            </a:pPr>
            <a:r>
              <a:rPr lang="en-GB" dirty="0"/>
              <a:t>Anticipate half of these will </a:t>
            </a:r>
            <a:r>
              <a:rPr lang="en-GB" dirty="0" err="1"/>
              <a:t>ffill</a:t>
            </a:r>
            <a:r>
              <a:rPr lang="en-GB" dirty="0"/>
              <a:t>	</a:t>
            </a:r>
          </a:p>
          <a:p>
            <a:endParaRPr lang="en-GB" dirty="0"/>
          </a:p>
        </p:txBody>
      </p:sp>
      <p:sp>
        <p:nvSpPr>
          <p:cNvPr id="4" name="Slide Number Placeholder 3"/>
          <p:cNvSpPr>
            <a:spLocks noGrp="1"/>
          </p:cNvSpPr>
          <p:nvPr>
            <p:ph type="sldNum" sz="quarter" idx="5"/>
          </p:nvPr>
        </p:nvSpPr>
        <p:spPr/>
        <p:txBody>
          <a:bodyPr/>
          <a:lstStyle/>
          <a:p>
            <a:fld id="{4398B954-2888-4EEA-BC75-22288D66EB13}" type="slidenum">
              <a:rPr lang="en-GB" smtClean="0"/>
              <a:t>10</a:t>
            </a:fld>
            <a:endParaRPr lang="en-GB"/>
          </a:p>
        </p:txBody>
      </p:sp>
    </p:spTree>
    <p:extLst>
      <p:ext uri="{BB962C8B-B14F-4D97-AF65-F5344CB8AC3E}">
        <p14:creationId xmlns:p14="http://schemas.microsoft.com/office/powerpoint/2010/main" val="1132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192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112" y="2772641"/>
            <a:ext cx="11090888" cy="34568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113" y="2088484"/>
            <a:ext cx="11015512" cy="578061"/>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2178" y="423301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112" y="432100"/>
            <a:ext cx="11407124" cy="865386"/>
          </a:xfrm>
          <a:prstGeom prst="rect">
            <a:avLst/>
          </a:prstGeom>
        </p:spPr>
        <p:txBody>
          <a:bodyPr lIns="0" tIns="0" rIns="0" bIns="0">
            <a:normAutofit/>
          </a:bodyPr>
          <a:lstStyle>
            <a:lvl1pPr>
              <a:defRPr sz="3601"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xmlns="" val="1"/>
              </a:ext>
            </a:extLst>
          </p:cNvPr>
          <p:cNvCxnSpPr>
            <a:cxnSpLocks/>
          </p:cNvCxnSpPr>
          <p:nvPr userDrawn="1"/>
        </p:nvCxnSpPr>
        <p:spPr>
          <a:xfrm>
            <a:off x="432112" y="6337467"/>
            <a:ext cx="11378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rot="10800000">
            <a:off x="9222771" y="244096"/>
            <a:ext cx="3065470" cy="188004"/>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421975-A40D-45C3-9B41-5C42884DBB8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9866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CD164-A73E-4497-84B0-8BED81DB51D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2DACB7B-9811-4169-AF69-6337FB32C453}"/>
              </a:ext>
            </a:extLst>
          </p:cNvPr>
          <p:cNvSpPr>
            <a:spLocks noGrp="1"/>
          </p:cNvSpPr>
          <p:nvPr>
            <p:ph type="body" sz="quarter" idx="10"/>
          </p:nvPr>
        </p:nvSpPr>
        <p:spPr>
          <a:xfrm>
            <a:off x="554038" y="1630363"/>
            <a:ext cx="5472112" cy="4535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a:extLst>
              <a:ext uri="{FF2B5EF4-FFF2-40B4-BE49-F238E27FC236}">
                <a16:creationId xmlns:a16="http://schemas.microsoft.com/office/drawing/2014/main" id="{140AB0E1-DD29-4F2F-9DCD-75E7E4E6BBF8}"/>
              </a:ext>
            </a:extLst>
          </p:cNvPr>
          <p:cNvSpPr>
            <a:spLocks noGrp="1"/>
          </p:cNvSpPr>
          <p:nvPr>
            <p:ph type="body" sz="quarter" idx="11"/>
          </p:nvPr>
        </p:nvSpPr>
        <p:spPr>
          <a:xfrm>
            <a:off x="6170613" y="1630363"/>
            <a:ext cx="5472112" cy="4535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31975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rot="5400000">
            <a:off x="-2509641" y="-71649"/>
            <a:ext cx="10771445" cy="7618222"/>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3793" y="364510"/>
            <a:ext cx="1209270" cy="980016"/>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xmlns="" val="1"/>
              </a:ext>
            </a:extLst>
          </p:cNvPr>
          <p:cNvCxnSpPr/>
          <p:nvPr userDrawn="1"/>
        </p:nvCxnSpPr>
        <p:spPr>
          <a:xfrm>
            <a:off x="5717415" y="2606455"/>
            <a:ext cx="8653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2231" y="2809396"/>
            <a:ext cx="4344865" cy="2608636"/>
          </a:xfrm>
          <a:prstGeom prst="rect">
            <a:avLst/>
          </a:prstGeom>
          <a:noFill/>
        </p:spPr>
        <p:txBody>
          <a:bodyPr wrap="square" lIns="0" tIns="0" rIns="0" bIns="0" rtlCol="0">
            <a:noAutofit/>
          </a:bodyPr>
          <a:lstStyle/>
          <a:p>
            <a:pPr marL="0" marR="0" lvl="0" indent="0" algn="l" defTabSz="914583"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1"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583"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583"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583"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a:stretch/>
        </p:blipFill>
        <p:spPr>
          <a:xfrm>
            <a:off x="5873569" y="3666083"/>
            <a:ext cx="390246" cy="39023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xmlns="" r:embed="rId7"/>
              </a:ext>
            </a:extLst>
          </a:blip>
          <a:srcRect/>
          <a:stretch/>
        </p:blipFill>
        <p:spPr>
          <a:xfrm>
            <a:off x="5886928" y="4267357"/>
            <a:ext cx="390246" cy="39023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xmlns="" r:embed="rId9"/>
              </a:ext>
            </a:extLst>
          </a:blip>
          <a:srcRect/>
          <a:stretch/>
        </p:blipFill>
        <p:spPr>
          <a:xfrm>
            <a:off x="5768576" y="4807635"/>
            <a:ext cx="600231" cy="600214"/>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rot="10800000">
            <a:off x="9222771" y="244096"/>
            <a:ext cx="3065470" cy="188004"/>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112" y="432100"/>
            <a:ext cx="11407124" cy="865386"/>
          </a:xfrm>
          <a:prstGeom prst="rect">
            <a:avLst/>
          </a:prstGeom>
        </p:spPr>
        <p:txBody>
          <a:bodyPr lIns="0" tIns="0" rIns="0" bIns="0">
            <a:normAutofit/>
          </a:bodyPr>
          <a:lstStyle>
            <a:lvl1pPr>
              <a:defRPr sz="3601"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112" y="2088483"/>
            <a:ext cx="11053578" cy="462124"/>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112" y="2736626"/>
            <a:ext cx="11090888" cy="34568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xmlns="" val="1"/>
              </a:ext>
            </a:extLst>
          </p:cNvPr>
          <p:cNvCxnSpPr>
            <a:cxnSpLocks/>
          </p:cNvCxnSpPr>
          <p:nvPr userDrawn="1"/>
        </p:nvCxnSpPr>
        <p:spPr>
          <a:xfrm>
            <a:off x="408896" y="6337467"/>
            <a:ext cx="1140218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112" y="310147"/>
            <a:ext cx="11407124" cy="426820"/>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2178" y="423301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3142" y="3171446"/>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xmlns="" val="1"/>
              </a:ext>
            </a:extLst>
          </p:cNvPr>
          <p:cNvCxnSpPr>
            <a:cxnSpLocks/>
          </p:cNvCxnSpPr>
          <p:nvPr userDrawn="1"/>
        </p:nvCxnSpPr>
        <p:spPr>
          <a:xfrm>
            <a:off x="432112" y="6337467"/>
            <a:ext cx="11378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2771" y="244096"/>
            <a:ext cx="3065470" cy="188004"/>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113" y="767378"/>
            <a:ext cx="11015512" cy="578061"/>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rot="10800000">
            <a:off x="9222771" y="244096"/>
            <a:ext cx="3065470" cy="188004"/>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112" y="432101"/>
            <a:ext cx="11407124" cy="695888"/>
          </a:xfrm>
          <a:prstGeom prst="rect">
            <a:avLst/>
          </a:prstGeom>
        </p:spPr>
        <p:txBody>
          <a:bodyPr lIns="0" tIns="0" rIns="0" bIns="0">
            <a:normAutofit/>
          </a:bodyPr>
          <a:lstStyle>
            <a:lvl1pPr>
              <a:defRPr sz="3601"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xmlns="" val="1"/>
              </a:ext>
            </a:extLst>
          </p:cNvPr>
          <p:cNvSpPr/>
          <p:nvPr userDrawn="1"/>
        </p:nvSpPr>
        <p:spPr>
          <a:xfrm>
            <a:off x="2278314" y="1188275"/>
            <a:ext cx="3564928" cy="900208"/>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8314" y="2088484"/>
            <a:ext cx="3564928" cy="151235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xmlns="" val="1"/>
              </a:ext>
            </a:extLst>
          </p:cNvPr>
          <p:cNvSpPr/>
          <p:nvPr userDrawn="1"/>
        </p:nvSpPr>
        <p:spPr>
          <a:xfrm>
            <a:off x="6233507" y="1188275"/>
            <a:ext cx="3564928" cy="900208"/>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3507" y="2089518"/>
            <a:ext cx="3564928" cy="151235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xmlns="" val="1"/>
              </a:ext>
            </a:extLst>
          </p:cNvPr>
          <p:cNvSpPr/>
          <p:nvPr userDrawn="1"/>
        </p:nvSpPr>
        <p:spPr>
          <a:xfrm>
            <a:off x="2278314" y="3750135"/>
            <a:ext cx="3564928" cy="900208"/>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8314" y="4650344"/>
            <a:ext cx="3564928" cy="151235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xmlns="" val="1"/>
              </a:ext>
            </a:extLst>
          </p:cNvPr>
          <p:cNvSpPr/>
          <p:nvPr userDrawn="1"/>
        </p:nvSpPr>
        <p:spPr>
          <a:xfrm>
            <a:off x="6241072" y="3753070"/>
            <a:ext cx="3564928" cy="900208"/>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3507" y="4651504"/>
            <a:ext cx="3564928" cy="151235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259" indent="0">
              <a:buClr>
                <a:schemeClr val="tx1"/>
              </a:buClr>
              <a:buNone/>
              <a:defRPr sz="1800">
                <a:solidFill>
                  <a:schemeClr val="tx1"/>
                </a:solidFill>
              </a:defRPr>
            </a:lvl2pPr>
            <a:lvl3pPr marL="714518" indent="0">
              <a:buClr>
                <a:schemeClr val="tx1"/>
              </a:buClr>
              <a:buNone/>
              <a:defRPr sz="1800">
                <a:solidFill>
                  <a:schemeClr val="tx1"/>
                </a:solidFill>
              </a:defRPr>
            </a:lvl3pPr>
            <a:lvl4pPr marL="1081303" indent="0">
              <a:buClr>
                <a:schemeClr val="tx1"/>
              </a:buClr>
              <a:buNone/>
              <a:defRPr sz="1800">
                <a:solidFill>
                  <a:schemeClr val="tx1"/>
                </a:solidFill>
              </a:defRPr>
            </a:lvl4pPr>
            <a:lvl5pPr marL="143856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xmlns="" val="1"/>
              </a:ext>
            </a:extLst>
          </p:cNvPr>
          <p:cNvCxnSpPr>
            <a:cxnSpLocks/>
          </p:cNvCxnSpPr>
          <p:nvPr userDrawn="1"/>
        </p:nvCxnSpPr>
        <p:spPr>
          <a:xfrm>
            <a:off x="432112" y="6337467"/>
            <a:ext cx="1138782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364" y="1314461"/>
            <a:ext cx="7505803" cy="3467530"/>
          </a:xfrm>
          <a:prstGeom prst="rect">
            <a:avLst/>
          </a:prstGeom>
        </p:spPr>
        <p:txBody>
          <a:bodyPr>
            <a:noAutofit/>
          </a:bodyPr>
          <a:lstStyle>
            <a:lvl1pPr marL="288058" indent="-288058" algn="l">
              <a:buNone/>
              <a:defRPr sz="4201" b="1">
                <a:solidFill>
                  <a:schemeClr val="tx1"/>
                </a:solidFill>
              </a:defRPr>
            </a:lvl1pPr>
            <a:lvl2pPr marL="357259" indent="0">
              <a:buNone/>
              <a:defRPr>
                <a:solidFill>
                  <a:schemeClr val="tx1"/>
                </a:solidFill>
              </a:defRPr>
            </a:lvl2pPr>
            <a:lvl3pPr marL="714518" indent="0">
              <a:buNone/>
              <a:defRPr>
                <a:solidFill>
                  <a:schemeClr val="tx1"/>
                </a:solidFill>
              </a:defRPr>
            </a:lvl3pPr>
            <a:lvl4pPr marL="1081303" indent="0">
              <a:buNone/>
              <a:defRPr>
                <a:solidFill>
                  <a:schemeClr val="tx1"/>
                </a:solidFill>
              </a:defRPr>
            </a:lvl4pPr>
            <a:lvl5pPr marL="143856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216" y="4781990"/>
            <a:ext cx="7505803" cy="897146"/>
          </a:xfrm>
          <a:prstGeom prst="rect">
            <a:avLst/>
          </a:prstGeom>
        </p:spPr>
        <p:txBody>
          <a:bodyPr/>
          <a:lstStyle>
            <a:lvl1pPr marL="0" indent="0" algn="l">
              <a:buNone/>
              <a:defRPr b="1">
                <a:solidFill>
                  <a:schemeClr val="tx1"/>
                </a:solidFill>
              </a:defRPr>
            </a:lvl1pPr>
            <a:lvl2pPr marL="357259" indent="0">
              <a:buNone/>
              <a:defRPr/>
            </a:lvl2pPr>
            <a:lvl3pPr marL="714518" indent="0">
              <a:buNone/>
              <a:defRPr/>
            </a:lvl3pPr>
            <a:lvl4pPr marL="1081303" indent="0">
              <a:buNone/>
              <a:defRPr/>
            </a:lvl4pPr>
            <a:lvl5pPr marL="143856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xmlns="" val="1"/>
              </a:ext>
            </a:extLst>
          </p:cNvPr>
          <p:cNvCxnSpPr>
            <a:cxnSpLocks/>
          </p:cNvCxnSpPr>
          <p:nvPr userDrawn="1"/>
        </p:nvCxnSpPr>
        <p:spPr>
          <a:xfrm>
            <a:off x="432112" y="6337467"/>
            <a:ext cx="11378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rot="10800000">
            <a:off x="9222771" y="244096"/>
            <a:ext cx="3065470" cy="188004"/>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236" y="414830"/>
            <a:ext cx="11407124" cy="865386"/>
          </a:xfrm>
          <a:prstGeom prst="rect">
            <a:avLst/>
          </a:prstGeom>
        </p:spPr>
        <p:txBody>
          <a:bodyPr lIns="0" tIns="0" rIns="0" bIns="0">
            <a:normAutofit/>
          </a:bodyPr>
          <a:lstStyle>
            <a:lvl1pPr>
              <a:defRPr sz="3601" b="1">
                <a:solidFill>
                  <a:schemeClr val="tx1"/>
                </a:solidFill>
              </a:defRPr>
            </a:lvl1pPr>
          </a:lstStyle>
          <a:p>
            <a:r>
              <a:rPr lang="en-GB"/>
              <a:t>Heading</a:t>
            </a:r>
          </a:p>
        </p:txBody>
      </p:sp>
      <p:sp>
        <p:nvSpPr>
          <p:cNvPr id="3" name="Content Placeholder 2"/>
          <p:cNvSpPr>
            <a:spLocks noGrp="1"/>
          </p:cNvSpPr>
          <p:nvPr>
            <p:ph idx="1" hasCustomPrompt="1"/>
          </p:nvPr>
        </p:nvSpPr>
        <p:spPr>
          <a:xfrm>
            <a:off x="375235" y="1416107"/>
            <a:ext cx="7633988" cy="4027375"/>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2178" y="423301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7624" y="6406461"/>
            <a:ext cx="372315" cy="277063"/>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xmlns="" val="1"/>
              </a:ext>
            </a:extLst>
          </p:cNvPr>
          <p:cNvCxnSpPr>
            <a:cxnSpLocks/>
          </p:cNvCxnSpPr>
          <p:nvPr userDrawn="1"/>
        </p:nvCxnSpPr>
        <p:spPr>
          <a:xfrm>
            <a:off x="432112" y="6337467"/>
            <a:ext cx="113789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2" name="shpShadedBackground" hidden="1">
            <a:extLst>
              <a:ext uri="{FF2B5EF4-FFF2-40B4-BE49-F238E27FC236}">
                <a16:creationId xmlns:a16="http://schemas.microsoft.com/office/drawing/2014/main" id="{989FE644-B848-412D-A3D7-B2401B8D817F}"/>
              </a:ext>
            </a:extLst>
          </p:cNvPr>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en-GB" sz="1800"/>
          </a:p>
        </p:txBody>
      </p:sp>
      <p:sp>
        <p:nvSpPr>
          <p:cNvPr id="2" name="Title Placeholder 1"/>
          <p:cNvSpPr>
            <a:spLocks noGrp="1"/>
          </p:cNvSpPr>
          <p:nvPr>
            <p:ph type="title"/>
          </p:nvPr>
        </p:nvSpPr>
        <p:spPr>
          <a:xfrm>
            <a:off x="554355" y="512763"/>
            <a:ext cx="11088000" cy="792465"/>
          </a:xfrm>
          <a:prstGeom prst="rect">
            <a:avLst/>
          </a:prstGeom>
        </p:spPr>
        <p:txBody>
          <a:bodyPr vert="horz" lIns="0" tIns="0" rIns="103931" bIns="0" rtlCol="0" anchor="b">
            <a:noAutofit/>
          </a:bodyPr>
          <a:lstStyle/>
          <a:p>
            <a:r>
              <a:rPr lang="en-GB"/>
              <a:t>Click to edit master title style</a:t>
            </a:r>
          </a:p>
        </p:txBody>
      </p:sp>
      <p:sp>
        <p:nvSpPr>
          <p:cNvPr id="3" name="Text Placeholder 2"/>
          <p:cNvSpPr>
            <a:spLocks noGrp="1"/>
          </p:cNvSpPr>
          <p:nvPr>
            <p:ph type="body" idx="1"/>
          </p:nvPr>
        </p:nvSpPr>
        <p:spPr>
          <a:xfrm>
            <a:off x="554355" y="1634172"/>
            <a:ext cx="11088000" cy="453691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plcSlideNumbe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en-GB" sz="800" smtClean="0">
                <a:solidFill>
                  <a:schemeClr val="accent5"/>
                </a:solidFill>
              </a:rPr>
              <a:pPr algn="ctr"/>
              <a:t>‹#›</a:t>
            </a:fld>
            <a:endParaRPr lang="en-GB" sz="800">
              <a:solidFill>
                <a:schemeClr val="accent5"/>
              </a:solidFill>
            </a:endParaRPr>
          </a:p>
        </p:txBody>
      </p:sp>
      <p:sp>
        <p:nvSpPr>
          <p:cNvPr id="7" name="txtSecureMarker2" hidden="1"/>
          <p:cNvSpPr txBox="1"/>
          <p:nvPr userDrawn="1"/>
        </p:nvSpPr>
        <p:spPr>
          <a:xfrm>
            <a:off x="3762236" y="6531598"/>
            <a:ext cx="4670704" cy="305000"/>
          </a:xfrm>
          <a:prstGeom prst="rect">
            <a:avLst/>
          </a:prstGeom>
          <a:solidFill>
            <a:schemeClr val="bg1"/>
          </a:solidFill>
        </p:spPr>
        <p:txBody>
          <a:bodyPr wrap="square" lIns="103931" tIns="51965" rIns="103931" bIns="51965"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
        <p:nvSpPr>
          <p:cNvPr id="11" name="txtSecureMarker1" hidden="1"/>
          <p:cNvSpPr txBox="1"/>
          <p:nvPr userDrawn="1"/>
        </p:nvSpPr>
        <p:spPr>
          <a:xfrm>
            <a:off x="3762236" y="35260"/>
            <a:ext cx="4670704" cy="305000"/>
          </a:xfrm>
          <a:prstGeom prst="rect">
            <a:avLst/>
          </a:prstGeom>
          <a:solidFill>
            <a:schemeClr val="bg1"/>
          </a:solidFill>
        </p:spPr>
        <p:txBody>
          <a:bodyPr wrap="square" lIns="103931" tIns="51965" rIns="103931" bIns="51965" rtlCol="0">
            <a:spAutoFit/>
          </a:bodyPr>
          <a:lstStyle/>
          <a:p>
            <a:pPr algn="ctr"/>
            <a:r>
              <a:rPr lang="en-GB" sz="1300">
                <a:solidFill>
                  <a:srgbClr val="000000"/>
                </a:solidFill>
              </a:rPr>
              <a:t>SC</a:t>
            </a:r>
            <a:r>
              <a:rPr lang="en-GB" sz="1300" baseline="0">
                <a:solidFill>
                  <a:srgbClr val="000000"/>
                </a:solidFill>
              </a:rPr>
              <a:t> TEXT GOES HERE</a:t>
            </a:r>
            <a:endParaRPr lang="en-GB" sz="1300">
              <a:solidFill>
                <a:srgbClr val="000000"/>
              </a:solidFill>
            </a:endParaRPr>
          </a:p>
        </p:txBody>
      </p:sp>
    </p:spTree>
    <p:extLst>
      <p:ext uri="{BB962C8B-B14F-4D97-AF65-F5344CB8AC3E}">
        <p14:creationId xmlns:p14="http://schemas.microsoft.com/office/powerpoint/2010/main" val="4062072059"/>
      </p:ext>
    </p:extLst>
  </p:cSld>
  <p:clrMap bg1="lt1" tx1="dk1" bg2="lt2" tx2="dk2" accent1="accent1" accent2="accent2" accent3="accent3" accent4="accent4" accent5="accent5" accent6="accent6" hlink="hlink" folHlink="folHlink"/>
  <p:sldLayoutIdLst>
    <p:sldLayoutId id="2147483801" r:id="rId1"/>
    <p:sldLayoutId id="2147483800" r:id="rId2"/>
    <p:sldLayoutId id="2147483799" r:id="rId3"/>
  </p:sldLayoutIdLst>
  <p:transition>
    <p:fade/>
  </p:transition>
  <p:hf hdr="0"/>
  <p:txStyles>
    <p:title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p:titleStyle>
    <p:body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p:bodyStyle>
    <p:other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8" userDrawn="1">
          <p15:clr>
            <a:srgbClr val="F26B43"/>
          </p15:clr>
        </p15:guide>
        <p15:guide id="5" orient="horz" pos="323" userDrawn="1">
          <p15:clr>
            <a:srgbClr val="FBAE40"/>
          </p15:clr>
        </p15:guide>
        <p15:guide id="7" orient="horz" pos="437" userDrawn="1">
          <p15:clr>
            <a:srgbClr val="F26B43"/>
          </p15:clr>
        </p15:guide>
        <p15:guide id="10" orient="horz" pos="3884" userDrawn="1">
          <p15:clr>
            <a:srgbClr val="F26B43"/>
          </p15:clr>
        </p15:guide>
        <p15:guide id="11" orient="horz" pos="936" userDrawn="1">
          <p15:clr>
            <a:srgbClr val="F26B43"/>
          </p15:clr>
        </p15:guide>
        <p15:guide id="12" orient="horz" pos="1027" userDrawn="1">
          <p15:clr>
            <a:srgbClr val="F26B43"/>
          </p15:clr>
        </p15:guide>
        <p15:guide id="14" pos="847" userDrawn="1">
          <p15:clr>
            <a:srgbClr val="F26B43"/>
          </p15:clr>
        </p15:guide>
        <p15:guide id="15" pos="938" userDrawn="1">
          <p15:clr>
            <a:srgbClr val="F26B43"/>
          </p15:clr>
        </p15:guide>
        <p15:guide id="16" pos="1437" userDrawn="1">
          <p15:clr>
            <a:srgbClr val="F26B43"/>
          </p15:clr>
        </p15:guide>
        <p15:guide id="17" pos="1528" userDrawn="1">
          <p15:clr>
            <a:srgbClr val="F26B43"/>
          </p15:clr>
        </p15:guide>
        <p15:guide id="18" pos="2027" userDrawn="1">
          <p15:clr>
            <a:srgbClr val="F26B43"/>
          </p15:clr>
        </p15:guide>
        <p15:guide id="19" pos="2117" userDrawn="1">
          <p15:clr>
            <a:srgbClr val="F26B43"/>
          </p15:clr>
        </p15:guide>
        <p15:guide id="20" pos="2616" userDrawn="1">
          <p15:clr>
            <a:srgbClr val="F26B43"/>
          </p15:clr>
        </p15:guide>
        <p15:guide id="21" pos="2707" userDrawn="1">
          <p15:clr>
            <a:srgbClr val="F26B43"/>
          </p15:clr>
        </p15:guide>
        <p15:guide id="22" pos="3206" userDrawn="1">
          <p15:clr>
            <a:srgbClr val="F26B43"/>
          </p15:clr>
        </p15:guide>
        <p15:guide id="23" pos="3297" userDrawn="1">
          <p15:clr>
            <a:srgbClr val="F26B43"/>
          </p15:clr>
        </p15:guide>
        <p15:guide id="24" pos="3796" userDrawn="1">
          <p15:clr>
            <a:srgbClr val="F26B43"/>
          </p15:clr>
        </p15:guide>
        <p15:guide id="25" pos="3886" userDrawn="1">
          <p15:clr>
            <a:srgbClr val="F26B43"/>
          </p15:clr>
        </p15:guide>
        <p15:guide id="26" pos="4385" userDrawn="1">
          <p15:clr>
            <a:srgbClr val="F26B43"/>
          </p15:clr>
        </p15:guide>
        <p15:guide id="27" pos="4476" userDrawn="1">
          <p15:clr>
            <a:srgbClr val="F26B43"/>
          </p15:clr>
        </p15:guide>
        <p15:guide id="28" pos="4975" userDrawn="1">
          <p15:clr>
            <a:srgbClr val="F26B43"/>
          </p15:clr>
        </p15:guide>
        <p15:guide id="29" pos="5066" userDrawn="1">
          <p15:clr>
            <a:srgbClr val="F26B43"/>
          </p15:clr>
        </p15:guide>
        <p15:guide id="30" pos="5565" userDrawn="1">
          <p15:clr>
            <a:srgbClr val="F26B43"/>
          </p15:clr>
        </p15:guide>
        <p15:guide id="31" pos="5655" userDrawn="1">
          <p15:clr>
            <a:srgbClr val="F26B43"/>
          </p15:clr>
        </p15:guide>
        <p15:guide id="32" pos="6154" userDrawn="1">
          <p15:clr>
            <a:srgbClr val="F26B43"/>
          </p15:clr>
        </p15:guide>
        <p15:guide id="33" pos="6245" userDrawn="1">
          <p15:clr>
            <a:srgbClr val="F26B43"/>
          </p15:clr>
        </p15:guide>
        <p15:guide id="34" pos="6744" userDrawn="1">
          <p15:clr>
            <a:srgbClr val="F26B43"/>
          </p15:clr>
        </p15:guide>
        <p15:guide id="35" pos="6835" userDrawn="1">
          <p15:clr>
            <a:srgbClr val="F26B43"/>
          </p15:clr>
        </p15:guide>
        <p15:guide id="36" pos="7334" userDrawn="1">
          <p15:clr>
            <a:srgbClr val="F26B43"/>
          </p15:clr>
        </p15:guide>
        <p15:guide id="37" orient="horz" pos="1525" userDrawn="1">
          <p15:clr>
            <a:srgbClr val="F26B43"/>
          </p15:clr>
        </p15:guide>
        <p15:guide id="38" orient="horz" pos="1616" userDrawn="1">
          <p15:clr>
            <a:srgbClr val="F26B43"/>
          </p15:clr>
        </p15:guide>
        <p15:guide id="39" orient="horz" pos="2115" userDrawn="1">
          <p15:clr>
            <a:srgbClr val="F26B43"/>
          </p15:clr>
        </p15:guide>
        <p15:guide id="40" orient="horz" pos="2206" userDrawn="1">
          <p15:clr>
            <a:srgbClr val="F26B43"/>
          </p15:clr>
        </p15:guide>
        <p15:guide id="41" orient="horz" pos="2705" userDrawn="1">
          <p15:clr>
            <a:srgbClr val="F26B43"/>
          </p15:clr>
        </p15:guide>
        <p15:guide id="42" orient="horz" pos="2796" userDrawn="1">
          <p15:clr>
            <a:srgbClr val="F26B43"/>
          </p15:clr>
        </p15:guide>
        <p15:guide id="43" orient="horz" pos="3294" userDrawn="1">
          <p15:clr>
            <a:srgbClr val="F26B43"/>
          </p15:clr>
        </p15:guide>
        <p15:guide id="44" orient="horz" pos="3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419" y="365210"/>
            <a:ext cx="10518338" cy="132587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419" y="1826048"/>
            <a:ext cx="10518338" cy="435234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418" y="6357822"/>
            <a:ext cx="27439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19/06/2024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9652" y="6357822"/>
            <a:ext cx="411587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2843" y="6357822"/>
            <a:ext cx="27439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924" r:id="rId1"/>
    <p:sldLayoutId id="2147483826" r:id="rId2"/>
    <p:sldLayoutId id="2147483940" r:id="rId3"/>
    <p:sldLayoutId id="2147483813" r:id="rId4"/>
    <p:sldLayoutId id="2147483719" r:id="rId5"/>
    <p:sldLayoutId id="2147483817" r:id="rId6"/>
    <p:sldLayoutId id="214748378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pharmacy-news-sign"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www.hee.nhs.uk/our-work/pharmacy/initial-education-training-pharmacists-reform-programme/undergraduate-clinical-placements" TargetMode="External"/><Relationship Id="rId5" Type="http://schemas.openxmlformats.org/officeDocument/2006/relationships/hyperlink" Target="http://www.hee.nhs.uk/our-work/pharmacy/transforming-pharmacy-education-training/initial-education-training-pharmacists-reform-programme/newly-qualified-pharmacist-pathway" TargetMode="External"/><Relationship Id="rId4" Type="http://schemas.openxmlformats.org/officeDocument/2006/relationships/hyperlink" Target="http://www.hee.nhs.uk/our-work/pharmacy/trainee-pharmacist-foundation-year-programm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harmacyregulation.org/sites/default/files/document/interim-learning-outcomes-foundation-training-year-march-2021.pdf"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www.hee.nhs.uk/our-work/pharmacy/initial-education-training-pharmacists-reform-programme/undergraduate-clinical-placem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ee.nhs.uk/our-work/pharmacy/trainee-pharmacist-foundation-year-programm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2C9528-9B20-3E44-F726-732D0C1D09E3}"/>
              </a:ext>
            </a:extLst>
          </p:cNvPr>
          <p:cNvSpPr>
            <a:spLocks noGrp="1"/>
          </p:cNvSpPr>
          <p:nvPr>
            <p:ph idx="1"/>
          </p:nvPr>
        </p:nvSpPr>
        <p:spPr>
          <a:xfrm>
            <a:off x="432112" y="2736626"/>
            <a:ext cx="11473942" cy="3456800"/>
          </a:xfrm>
        </p:spPr>
        <p:txBody>
          <a:bodyPr numCol="1"/>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endParaRPr lang="en-GB" dirty="0"/>
          </a:p>
          <a:p>
            <a:endParaRPr lang="en-GB" dirty="0"/>
          </a:p>
          <a:p>
            <a:pPr algn="just"/>
            <a:endParaRPr lang="en-GB" dirty="0"/>
          </a:p>
          <a:p>
            <a:pPr algn="just"/>
            <a:endParaRPr lang="en-GB" dirty="0"/>
          </a:p>
          <a:p>
            <a:pPr algn="just"/>
            <a:r>
              <a:rPr lang="en-GB" dirty="0"/>
              <a:t>Roz Cheeseman				Sejal Gohil</a:t>
            </a:r>
          </a:p>
          <a:p>
            <a:pPr algn="just"/>
            <a:r>
              <a:rPr lang="en-GB" dirty="0"/>
              <a:t>Head of Pharmacy			Foundation Pharmacist Training Programme Director	</a:t>
            </a:r>
          </a:p>
          <a:p>
            <a:pPr algn="just"/>
            <a:endParaRPr lang="en-GB"/>
          </a:p>
          <a:p>
            <a:pPr algn="just"/>
            <a:r>
              <a:rPr lang="en-GB"/>
              <a:t>Workforce </a:t>
            </a:r>
            <a:r>
              <a:rPr lang="en-GB" dirty="0"/>
              <a:t>Training and Education</a:t>
            </a:r>
          </a:p>
          <a:p>
            <a:pPr algn="just"/>
            <a:r>
              <a:rPr lang="en-GB" dirty="0"/>
              <a:t>NHS England (Midlands)</a:t>
            </a:r>
          </a:p>
        </p:txBody>
      </p:sp>
      <p:sp>
        <p:nvSpPr>
          <p:cNvPr id="6" name="Title 5">
            <a:extLst>
              <a:ext uri="{FF2B5EF4-FFF2-40B4-BE49-F238E27FC236}">
                <a16:creationId xmlns:a16="http://schemas.microsoft.com/office/drawing/2014/main" id="{CE87C8D0-E450-41F1-4C32-D9F63193F27F}"/>
              </a:ext>
            </a:extLst>
          </p:cNvPr>
          <p:cNvSpPr>
            <a:spLocks noGrp="1"/>
          </p:cNvSpPr>
          <p:nvPr>
            <p:ph type="title"/>
          </p:nvPr>
        </p:nvSpPr>
        <p:spPr>
          <a:xfrm>
            <a:off x="394025" y="2017708"/>
            <a:ext cx="11407124" cy="865386"/>
          </a:xfrm>
        </p:spPr>
        <p:txBody>
          <a:bodyPr/>
          <a:lstStyle/>
          <a:p>
            <a:r>
              <a:rPr lang="en-GB" dirty="0"/>
              <a:t>Initial Education and Training Reforms (Pharmacist)</a:t>
            </a:r>
          </a:p>
        </p:txBody>
      </p:sp>
    </p:spTree>
    <p:extLst>
      <p:ext uri="{BB962C8B-B14F-4D97-AF65-F5344CB8AC3E}">
        <p14:creationId xmlns:p14="http://schemas.microsoft.com/office/powerpoint/2010/main" val="150221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527-EF33-D7EC-3F0D-3D96EC88C531}"/>
              </a:ext>
            </a:extLst>
          </p:cNvPr>
          <p:cNvSpPr>
            <a:spLocks noGrp="1"/>
          </p:cNvSpPr>
          <p:nvPr>
            <p:ph type="body" sz="quarter" idx="13"/>
          </p:nvPr>
        </p:nvSpPr>
        <p:spPr/>
        <p:txBody>
          <a:bodyPr/>
          <a:lstStyle/>
          <a:p>
            <a:endParaRPr lang="en-GB"/>
          </a:p>
        </p:txBody>
      </p:sp>
      <p:sp>
        <p:nvSpPr>
          <p:cNvPr id="5" name="Text Placeholder 5">
            <a:extLst>
              <a:ext uri="{FF2B5EF4-FFF2-40B4-BE49-F238E27FC236}">
                <a16:creationId xmlns:a16="http://schemas.microsoft.com/office/drawing/2014/main" id="{2ED1975E-2604-D2C3-C39F-3C4E12C89ED5}"/>
              </a:ext>
            </a:extLst>
          </p:cNvPr>
          <p:cNvSpPr txBox="1">
            <a:spLocks/>
          </p:cNvSpPr>
          <p:nvPr/>
        </p:nvSpPr>
        <p:spPr>
          <a:xfrm>
            <a:off x="427806" y="1282673"/>
            <a:ext cx="11050700" cy="995867"/>
          </a:xfrm>
          <a:prstGeom prst="rect">
            <a:avLst/>
          </a:prstGeom>
        </p:spPr>
        <p:txBody>
          <a:bodyPr vert="horz" lIns="0" tIns="0" rIns="0" bIns="0" numCol="2"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259"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51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303"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563"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4 years MPharm (inc placements)             </a:t>
            </a:r>
          </a:p>
          <a:p>
            <a:endParaRPr lang="en-GB"/>
          </a:p>
          <a:p>
            <a:r>
              <a:rPr lang="en-GB"/>
              <a:t>   Foundation Trainee Pharmacist</a:t>
            </a:r>
          </a:p>
          <a:p>
            <a:r>
              <a:rPr lang="en-GB"/>
              <a:t>                     </a:t>
            </a:r>
            <a:endParaRPr lang="en-GB" dirty="0"/>
          </a:p>
        </p:txBody>
      </p:sp>
      <p:sp>
        <p:nvSpPr>
          <p:cNvPr id="6" name="Title 3">
            <a:extLst>
              <a:ext uri="{FF2B5EF4-FFF2-40B4-BE49-F238E27FC236}">
                <a16:creationId xmlns:a16="http://schemas.microsoft.com/office/drawing/2014/main" id="{46ECBD9C-5217-30C5-FD05-0DCBD8469605}"/>
              </a:ext>
            </a:extLst>
          </p:cNvPr>
          <p:cNvSpPr txBox="1">
            <a:spLocks/>
          </p:cNvSpPr>
          <p:nvPr/>
        </p:nvSpPr>
        <p:spPr>
          <a:xfrm>
            <a:off x="427806" y="288814"/>
            <a:ext cx="11404154"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1"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Pharmacist Training in the Midlands </a:t>
            </a:r>
          </a:p>
        </p:txBody>
      </p:sp>
      <p:pic>
        <p:nvPicPr>
          <p:cNvPr id="7" name="Picture 6">
            <a:extLst>
              <a:ext uri="{FF2B5EF4-FFF2-40B4-BE49-F238E27FC236}">
                <a16:creationId xmlns:a16="http://schemas.microsoft.com/office/drawing/2014/main" id="{F20404BF-8261-95E0-DC99-58110377A2E3}"/>
              </a:ext>
            </a:extLst>
          </p:cNvPr>
          <p:cNvPicPr>
            <a:picLocks noChangeAspect="1"/>
          </p:cNvPicPr>
          <p:nvPr/>
        </p:nvPicPr>
        <p:blipFill>
          <a:blip r:embed="rId3"/>
          <a:stretch>
            <a:fillRect/>
          </a:stretch>
        </p:blipFill>
        <p:spPr>
          <a:xfrm>
            <a:off x="389730" y="1773553"/>
            <a:ext cx="4136472" cy="2707007"/>
          </a:xfrm>
          <a:prstGeom prst="rect">
            <a:avLst/>
          </a:prstGeom>
        </p:spPr>
      </p:pic>
      <p:sp>
        <p:nvSpPr>
          <p:cNvPr id="8" name="Arrow: Right 7">
            <a:extLst>
              <a:ext uri="{FF2B5EF4-FFF2-40B4-BE49-F238E27FC236}">
                <a16:creationId xmlns:a16="http://schemas.microsoft.com/office/drawing/2014/main" id="{1B21DAC6-39AC-48DA-A141-F569BEC24ED7}"/>
              </a:ext>
            </a:extLst>
          </p:cNvPr>
          <p:cNvSpPr/>
          <p:nvPr/>
        </p:nvSpPr>
        <p:spPr>
          <a:xfrm>
            <a:off x="5261610" y="1377639"/>
            <a:ext cx="83439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CEE37A-0163-6CC4-261B-0A6D3F1B8BB7}"/>
              </a:ext>
            </a:extLst>
          </p:cNvPr>
          <p:cNvSpPr txBox="1"/>
          <p:nvPr/>
        </p:nvSpPr>
        <p:spPr>
          <a:xfrm>
            <a:off x="3405512" y="3693758"/>
            <a:ext cx="4332598" cy="2554545"/>
          </a:xfrm>
          <a:prstGeom prst="rect">
            <a:avLst/>
          </a:prstGeom>
          <a:solidFill>
            <a:schemeClr val="bg2">
              <a:lumMod val="20000"/>
              <a:lumOff val="80000"/>
            </a:schemeClr>
          </a:solidFill>
        </p:spPr>
        <p:txBody>
          <a:bodyPr wrap="square" rtlCol="0">
            <a:spAutoFit/>
          </a:bodyPr>
          <a:lstStyle/>
          <a:p>
            <a:pPr marL="285750" indent="-285750">
              <a:buFont typeface="Arial" panose="020B0604020202020204" pitchFamily="34" charset="0"/>
              <a:buChar char="•"/>
            </a:pPr>
            <a:r>
              <a:rPr lang="en-GB" dirty="0"/>
              <a:t>Aston University</a:t>
            </a:r>
          </a:p>
          <a:p>
            <a:pPr marL="285750" indent="-285750">
              <a:buFont typeface="Arial" panose="020B0604020202020204" pitchFamily="34" charset="0"/>
              <a:buChar char="•"/>
            </a:pPr>
            <a:r>
              <a:rPr lang="en-GB" dirty="0"/>
              <a:t>University of Birmingham</a:t>
            </a:r>
          </a:p>
          <a:p>
            <a:pPr marL="285750" indent="-285750">
              <a:buFont typeface="Arial" panose="020B0604020202020204" pitchFamily="34" charset="0"/>
              <a:buChar char="•"/>
            </a:pPr>
            <a:r>
              <a:rPr lang="en-GB" dirty="0"/>
              <a:t>De Montfort University</a:t>
            </a:r>
          </a:p>
          <a:p>
            <a:pPr marL="285750" indent="-285750">
              <a:buFont typeface="Arial" panose="020B0604020202020204" pitchFamily="34" charset="0"/>
              <a:buChar char="•"/>
            </a:pPr>
            <a:r>
              <a:rPr lang="en-GB" dirty="0"/>
              <a:t>Keele University</a:t>
            </a:r>
          </a:p>
          <a:p>
            <a:pPr marL="285750" indent="-285750">
              <a:buFont typeface="Arial" panose="020B0604020202020204" pitchFamily="34" charset="0"/>
              <a:buChar char="•"/>
            </a:pPr>
            <a:r>
              <a:rPr lang="en-GB" dirty="0"/>
              <a:t>University of Lincoln</a:t>
            </a:r>
          </a:p>
          <a:p>
            <a:pPr marL="285750" indent="-285750">
              <a:buFont typeface="Arial" panose="020B0604020202020204" pitchFamily="34" charset="0"/>
              <a:buChar char="•"/>
            </a:pPr>
            <a:r>
              <a:rPr lang="en-GB" dirty="0"/>
              <a:t>University of Leicester</a:t>
            </a:r>
          </a:p>
          <a:p>
            <a:pPr marL="285750" indent="-285750">
              <a:buFont typeface="Arial" panose="020B0604020202020204" pitchFamily="34" charset="0"/>
              <a:buChar char="•"/>
            </a:pPr>
            <a:r>
              <a:rPr lang="en-GB" dirty="0"/>
              <a:t>University of Nottingham</a:t>
            </a:r>
          </a:p>
          <a:p>
            <a:pPr marL="285750" indent="-285750">
              <a:buFont typeface="Arial" panose="020B0604020202020204" pitchFamily="34" charset="0"/>
              <a:buChar char="•"/>
            </a:pPr>
            <a:r>
              <a:rPr lang="en-GB" dirty="0"/>
              <a:t>University of Wolverhampton</a:t>
            </a:r>
          </a:p>
        </p:txBody>
      </p:sp>
      <p:graphicFrame>
        <p:nvGraphicFramePr>
          <p:cNvPr id="10" name="Chart 9">
            <a:extLst>
              <a:ext uri="{FF2B5EF4-FFF2-40B4-BE49-F238E27FC236}">
                <a16:creationId xmlns:a16="http://schemas.microsoft.com/office/drawing/2014/main" id="{AFE92E0A-34B4-84A3-6DB2-C7527F3DD3DD}"/>
              </a:ext>
            </a:extLst>
          </p:cNvPr>
          <p:cNvGraphicFramePr/>
          <p:nvPr>
            <p:extLst>
              <p:ext uri="{D42A27DB-BD31-4B8C-83A1-F6EECF244321}">
                <p14:modId xmlns:p14="http://schemas.microsoft.com/office/powerpoint/2010/main" val="3967302334"/>
              </p:ext>
            </p:extLst>
          </p:nvPr>
        </p:nvGraphicFramePr>
        <p:xfrm>
          <a:off x="7738110" y="1650978"/>
          <a:ext cx="3919220" cy="370280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8CAF76C-EF34-DAF9-AA55-B34F23317930}"/>
              </a:ext>
            </a:extLst>
          </p:cNvPr>
          <p:cNvSpPr txBox="1"/>
          <p:nvPr/>
        </p:nvSpPr>
        <p:spPr>
          <a:xfrm>
            <a:off x="2823210" y="6401465"/>
            <a:ext cx="7649527" cy="335156"/>
          </a:xfrm>
          <a:prstGeom prst="rect">
            <a:avLst/>
          </a:prstGeom>
          <a:noFill/>
        </p:spPr>
        <p:txBody>
          <a:bodyPr wrap="square">
            <a:spAutoFit/>
          </a:bodyPr>
          <a:lstStyle/>
          <a:p>
            <a:pPr>
              <a:lnSpc>
                <a:spcPct val="150000"/>
              </a:lnSpc>
            </a:pPr>
            <a:r>
              <a:rPr lang="en-GB" sz="1200" dirty="0">
                <a:solidFill>
                  <a:schemeClr val="accent3"/>
                </a:solidFill>
                <a:latin typeface="Arial" panose="020B0604020202020204"/>
                <a:ea typeface="+mn-ea"/>
                <a:cs typeface="+mn-cs"/>
              </a:rPr>
              <a:t>england.midlandsfoundationpharmacyrecruitment@nhs.net</a:t>
            </a:r>
          </a:p>
        </p:txBody>
      </p:sp>
      <p:sp>
        <p:nvSpPr>
          <p:cNvPr id="12" name="TextBox 11">
            <a:extLst>
              <a:ext uri="{FF2B5EF4-FFF2-40B4-BE49-F238E27FC236}">
                <a16:creationId xmlns:a16="http://schemas.microsoft.com/office/drawing/2014/main" id="{33113E1B-F54E-987F-972E-8BB8C4C91A03}"/>
              </a:ext>
            </a:extLst>
          </p:cNvPr>
          <p:cNvSpPr txBox="1"/>
          <p:nvPr/>
        </p:nvSpPr>
        <p:spPr>
          <a:xfrm>
            <a:off x="8394853" y="5341089"/>
            <a:ext cx="914033" cy="261610"/>
          </a:xfrm>
          <a:prstGeom prst="rect">
            <a:avLst/>
          </a:prstGeom>
          <a:noFill/>
        </p:spPr>
        <p:txBody>
          <a:bodyPr wrap="none" rtlCol="0">
            <a:spAutoFit/>
          </a:bodyPr>
          <a:lstStyle/>
          <a:p>
            <a:r>
              <a:rPr lang="en-GB" sz="1100" dirty="0">
                <a:solidFill>
                  <a:schemeClr val="accent2"/>
                </a:solidFill>
              </a:rPr>
              <a:t>NHS Trusts</a:t>
            </a:r>
            <a:endParaRPr lang="en-GB" dirty="0">
              <a:solidFill>
                <a:schemeClr val="accent2"/>
              </a:solidFill>
            </a:endParaRPr>
          </a:p>
        </p:txBody>
      </p:sp>
      <p:sp>
        <p:nvSpPr>
          <p:cNvPr id="13" name="Rectangle 12">
            <a:extLst>
              <a:ext uri="{FF2B5EF4-FFF2-40B4-BE49-F238E27FC236}">
                <a16:creationId xmlns:a16="http://schemas.microsoft.com/office/drawing/2014/main" id="{1C246D53-58F3-2B20-89D0-3FADF6A9C35F}"/>
              </a:ext>
            </a:extLst>
          </p:cNvPr>
          <p:cNvSpPr/>
          <p:nvPr/>
        </p:nvSpPr>
        <p:spPr>
          <a:xfrm>
            <a:off x="8317736" y="5420112"/>
            <a:ext cx="77117" cy="51782"/>
          </a:xfrm>
          <a:prstGeom prst="rect">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006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132FF-57D1-4B84-8DF8-0F13CC5B436D}"/>
              </a:ext>
            </a:extLst>
          </p:cNvPr>
          <p:cNvSpPr txBox="1">
            <a:spLocks/>
          </p:cNvSpPr>
          <p:nvPr/>
        </p:nvSpPr>
        <p:spPr>
          <a:xfrm>
            <a:off x="331045" y="602780"/>
            <a:ext cx="10518034" cy="636353"/>
          </a:xfrm>
          <a:prstGeom prst="rect">
            <a:avLst/>
          </a:prstGeom>
        </p:spPr>
        <p:txBody>
          <a:bodyPr>
            <a:normAutofit fontScale="97500"/>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US" sz="2400" dirty="0"/>
              <a:t>Keep up to date: to check if up to date</a:t>
            </a:r>
          </a:p>
        </p:txBody>
      </p:sp>
      <p:sp>
        <p:nvSpPr>
          <p:cNvPr id="7" name="TextBox 6">
            <a:extLst>
              <a:ext uri="{FF2B5EF4-FFF2-40B4-BE49-F238E27FC236}">
                <a16:creationId xmlns:a16="http://schemas.microsoft.com/office/drawing/2014/main" id="{60B92344-20F2-40F0-B157-30EA7B40F675}"/>
              </a:ext>
            </a:extLst>
          </p:cNvPr>
          <p:cNvSpPr txBox="1"/>
          <p:nvPr/>
        </p:nvSpPr>
        <p:spPr>
          <a:xfrm>
            <a:off x="331044" y="1251617"/>
            <a:ext cx="10994174" cy="2945358"/>
          </a:xfrm>
          <a:prstGeom prst="rect">
            <a:avLst/>
          </a:prstGeom>
          <a:noFill/>
        </p:spPr>
        <p:txBody>
          <a:bodyPr wrap="square">
            <a:sp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GB" sz="2134" dirty="0"/>
              <a:t>To receive </a:t>
            </a:r>
            <a:r>
              <a:rPr lang="en-GB" sz="2134" b="1" dirty="0"/>
              <a:t>news</a:t>
            </a:r>
            <a:r>
              <a:rPr lang="en-GB" sz="2134" dirty="0"/>
              <a:t> by email about the initial education and training of pharmacists, please register </a:t>
            </a:r>
            <a:r>
              <a:rPr lang="en-GB" sz="2134" dirty="0">
                <a:hlinkClick r:id="rId3"/>
              </a:rPr>
              <a:t>here</a:t>
            </a:r>
            <a:r>
              <a:rPr lang="en-GB" sz="2134" dirty="0"/>
              <a:t>: </a:t>
            </a:r>
          </a:p>
          <a:p>
            <a:endParaRPr lang="en-GB" sz="2134" dirty="0"/>
          </a:p>
          <a:p>
            <a:r>
              <a:rPr lang="en-GB" sz="2134" dirty="0"/>
              <a:t>Find out more about the </a:t>
            </a:r>
            <a:r>
              <a:rPr lang="en-GB" sz="2134" b="1" dirty="0">
                <a:hlinkClick r:id="rId4"/>
              </a:rPr>
              <a:t>foundation training year</a:t>
            </a:r>
            <a:endParaRPr lang="en-GB" sz="2134" dirty="0"/>
          </a:p>
          <a:p>
            <a:endParaRPr lang="en-GB" sz="2134" dirty="0">
              <a:solidFill>
                <a:schemeClr val="accent5"/>
              </a:solidFill>
              <a:latin typeface="+mj-lt"/>
              <a:ea typeface="+mj-ea"/>
              <a:cs typeface="+mj-cs"/>
            </a:endParaRPr>
          </a:p>
          <a:p>
            <a:r>
              <a:rPr lang="en-GB" sz="2134" dirty="0">
                <a:ea typeface="Calibri" panose="020F0502020204030204" pitchFamily="34" charset="0"/>
                <a:cs typeface="Arial" panose="020B0604020202020204" pitchFamily="34" charset="0"/>
              </a:rPr>
              <a:t>Find out more about the </a:t>
            </a:r>
            <a:r>
              <a:rPr lang="en-GB" sz="2134" b="1" dirty="0">
                <a:ea typeface="Calibri" panose="020F0502020204030204" pitchFamily="34" charset="0"/>
                <a:cs typeface="Arial" panose="020B0604020202020204" pitchFamily="34" charset="0"/>
                <a:hlinkClick r:id="rId5"/>
              </a:rPr>
              <a:t>Newly Qualified Pharmacist pathway</a:t>
            </a:r>
            <a:endParaRPr lang="en-GB" sz="2134" dirty="0">
              <a:ea typeface="Calibri" panose="020F0502020204030204" pitchFamily="34" charset="0"/>
              <a:cs typeface="Arial" panose="020B0604020202020204" pitchFamily="34" charset="0"/>
            </a:endParaRPr>
          </a:p>
          <a:p>
            <a:pPr lvl="0">
              <a:lnSpc>
                <a:spcPct val="107000"/>
              </a:lnSpc>
              <a:spcBef>
                <a:spcPts val="1600"/>
              </a:spcBef>
            </a:pPr>
            <a:r>
              <a:rPr lang="en-GB" sz="2134" dirty="0">
                <a:ea typeface="Calibri" panose="020F0502020204030204" pitchFamily="34" charset="0"/>
                <a:cs typeface="Arial" panose="020B0604020202020204" pitchFamily="34" charset="0"/>
              </a:rPr>
              <a:t>Find out more about </a:t>
            </a:r>
            <a:r>
              <a:rPr lang="en-GB" sz="2134" b="1" dirty="0">
                <a:ea typeface="Calibri" panose="020F0502020204030204" pitchFamily="34" charset="0"/>
                <a:cs typeface="Arial" panose="020B0604020202020204" pitchFamily="34" charset="0"/>
                <a:hlinkClick r:id="rId6"/>
              </a:rPr>
              <a:t>undergraduate clinical placements and tariff</a:t>
            </a:r>
            <a:r>
              <a:rPr lang="en-GB" sz="2134" dirty="0">
                <a:ea typeface="Calibri" panose="020F0502020204030204" pitchFamily="34" charset="0"/>
                <a:cs typeface="Arial" panose="020B0604020202020204" pitchFamily="34" charset="0"/>
              </a:rPr>
              <a:t/>
            </a:r>
            <a:br>
              <a:rPr lang="en-GB" sz="2134" dirty="0">
                <a:ea typeface="Calibri" panose="020F0502020204030204" pitchFamily="34" charset="0"/>
                <a:cs typeface="Arial" panose="020B0604020202020204" pitchFamily="34" charset="0"/>
              </a:rPr>
            </a:br>
            <a:r>
              <a:rPr lang="en-GB" sz="2134" dirty="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58773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p:txBody>
          <a:bodyPr lIns="0" tIns="0" rIns="0" bIns="0">
            <a:no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US" sz="4400" dirty="0"/>
              <a:t>Standards for the Initial Education and Training of Pharmacists</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560060" y="1746848"/>
            <a:ext cx="7633988" cy="4027375"/>
          </a:xfrm>
        </p:spPr>
        <p:txBody>
          <a:bodyPr lIns="0" tIns="0" rIns="0" bIns="0">
            <a:no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GB" sz="2134" dirty="0"/>
              <a:t>One set of </a:t>
            </a:r>
            <a:r>
              <a:rPr lang="en-GB" sz="2134" dirty="0">
                <a:hlinkClick r:id="rId3"/>
              </a:rPr>
              <a:t>learning outcomes </a:t>
            </a:r>
            <a:r>
              <a:rPr lang="en-GB" sz="2134" dirty="0"/>
              <a:t>spanning the full five years of education and training –  linked to continuum of post-registration development. </a:t>
            </a:r>
          </a:p>
          <a:p>
            <a:r>
              <a:rPr lang="en-GB" sz="2134" dirty="0"/>
              <a:t>Incorporating skills, knowledge and attributes to enable pharmacists to </a:t>
            </a:r>
            <a:r>
              <a:rPr lang="en-GB" sz="2134" b="1" dirty="0"/>
              <a:t>independently prescribe </a:t>
            </a:r>
            <a:r>
              <a:rPr lang="en-GB" sz="2134" dirty="0"/>
              <a:t>from registration. </a:t>
            </a:r>
          </a:p>
          <a:p>
            <a:r>
              <a:rPr lang="en-GB" sz="2134" dirty="0"/>
              <a:t>Introduces a (year 5) </a:t>
            </a:r>
            <a:r>
              <a:rPr lang="en-GB" sz="2134" b="1" dirty="0"/>
              <a:t>foundation training year </a:t>
            </a:r>
            <a:r>
              <a:rPr lang="en-GB" sz="2134" dirty="0"/>
              <a:t>with strengthened supervision and support and collaborative working between higher education institutions, statutory education bodies and employers. </a:t>
            </a:r>
          </a:p>
          <a:p>
            <a:r>
              <a:rPr lang="en-GB" sz="2134" dirty="0"/>
              <a:t>Greater emphasis on </a:t>
            </a:r>
            <a:r>
              <a:rPr lang="en-GB" sz="2134" b="1" dirty="0"/>
              <a:t>equality, diversity and inclusion </a:t>
            </a:r>
            <a:r>
              <a:rPr lang="en-GB" sz="2134" dirty="0"/>
              <a:t>- address health inequalities.</a:t>
            </a:r>
          </a:p>
        </p:txBody>
      </p:sp>
      <p:pic>
        <p:nvPicPr>
          <p:cNvPr id="6" name="Picture Placeholder 2">
            <a:extLst>
              <a:ext uri="{FF2B5EF4-FFF2-40B4-BE49-F238E27FC236}">
                <a16:creationId xmlns:a16="http://schemas.microsoft.com/office/drawing/2014/main" id="{E7CF7501-D5F3-1649-B7A0-E575AB148CE2}"/>
              </a:ext>
              <a:ext uri="{C183D7F6-B498-43B3-948B-1728B52AA6E4}">
                <adec:decorative xmlns:adec="http://schemas.microsoft.com/office/drawing/2017/decorative" xmlns="" val="1"/>
              </a:ext>
            </a:extLst>
          </p:cNvPr>
          <p:cNvPicPr>
            <a:picLocks noChangeAspect="1"/>
          </p:cNvPicPr>
          <p:nvPr/>
        </p:nvPicPr>
        <p:blipFill>
          <a:blip r:embed="rId4"/>
          <a:srcRect/>
          <a:stretch/>
        </p:blipFill>
        <p:spPr>
          <a:xfrm>
            <a:off x="8813338" y="1872585"/>
            <a:ext cx="2507439" cy="3517901"/>
          </a:xfrm>
          <a:prstGeom prst="rect">
            <a:avLst/>
          </a:prstGeom>
        </p:spPr>
      </p:pic>
    </p:spTree>
    <p:extLst>
      <p:ext uri="{BB962C8B-B14F-4D97-AF65-F5344CB8AC3E}">
        <p14:creationId xmlns:p14="http://schemas.microsoft.com/office/powerpoint/2010/main" val="38021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p:txBody>
          <a:bodyPr lIns="0" tIns="0" rIns="0" bIns="0">
            <a:norm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US" sz="4800" dirty="0"/>
              <a:t>Key themes</a:t>
            </a:r>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114908" y="1280216"/>
            <a:ext cx="11254790" cy="4027375"/>
          </a:xfrm>
        </p:spPr>
        <p:txBody>
          <a:bodyPr vert="horz" lIns="0" tIns="0" rIns="0" bIns="0" rtlCol="0" anchor="t">
            <a:no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marL="457291" indent="-457291">
              <a:lnSpc>
                <a:spcPct val="110000"/>
              </a:lnSpc>
              <a:buFont typeface="Arial" panose="020B0604020202020204" pitchFamily="34" charset="0"/>
              <a:buChar char="•"/>
            </a:pPr>
            <a:r>
              <a:rPr lang="en-GB" sz="2134" b="0" dirty="0">
                <a:solidFill>
                  <a:schemeClr val="bg2">
                    <a:lumMod val="25000"/>
                  </a:schemeClr>
                </a:solidFill>
              </a:rPr>
              <a:t>Introduction of independent prescribing within initial 5 years</a:t>
            </a:r>
          </a:p>
          <a:p>
            <a:pPr marL="457291" indent="-457291">
              <a:lnSpc>
                <a:spcPct val="110000"/>
              </a:lnSpc>
              <a:buFont typeface="Arial" panose="020B0604020202020204" pitchFamily="34" charset="0"/>
              <a:buChar char="•"/>
            </a:pPr>
            <a:r>
              <a:rPr lang="en-GB" sz="2134" b="0" dirty="0">
                <a:solidFill>
                  <a:schemeClr val="bg2">
                    <a:lumMod val="25000"/>
                  </a:schemeClr>
                </a:solidFill>
              </a:rPr>
              <a:t>Introduction of clinical tariff within the </a:t>
            </a:r>
            <a:r>
              <a:rPr lang="en-GB" sz="2134" b="0" dirty="0" err="1">
                <a:solidFill>
                  <a:schemeClr val="bg2">
                    <a:lumMod val="25000"/>
                  </a:schemeClr>
                </a:solidFill>
              </a:rPr>
              <a:t>MPharm</a:t>
            </a:r>
            <a:endParaRPr lang="en-GB" sz="2134" b="0" dirty="0">
              <a:solidFill>
                <a:schemeClr val="bg2">
                  <a:lumMod val="25000"/>
                </a:schemeClr>
              </a:solidFill>
              <a:cs typeface="Arial"/>
            </a:endParaRPr>
          </a:p>
          <a:p>
            <a:pPr marL="457291" indent="-457291">
              <a:lnSpc>
                <a:spcPct val="110000"/>
              </a:lnSpc>
              <a:buFont typeface="Arial" panose="020B0604020202020204" pitchFamily="34" charset="0"/>
              <a:buChar char="•"/>
            </a:pPr>
            <a:r>
              <a:rPr lang="en-GB" sz="2134" dirty="0">
                <a:solidFill>
                  <a:schemeClr val="bg2">
                    <a:lumMod val="25000"/>
                  </a:schemeClr>
                </a:solidFill>
              </a:rPr>
              <a:t>R</a:t>
            </a:r>
            <a:r>
              <a:rPr lang="en-GB" sz="2134" b="0" dirty="0">
                <a:solidFill>
                  <a:schemeClr val="bg2">
                    <a:lumMod val="25000"/>
                  </a:schemeClr>
                </a:solidFill>
              </a:rPr>
              <a:t>esponsibility change </a:t>
            </a:r>
            <a:r>
              <a:rPr lang="en-GB" sz="2134" dirty="0">
                <a:solidFill>
                  <a:schemeClr val="bg2">
                    <a:lumMod val="25000"/>
                  </a:schemeClr>
                </a:solidFill>
              </a:rPr>
              <a:t>from; </a:t>
            </a:r>
            <a:r>
              <a:rPr lang="en-GB" sz="2134" b="0" dirty="0">
                <a:solidFill>
                  <a:schemeClr val="bg2">
                    <a:lumMod val="25000"/>
                  </a:schemeClr>
                </a:solidFill>
              </a:rPr>
              <a:t>NHS Managed Sector (~800 trainees) </a:t>
            </a:r>
          </a:p>
          <a:p>
            <a:pPr>
              <a:lnSpc>
                <a:spcPct val="110000"/>
              </a:lnSpc>
            </a:pPr>
            <a:r>
              <a:rPr lang="en-GB" sz="2134" b="0" dirty="0">
                <a:solidFill>
                  <a:schemeClr val="bg2">
                    <a:lumMod val="25000"/>
                  </a:schemeClr>
                </a:solidFill>
              </a:rPr>
              <a:t>      to </a:t>
            </a:r>
            <a:r>
              <a:rPr lang="en-GB" sz="2134" b="1" dirty="0">
                <a:solidFill>
                  <a:schemeClr val="bg2">
                    <a:lumMod val="25000"/>
                  </a:schemeClr>
                </a:solidFill>
              </a:rPr>
              <a:t>all</a:t>
            </a:r>
            <a:r>
              <a:rPr lang="en-GB" sz="2134" b="0" dirty="0">
                <a:solidFill>
                  <a:schemeClr val="bg2">
                    <a:lumMod val="25000"/>
                  </a:schemeClr>
                </a:solidFill>
              </a:rPr>
              <a:t> trainees in England (~2500-3000), with the intention that </a:t>
            </a:r>
          </a:p>
          <a:p>
            <a:pPr>
              <a:lnSpc>
                <a:spcPct val="110000"/>
              </a:lnSpc>
            </a:pPr>
            <a:r>
              <a:rPr lang="en-GB" sz="2134" dirty="0">
                <a:solidFill>
                  <a:schemeClr val="bg2">
                    <a:lumMod val="25000"/>
                  </a:schemeClr>
                </a:solidFill>
              </a:rPr>
              <a:t>      </a:t>
            </a:r>
            <a:r>
              <a:rPr lang="en-GB" sz="2134" b="0" dirty="0">
                <a:solidFill>
                  <a:schemeClr val="bg2">
                    <a:lumMod val="25000"/>
                  </a:schemeClr>
                </a:solidFill>
              </a:rPr>
              <a:t>NHS England will be the Statutory Education Body (SEB) for </a:t>
            </a:r>
          </a:p>
          <a:p>
            <a:pPr>
              <a:lnSpc>
                <a:spcPct val="110000"/>
              </a:lnSpc>
            </a:pPr>
            <a:r>
              <a:rPr lang="en-GB" sz="2134" dirty="0">
                <a:solidFill>
                  <a:schemeClr val="bg2">
                    <a:lumMod val="25000"/>
                  </a:schemeClr>
                </a:solidFill>
              </a:rPr>
              <a:t>      </a:t>
            </a:r>
            <a:r>
              <a:rPr lang="en-GB" sz="2134" b="0" dirty="0">
                <a:solidFill>
                  <a:schemeClr val="bg2">
                    <a:lumMod val="25000"/>
                  </a:schemeClr>
                </a:solidFill>
              </a:rPr>
              <a:t>pharmacy in England, responsible for:</a:t>
            </a:r>
            <a:endParaRPr lang="en-GB" sz="2134" b="0" dirty="0">
              <a:solidFill>
                <a:schemeClr val="bg2">
                  <a:lumMod val="25000"/>
                </a:schemeClr>
              </a:solidFill>
              <a:cs typeface="Arial"/>
            </a:endParaRPr>
          </a:p>
          <a:p>
            <a:pPr marL="1143229" lvl="1" indent="-457291">
              <a:lnSpc>
                <a:spcPct val="110000"/>
              </a:lnSpc>
              <a:spcBef>
                <a:spcPts val="1600"/>
              </a:spcBef>
              <a:buFont typeface="Wingdings" panose="05000000000000000000" pitchFamily="2" charset="2"/>
              <a:buChar char="Ø"/>
            </a:pPr>
            <a:r>
              <a:rPr lang="en-GB" sz="1867" b="0" dirty="0"/>
              <a:t>Pharmacist trainee recruitment</a:t>
            </a:r>
            <a:endParaRPr lang="en-GB" sz="1867" b="0" dirty="0">
              <a:cs typeface="Arial"/>
            </a:endParaRPr>
          </a:p>
          <a:p>
            <a:pPr marL="1143229" lvl="1" indent="-457291">
              <a:lnSpc>
                <a:spcPct val="110000"/>
              </a:lnSpc>
              <a:buFont typeface="Wingdings" panose="05000000000000000000" pitchFamily="2" charset="2"/>
              <a:buChar char="Ø"/>
            </a:pPr>
            <a:r>
              <a:rPr lang="en-GB" sz="1867" dirty="0"/>
              <a:t>Funding</a:t>
            </a:r>
            <a:endParaRPr lang="en-GB" sz="1867" dirty="0">
              <a:cs typeface="Arial"/>
            </a:endParaRPr>
          </a:p>
          <a:p>
            <a:pPr marL="1143229" lvl="1" indent="-457291">
              <a:lnSpc>
                <a:spcPct val="110000"/>
              </a:lnSpc>
              <a:buFont typeface="Wingdings" panose="05000000000000000000" pitchFamily="2" charset="2"/>
              <a:buChar char="Ø"/>
            </a:pPr>
            <a:r>
              <a:rPr lang="en-GB" sz="1867" dirty="0"/>
              <a:t>Oversight and quality assurance of Foundation</a:t>
            </a:r>
            <a:r>
              <a:rPr lang="en-GB" sz="1867" b="0" dirty="0"/>
              <a:t> Pharmacist training and work place based assessment</a:t>
            </a:r>
            <a:endParaRPr lang="en-GB" sz="1867" b="0" dirty="0">
              <a:cs typeface="Arial"/>
            </a:endParaRPr>
          </a:p>
          <a:p>
            <a:pPr marL="1143229" lvl="1" indent="-457291">
              <a:lnSpc>
                <a:spcPct val="110000"/>
              </a:lnSpc>
              <a:buFont typeface="Wingdings" panose="05000000000000000000" pitchFamily="2" charset="2"/>
              <a:buChar char="Ø"/>
            </a:pPr>
            <a:r>
              <a:rPr lang="en-GB" sz="1867" b="0" dirty="0"/>
              <a:t>Quality management of training sites</a:t>
            </a:r>
            <a:endParaRPr lang="en-GB" sz="1867" b="0" dirty="0">
              <a:cs typeface="Arial"/>
            </a:endParaRPr>
          </a:p>
          <a:p>
            <a:pPr marL="457291" indent="-457291">
              <a:buFont typeface="Arial" panose="020B0604020202020204" pitchFamily="34" charset="0"/>
              <a:buChar char="•"/>
            </a:pPr>
            <a:endParaRPr lang="en-GB" sz="2400" b="0" dirty="0">
              <a:solidFill>
                <a:schemeClr val="bg2">
                  <a:lumMod val="25000"/>
                </a:schemeClr>
              </a:solidFill>
            </a:endParaRPr>
          </a:p>
          <a:p>
            <a:pPr marL="457291" indent="-457291">
              <a:buFont typeface="Arial" panose="020B0604020202020204" pitchFamily="34" charset="0"/>
              <a:buChar char="•"/>
            </a:pPr>
            <a:endParaRPr lang="en-GB" sz="2400" b="0" dirty="0">
              <a:solidFill>
                <a:schemeClr val="bg2">
                  <a:lumMod val="25000"/>
                </a:schemeClr>
              </a:solidFill>
            </a:endParaRPr>
          </a:p>
        </p:txBody>
      </p:sp>
      <p:pic>
        <p:nvPicPr>
          <p:cNvPr id="6" name="Picture Placeholder 3">
            <a:extLst>
              <a:ext uri="{FF2B5EF4-FFF2-40B4-BE49-F238E27FC236}">
                <a16:creationId xmlns:a16="http://schemas.microsoft.com/office/drawing/2014/main" id="{3DF0C82B-D1A2-D4BC-D68F-50EC4FC2F8EF}"/>
              </a:ext>
              <a:ext uri="{C183D7F6-B498-43B3-948B-1728B52AA6E4}">
                <adec:decorative xmlns:adec="http://schemas.microsoft.com/office/drawing/2017/decorative" xmlns="" val="1"/>
              </a:ext>
            </a:extLst>
          </p:cNvPr>
          <p:cNvPicPr>
            <a:picLocks noChangeAspect="1"/>
          </p:cNvPicPr>
          <p:nvPr/>
        </p:nvPicPr>
        <p:blipFill rotWithShape="1">
          <a:blip r:embed="rId3"/>
          <a:srcRect l="44285"/>
          <a:stretch/>
        </p:blipFill>
        <p:spPr>
          <a:xfrm>
            <a:off x="8785917" y="1111178"/>
            <a:ext cx="2790112" cy="3407363"/>
          </a:xfrm>
          <a:prstGeom prst="rect">
            <a:avLst/>
          </a:prstGeom>
        </p:spPr>
      </p:pic>
    </p:spTree>
    <p:extLst>
      <p:ext uri="{BB962C8B-B14F-4D97-AF65-F5344CB8AC3E}">
        <p14:creationId xmlns:p14="http://schemas.microsoft.com/office/powerpoint/2010/main" val="167813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p:txBody>
          <a:bodyPr lIns="0" tIns="0" rIns="0" bIns="0">
            <a:norm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US" sz="4800" dirty="0"/>
              <a:t>Key themes</a:t>
            </a:r>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114908" y="1280216"/>
            <a:ext cx="11254790" cy="4027375"/>
          </a:xfrm>
        </p:spPr>
        <p:txBody>
          <a:bodyPr vert="horz" lIns="0" tIns="0" rIns="0" bIns="0" rtlCol="0" anchor="t">
            <a:no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marL="457291" indent="-457291">
              <a:lnSpc>
                <a:spcPct val="110000"/>
              </a:lnSpc>
              <a:buFont typeface="Arial" panose="020B0604020202020204" pitchFamily="34" charset="0"/>
              <a:buChar char="•"/>
            </a:pPr>
            <a:r>
              <a:rPr lang="en-GB" sz="2134" b="0" dirty="0">
                <a:solidFill>
                  <a:schemeClr val="bg2">
                    <a:lumMod val="25000"/>
                  </a:schemeClr>
                </a:solidFill>
              </a:rPr>
              <a:t>Introduction of </a:t>
            </a:r>
            <a:r>
              <a:rPr lang="en-GB" sz="2134" b="1" dirty="0">
                <a:solidFill>
                  <a:schemeClr val="bg2">
                    <a:lumMod val="25000"/>
                  </a:schemeClr>
                </a:solidFill>
              </a:rPr>
              <a:t>independent prescribing </a:t>
            </a:r>
            <a:r>
              <a:rPr lang="en-GB" sz="2134" b="0" dirty="0">
                <a:solidFill>
                  <a:schemeClr val="bg2">
                    <a:lumMod val="25000"/>
                  </a:schemeClr>
                </a:solidFill>
              </a:rPr>
              <a:t>within initial 5 years</a:t>
            </a:r>
          </a:p>
          <a:p>
            <a:pPr marL="457291" indent="-457291">
              <a:lnSpc>
                <a:spcPct val="110000"/>
              </a:lnSpc>
              <a:buFont typeface="Arial" panose="020B0604020202020204" pitchFamily="34" charset="0"/>
              <a:buChar char="•"/>
            </a:pPr>
            <a:r>
              <a:rPr lang="en-GB" sz="2134" b="0" dirty="0">
                <a:solidFill>
                  <a:schemeClr val="bg2">
                    <a:lumMod val="25000"/>
                  </a:schemeClr>
                </a:solidFill>
              </a:rPr>
              <a:t>Introduction of clinical tariff within the </a:t>
            </a:r>
            <a:r>
              <a:rPr lang="en-GB" sz="2134" b="1" dirty="0" err="1">
                <a:solidFill>
                  <a:schemeClr val="bg2">
                    <a:lumMod val="25000"/>
                  </a:schemeClr>
                </a:solidFill>
              </a:rPr>
              <a:t>MPharm</a:t>
            </a:r>
            <a:endParaRPr lang="en-GB" sz="2134" b="1" dirty="0">
              <a:solidFill>
                <a:schemeClr val="bg2">
                  <a:lumMod val="25000"/>
                </a:schemeClr>
              </a:solidFill>
              <a:cs typeface="Arial"/>
            </a:endParaRPr>
          </a:p>
          <a:p>
            <a:pPr marL="457291" indent="-457291">
              <a:lnSpc>
                <a:spcPct val="110000"/>
              </a:lnSpc>
              <a:buFont typeface="Arial" panose="020B0604020202020204" pitchFamily="34" charset="0"/>
              <a:buChar char="•"/>
            </a:pPr>
            <a:r>
              <a:rPr lang="en-GB" sz="2134" dirty="0">
                <a:solidFill>
                  <a:schemeClr val="bg2">
                    <a:lumMod val="25000"/>
                  </a:schemeClr>
                </a:solidFill>
              </a:rPr>
              <a:t>R</a:t>
            </a:r>
            <a:r>
              <a:rPr lang="en-GB" sz="2134" b="0" dirty="0">
                <a:solidFill>
                  <a:schemeClr val="bg2">
                    <a:lumMod val="25000"/>
                  </a:schemeClr>
                </a:solidFill>
              </a:rPr>
              <a:t>esponsibility change </a:t>
            </a:r>
            <a:r>
              <a:rPr lang="en-GB" sz="2134" dirty="0">
                <a:solidFill>
                  <a:schemeClr val="bg2">
                    <a:lumMod val="25000"/>
                  </a:schemeClr>
                </a:solidFill>
              </a:rPr>
              <a:t>from; </a:t>
            </a:r>
            <a:r>
              <a:rPr lang="en-GB" sz="2134" b="0" dirty="0">
                <a:solidFill>
                  <a:schemeClr val="bg2">
                    <a:lumMod val="25000"/>
                  </a:schemeClr>
                </a:solidFill>
              </a:rPr>
              <a:t>NHS Managed Sector (~800 trainees) </a:t>
            </a:r>
          </a:p>
          <a:p>
            <a:pPr>
              <a:lnSpc>
                <a:spcPct val="110000"/>
              </a:lnSpc>
            </a:pPr>
            <a:r>
              <a:rPr lang="en-GB" sz="2134" b="0" dirty="0">
                <a:solidFill>
                  <a:schemeClr val="bg2">
                    <a:lumMod val="25000"/>
                  </a:schemeClr>
                </a:solidFill>
              </a:rPr>
              <a:t>      to </a:t>
            </a:r>
            <a:r>
              <a:rPr lang="en-GB" sz="2134" b="1" dirty="0">
                <a:solidFill>
                  <a:schemeClr val="bg2">
                    <a:lumMod val="25000"/>
                  </a:schemeClr>
                </a:solidFill>
              </a:rPr>
              <a:t>all</a:t>
            </a:r>
            <a:r>
              <a:rPr lang="en-GB" sz="2134" b="0" dirty="0">
                <a:solidFill>
                  <a:schemeClr val="bg2">
                    <a:lumMod val="25000"/>
                  </a:schemeClr>
                </a:solidFill>
              </a:rPr>
              <a:t> trainees in England (~2500-3000), with the intention that </a:t>
            </a:r>
          </a:p>
          <a:p>
            <a:pPr>
              <a:lnSpc>
                <a:spcPct val="110000"/>
              </a:lnSpc>
            </a:pPr>
            <a:r>
              <a:rPr lang="en-GB" sz="2134" dirty="0">
                <a:solidFill>
                  <a:schemeClr val="bg2">
                    <a:lumMod val="25000"/>
                  </a:schemeClr>
                </a:solidFill>
              </a:rPr>
              <a:t>      </a:t>
            </a:r>
            <a:r>
              <a:rPr lang="en-GB" sz="2134" b="0" dirty="0">
                <a:solidFill>
                  <a:schemeClr val="bg2">
                    <a:lumMod val="25000"/>
                  </a:schemeClr>
                </a:solidFill>
              </a:rPr>
              <a:t>NHS England will be the Statutory Education Body (SEB) for </a:t>
            </a:r>
          </a:p>
          <a:p>
            <a:pPr>
              <a:lnSpc>
                <a:spcPct val="110000"/>
              </a:lnSpc>
            </a:pPr>
            <a:r>
              <a:rPr lang="en-GB" sz="2134" dirty="0">
                <a:solidFill>
                  <a:schemeClr val="bg2">
                    <a:lumMod val="25000"/>
                  </a:schemeClr>
                </a:solidFill>
              </a:rPr>
              <a:t>      </a:t>
            </a:r>
            <a:r>
              <a:rPr lang="en-GB" sz="2134" b="0" dirty="0">
                <a:solidFill>
                  <a:schemeClr val="bg2">
                    <a:lumMod val="25000"/>
                  </a:schemeClr>
                </a:solidFill>
              </a:rPr>
              <a:t>pharmacy in England, responsible for:</a:t>
            </a:r>
            <a:endParaRPr lang="en-GB" sz="2134" b="0" dirty="0">
              <a:solidFill>
                <a:schemeClr val="bg2">
                  <a:lumMod val="25000"/>
                </a:schemeClr>
              </a:solidFill>
              <a:cs typeface="Arial"/>
            </a:endParaRPr>
          </a:p>
          <a:p>
            <a:pPr marL="1143229" lvl="1" indent="-457291">
              <a:lnSpc>
                <a:spcPct val="110000"/>
              </a:lnSpc>
              <a:spcBef>
                <a:spcPts val="1600"/>
              </a:spcBef>
              <a:buFont typeface="Wingdings" panose="05000000000000000000" pitchFamily="2" charset="2"/>
              <a:buChar char="Ø"/>
            </a:pPr>
            <a:r>
              <a:rPr lang="en-GB" sz="1867" b="0" dirty="0"/>
              <a:t>Pharmacist trainee </a:t>
            </a:r>
            <a:r>
              <a:rPr lang="en-GB" sz="1867" b="1" dirty="0"/>
              <a:t>recruitment</a:t>
            </a:r>
            <a:endParaRPr lang="en-GB" sz="1867" b="1" dirty="0">
              <a:cs typeface="Arial"/>
            </a:endParaRPr>
          </a:p>
          <a:p>
            <a:pPr marL="1143229" lvl="1" indent="-457291">
              <a:lnSpc>
                <a:spcPct val="110000"/>
              </a:lnSpc>
              <a:buFont typeface="Wingdings" panose="05000000000000000000" pitchFamily="2" charset="2"/>
              <a:buChar char="Ø"/>
            </a:pPr>
            <a:r>
              <a:rPr lang="en-GB" sz="1867" b="1" dirty="0"/>
              <a:t>Funding</a:t>
            </a:r>
            <a:endParaRPr lang="en-GB" sz="1867" b="1" dirty="0">
              <a:cs typeface="Arial"/>
            </a:endParaRPr>
          </a:p>
          <a:p>
            <a:pPr marL="1143229" lvl="1" indent="-457291">
              <a:lnSpc>
                <a:spcPct val="110000"/>
              </a:lnSpc>
              <a:buFont typeface="Wingdings" panose="05000000000000000000" pitchFamily="2" charset="2"/>
              <a:buChar char="Ø"/>
            </a:pPr>
            <a:r>
              <a:rPr lang="en-GB" sz="1867" dirty="0"/>
              <a:t>Oversight and </a:t>
            </a:r>
            <a:r>
              <a:rPr lang="en-GB" sz="1867" b="1" dirty="0"/>
              <a:t>quality</a:t>
            </a:r>
            <a:r>
              <a:rPr lang="en-GB" sz="1867" dirty="0"/>
              <a:t> assurance of Foundation</a:t>
            </a:r>
            <a:r>
              <a:rPr lang="en-GB" sz="1867" b="0" dirty="0"/>
              <a:t> Pharmacist training and work place based assessment</a:t>
            </a:r>
            <a:endParaRPr lang="en-GB" sz="1867" b="0" dirty="0">
              <a:cs typeface="Arial"/>
            </a:endParaRPr>
          </a:p>
          <a:p>
            <a:pPr marL="1143229" lvl="1" indent="-457291">
              <a:lnSpc>
                <a:spcPct val="110000"/>
              </a:lnSpc>
              <a:buFont typeface="Wingdings" panose="05000000000000000000" pitchFamily="2" charset="2"/>
              <a:buChar char="Ø"/>
            </a:pPr>
            <a:r>
              <a:rPr lang="en-GB" sz="1867" b="1" dirty="0"/>
              <a:t>Quality</a:t>
            </a:r>
            <a:r>
              <a:rPr lang="en-GB" sz="1867" b="0" dirty="0"/>
              <a:t> management of training sites</a:t>
            </a:r>
            <a:endParaRPr lang="en-GB" sz="1867" b="0" dirty="0">
              <a:cs typeface="Arial"/>
            </a:endParaRPr>
          </a:p>
          <a:p>
            <a:pPr marL="457291" indent="-457291">
              <a:buFont typeface="Arial" panose="020B0604020202020204" pitchFamily="34" charset="0"/>
              <a:buChar char="•"/>
            </a:pPr>
            <a:endParaRPr lang="en-GB" sz="2400" b="0" dirty="0">
              <a:solidFill>
                <a:schemeClr val="bg2">
                  <a:lumMod val="25000"/>
                </a:schemeClr>
              </a:solidFill>
            </a:endParaRPr>
          </a:p>
          <a:p>
            <a:pPr marL="457291" indent="-457291">
              <a:buFont typeface="Arial" panose="020B0604020202020204" pitchFamily="34" charset="0"/>
              <a:buChar char="•"/>
            </a:pPr>
            <a:endParaRPr lang="en-GB" sz="2400" b="0" dirty="0">
              <a:solidFill>
                <a:schemeClr val="bg2">
                  <a:lumMod val="25000"/>
                </a:schemeClr>
              </a:solidFill>
            </a:endParaRPr>
          </a:p>
        </p:txBody>
      </p:sp>
      <p:pic>
        <p:nvPicPr>
          <p:cNvPr id="6" name="Picture Placeholder 3">
            <a:extLst>
              <a:ext uri="{FF2B5EF4-FFF2-40B4-BE49-F238E27FC236}">
                <a16:creationId xmlns:a16="http://schemas.microsoft.com/office/drawing/2014/main" id="{3DF0C82B-D1A2-D4BC-D68F-50EC4FC2F8EF}"/>
              </a:ext>
              <a:ext uri="{C183D7F6-B498-43B3-948B-1728B52AA6E4}">
                <adec:decorative xmlns:adec="http://schemas.microsoft.com/office/drawing/2017/decorative" xmlns="" val="1"/>
              </a:ext>
            </a:extLst>
          </p:cNvPr>
          <p:cNvPicPr>
            <a:picLocks noChangeAspect="1"/>
          </p:cNvPicPr>
          <p:nvPr/>
        </p:nvPicPr>
        <p:blipFill rotWithShape="1">
          <a:blip r:embed="rId3"/>
          <a:srcRect l="44285"/>
          <a:stretch/>
        </p:blipFill>
        <p:spPr>
          <a:xfrm>
            <a:off x="8785917" y="1111178"/>
            <a:ext cx="2790112" cy="3407363"/>
          </a:xfrm>
          <a:prstGeom prst="rect">
            <a:avLst/>
          </a:prstGeom>
        </p:spPr>
      </p:pic>
    </p:spTree>
    <p:extLst>
      <p:ext uri="{BB962C8B-B14F-4D97-AF65-F5344CB8AC3E}">
        <p14:creationId xmlns:p14="http://schemas.microsoft.com/office/powerpoint/2010/main" val="114191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432112" y="1962455"/>
            <a:ext cx="6685125" cy="3456800"/>
          </a:xfrm>
        </p:spPr>
        <p:txBody>
          <a:bodyPr lIns="0" tIns="0" rIns="0" bIns="0" numCol="1">
            <a:norm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a:lnSpc>
                <a:spcPct val="110000"/>
              </a:lnSpc>
            </a:pPr>
            <a:r>
              <a:rPr lang="en-GB" sz="2134" dirty="0"/>
              <a:t>2025/2026 Foundation Training Year will incorporate </a:t>
            </a:r>
            <a:r>
              <a:rPr lang="en-GB" sz="2134" b="1" dirty="0"/>
              <a:t>Independent Prescribing training and assessment</a:t>
            </a:r>
          </a:p>
          <a:p>
            <a:pPr>
              <a:lnSpc>
                <a:spcPct val="110000"/>
              </a:lnSpc>
            </a:pPr>
            <a:r>
              <a:rPr lang="en-GB" sz="2134" dirty="0"/>
              <a:t>Collaboration with Pharmacy Schools Council to ensure </a:t>
            </a:r>
            <a:r>
              <a:rPr lang="en-GB" sz="2134" b="1" dirty="0"/>
              <a:t>continuum</a:t>
            </a:r>
            <a:r>
              <a:rPr lang="en-GB" sz="2134" dirty="0"/>
              <a:t> during the </a:t>
            </a:r>
            <a:r>
              <a:rPr lang="en-GB" sz="2134" dirty="0" err="1"/>
              <a:t>MPharm</a:t>
            </a:r>
            <a:r>
              <a:rPr lang="en-GB" sz="2134" dirty="0"/>
              <a:t> </a:t>
            </a:r>
          </a:p>
          <a:p>
            <a:pPr>
              <a:lnSpc>
                <a:spcPct val="110000"/>
              </a:lnSpc>
            </a:pPr>
            <a:r>
              <a:rPr lang="en-GB" sz="2134" dirty="0"/>
              <a:t>Development of models for prescribing </a:t>
            </a:r>
            <a:r>
              <a:rPr lang="en-GB" sz="2134" b="1" dirty="0"/>
              <a:t>training</a:t>
            </a:r>
            <a:r>
              <a:rPr lang="en-GB" sz="2134" dirty="0"/>
              <a:t> and </a:t>
            </a:r>
            <a:r>
              <a:rPr lang="en-GB" sz="2134" b="1" dirty="0"/>
              <a:t>assessment </a:t>
            </a:r>
            <a:r>
              <a:rPr lang="en-GB" sz="2134" dirty="0"/>
              <a:t>during foundation pharmacist training</a:t>
            </a:r>
          </a:p>
          <a:p>
            <a:pPr>
              <a:lnSpc>
                <a:spcPct val="110000"/>
              </a:lnSpc>
            </a:pPr>
            <a:r>
              <a:rPr lang="en-GB" sz="2134" dirty="0"/>
              <a:t>Supporting access to prescribing rotations and </a:t>
            </a:r>
            <a:r>
              <a:rPr lang="en-GB" sz="2134" b="1" dirty="0"/>
              <a:t>supervision</a:t>
            </a:r>
            <a:r>
              <a:rPr lang="en-GB" sz="2134" dirty="0"/>
              <a:t> for all trainee</a:t>
            </a:r>
          </a:p>
          <a:p>
            <a:pPr>
              <a:lnSpc>
                <a:spcPct val="110000"/>
              </a:lnSpc>
            </a:pPr>
            <a:endParaRPr lang="en-GB" sz="2400" dirty="0"/>
          </a:p>
          <a:p>
            <a:pPr lvl="1"/>
            <a:endParaRPr lang="en-US" dirty="0"/>
          </a:p>
        </p:txBody>
      </p:sp>
      <p:pic>
        <p:nvPicPr>
          <p:cNvPr id="4" name="Picture Placeholder 3">
            <a:extLst>
              <a:ext uri="{FF2B5EF4-FFF2-40B4-BE49-F238E27FC236}">
                <a16:creationId xmlns:a16="http://schemas.microsoft.com/office/drawing/2014/main" id="{01CC8F7D-4E14-9F46-BFF4-9DCAB72D5FF8}"/>
              </a:ext>
              <a:ext uri="{C183D7F6-B498-43B3-948B-1728B52AA6E4}">
                <adec:decorative xmlns:adec="http://schemas.microsoft.com/office/drawing/2017/decorative" xmlns="" val="1"/>
              </a:ext>
            </a:extLst>
          </p:cNvPr>
          <p:cNvPicPr>
            <a:picLocks noChangeAspect="1"/>
          </p:cNvPicPr>
          <p:nvPr/>
        </p:nvPicPr>
        <p:blipFill>
          <a:blip r:embed="rId3"/>
          <a:srcRect/>
          <a:stretch/>
        </p:blipFill>
        <p:spPr>
          <a:xfrm>
            <a:off x="7534275" y="1208804"/>
            <a:ext cx="2975556" cy="4964102"/>
          </a:xfrm>
          <a:prstGeom prst="rect">
            <a:avLst/>
          </a:prstGeom>
        </p:spPr>
      </p:pic>
      <p:sp>
        <p:nvSpPr>
          <p:cNvPr id="8" name="Title 7">
            <a:extLst>
              <a:ext uri="{FF2B5EF4-FFF2-40B4-BE49-F238E27FC236}">
                <a16:creationId xmlns:a16="http://schemas.microsoft.com/office/drawing/2014/main" id="{DB593875-0442-0287-9DF1-434B77CA9C5B}"/>
              </a:ext>
            </a:extLst>
          </p:cNvPr>
          <p:cNvSpPr>
            <a:spLocks noGrp="1"/>
          </p:cNvSpPr>
          <p:nvPr>
            <p:ph type="title"/>
          </p:nvPr>
        </p:nvSpPr>
        <p:spPr/>
        <p:txBody>
          <a:bodyPr>
            <a:normAutofit fontScale="90000"/>
          </a:bodyPr>
          <a:lstStyle/>
          <a:p>
            <a:r>
              <a:rPr lang="en-US" dirty="0"/>
              <a:t>Independent prescribing as part of Education Reforms (Pharmacists)</a:t>
            </a:r>
            <a:endParaRPr lang="en-GB" dirty="0"/>
          </a:p>
        </p:txBody>
      </p:sp>
    </p:spTree>
    <p:extLst>
      <p:ext uri="{BB962C8B-B14F-4D97-AF65-F5344CB8AC3E}">
        <p14:creationId xmlns:p14="http://schemas.microsoft.com/office/powerpoint/2010/main" val="9015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5186992" y="1297486"/>
            <a:ext cx="11090888" cy="3456800"/>
          </a:xfrm>
        </p:spPr>
        <p:txBody>
          <a:bodyPr lIns="0" tIns="0" rIns="0" bIns="0"/>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GB" sz="2400" dirty="0"/>
              <a:t>Access to DHSC Clinical Tariff from </a:t>
            </a:r>
          </a:p>
          <a:p>
            <a:r>
              <a:rPr lang="en-GB" sz="2400" dirty="0"/>
              <a:t>1st September 2022 to support </a:t>
            </a:r>
          </a:p>
          <a:p>
            <a:r>
              <a:rPr lang="en-GB" sz="2400" dirty="0"/>
              <a:t>clinical placements</a:t>
            </a:r>
          </a:p>
          <a:p>
            <a:endParaRPr lang="en-GB" sz="2400" dirty="0"/>
          </a:p>
          <a:p>
            <a:r>
              <a:rPr lang="en-GB" sz="2400" dirty="0"/>
              <a:t>Collaborative working with the </a:t>
            </a:r>
          </a:p>
          <a:p>
            <a:r>
              <a:rPr lang="en-GB" sz="2400" dirty="0"/>
              <a:t>Pharmacy Schools Council to coordinate </a:t>
            </a:r>
          </a:p>
          <a:p>
            <a:r>
              <a:rPr lang="en-GB" sz="2400" dirty="0"/>
              <a:t>IETP reform across the whole 5 years</a:t>
            </a:r>
          </a:p>
          <a:p>
            <a:pPr lvl="1"/>
            <a:endParaRPr lang="en-US" dirty="0"/>
          </a:p>
        </p:txBody>
      </p:sp>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p:txBody>
          <a:bodyPr lIns="0" tIns="0" rIns="0" bIns="0">
            <a:normAutofit fontScale="90000"/>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GB" sz="4800" dirty="0"/>
              <a:t>Introduction of clinical tariff within the </a:t>
            </a:r>
            <a:r>
              <a:rPr lang="en-GB" sz="4800" dirty="0" err="1"/>
              <a:t>MPharm</a:t>
            </a:r>
            <a:endParaRPr lang="en-US" sz="4800" dirty="0"/>
          </a:p>
        </p:txBody>
      </p:sp>
      <p:pic>
        <p:nvPicPr>
          <p:cNvPr id="5" name="Picture 5" descr="Graphical user interface, application&#10;&#10;Description automatically generated">
            <a:extLst>
              <a:ext uri="{FF2B5EF4-FFF2-40B4-BE49-F238E27FC236}">
                <a16:creationId xmlns:a16="http://schemas.microsoft.com/office/drawing/2014/main" id="{3AD035DB-A5A8-1490-0B4B-0671CD0221C9}"/>
              </a:ext>
            </a:extLst>
          </p:cNvPr>
          <p:cNvPicPr>
            <a:picLocks noChangeAspect="1"/>
          </p:cNvPicPr>
          <p:nvPr/>
        </p:nvPicPr>
        <p:blipFill>
          <a:blip r:embed="rId3"/>
          <a:stretch>
            <a:fillRect/>
          </a:stretch>
        </p:blipFill>
        <p:spPr>
          <a:xfrm>
            <a:off x="282385" y="1469416"/>
            <a:ext cx="4338225" cy="3745662"/>
          </a:xfrm>
          <a:prstGeom prst="rect">
            <a:avLst/>
          </a:prstGeom>
        </p:spPr>
      </p:pic>
      <p:sp>
        <p:nvSpPr>
          <p:cNvPr id="7" name="Speech Bubble: Rectangle 6">
            <a:extLst>
              <a:ext uri="{FF2B5EF4-FFF2-40B4-BE49-F238E27FC236}">
                <a16:creationId xmlns:a16="http://schemas.microsoft.com/office/drawing/2014/main" id="{3E726409-A2E5-48BB-F766-1C2D10F1C381}"/>
              </a:ext>
            </a:extLst>
          </p:cNvPr>
          <p:cNvSpPr/>
          <p:nvPr/>
        </p:nvSpPr>
        <p:spPr>
          <a:xfrm>
            <a:off x="5097449" y="4371032"/>
            <a:ext cx="4775908" cy="1954792"/>
          </a:xfrm>
          <a:prstGeom prst="wedgeRectCallout">
            <a:avLst>
              <a:gd name="adj1" fmla="val -45075"/>
              <a:gd name="adj2" fmla="val 70575"/>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948" tIns="60974" rIns="121948" bIns="60974" rtlCol="0" anchor="ct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algn="ctr"/>
            <a:r>
              <a:rPr lang="en-GB" sz="1867" dirty="0"/>
              <a:t>Comprehensive FAQs on tariff available on</a:t>
            </a:r>
            <a:br>
              <a:rPr lang="en-GB" sz="1867" dirty="0"/>
            </a:br>
            <a:r>
              <a:rPr lang="en-GB" sz="1867" dirty="0"/>
              <a:t>this page: </a:t>
            </a:r>
          </a:p>
          <a:p>
            <a:pPr algn="ctr"/>
            <a:r>
              <a:rPr lang="en-GB" sz="1867" dirty="0">
                <a:solidFill>
                  <a:schemeClr val="bg1"/>
                </a:solidFill>
                <a:hlinkClick r:id="rId4">
                  <a:extLst>
                    <a:ext uri="{A12FA001-AC4F-418D-AE19-62706E023703}">
                      <ahyp:hlinkClr xmlns:ahyp="http://schemas.microsoft.com/office/drawing/2018/hyperlinkcolor" xmlns="" val="tx"/>
                    </a:ext>
                  </a:extLst>
                </a:hlinkClick>
              </a:rPr>
              <a:t>www.hee.nhs.uk/our-work/pharmacy/initial-education-training-pharmacists-reform-programme/undergraduate-clinical-placements</a:t>
            </a:r>
            <a:r>
              <a:rPr lang="en-GB" sz="1867" dirty="0">
                <a:solidFill>
                  <a:schemeClr val="bg1"/>
                </a:solidFill>
              </a:rPr>
              <a:t> </a:t>
            </a:r>
            <a:endParaRPr lang="en-GB" sz="1867" dirty="0">
              <a:solidFill>
                <a:schemeClr val="bg1"/>
              </a:solidFill>
              <a:cs typeface="Arial"/>
            </a:endParaRPr>
          </a:p>
        </p:txBody>
      </p:sp>
    </p:spTree>
    <p:extLst>
      <p:ext uri="{BB962C8B-B14F-4D97-AF65-F5344CB8AC3E}">
        <p14:creationId xmlns:p14="http://schemas.microsoft.com/office/powerpoint/2010/main" val="12783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p:nvPr>
        </p:nvSpPr>
        <p:spPr>
          <a:xfrm>
            <a:off x="375236" y="414830"/>
            <a:ext cx="11407124" cy="865386"/>
          </a:xfrm>
        </p:spPr>
        <p:txBody>
          <a:bodyPr vert="horz" lIns="0" tIns="0" rIns="0" bIns="0" rtlCol="0" anchor="ctr">
            <a:norm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r>
              <a:rPr lang="en-US" sz="3601"/>
              <a:t>Single Commissioning Model: to enable change</a:t>
            </a:r>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1"/>
          </p:nvPr>
        </p:nvSpPr>
        <p:spPr>
          <a:xfrm>
            <a:off x="375235" y="1416107"/>
            <a:ext cx="5140348" cy="4187025"/>
          </a:xfrm>
        </p:spPr>
        <p:txBody>
          <a:bodyPr vert="horz" lIns="0" tIns="0" rIns="0" bIns="0" rtlCol="0">
            <a:norm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marL="381067" indent="-381067">
              <a:lnSpc>
                <a:spcPct val="90000"/>
              </a:lnSpc>
              <a:spcBef>
                <a:spcPts val="0"/>
              </a:spcBef>
              <a:buFont typeface="Arial" panose="020B0604020202020204" pitchFamily="34" charset="0"/>
              <a:buChar char="•"/>
              <a:defRPr/>
            </a:pPr>
            <a:r>
              <a:rPr lang="en-GB" sz="2400" b="0" dirty="0"/>
              <a:t>A move from responsibility for NHS managed sector to all trainees in England</a:t>
            </a:r>
          </a:p>
          <a:p>
            <a:pPr marL="381067" indent="-381067">
              <a:lnSpc>
                <a:spcPct val="90000"/>
              </a:lnSpc>
              <a:spcBef>
                <a:spcPts val="0"/>
              </a:spcBef>
              <a:buFont typeface="Arial" panose="020B0604020202020204" pitchFamily="34" charset="0"/>
              <a:buChar char="•"/>
              <a:defRPr/>
            </a:pPr>
            <a:r>
              <a:rPr lang="en-GB" sz="2400" b="0" dirty="0"/>
              <a:t>Single equitable route for recruitment of all trainees</a:t>
            </a:r>
          </a:p>
          <a:p>
            <a:pPr marL="381067" indent="-381067">
              <a:lnSpc>
                <a:spcPct val="90000"/>
              </a:lnSpc>
              <a:spcBef>
                <a:spcPts val="0"/>
              </a:spcBef>
              <a:buFont typeface="Arial" panose="020B0604020202020204" pitchFamily="34" charset="0"/>
              <a:buChar char="•"/>
              <a:defRPr/>
            </a:pPr>
            <a:r>
              <a:rPr lang="en-GB" sz="2400" b="0" dirty="0"/>
              <a:t>Consistent model for the commissioning and funding for all trainees</a:t>
            </a:r>
          </a:p>
          <a:p>
            <a:pPr marL="381067" indent="-381067">
              <a:lnSpc>
                <a:spcPct val="90000"/>
              </a:lnSpc>
              <a:spcBef>
                <a:spcPts val="0"/>
              </a:spcBef>
              <a:buFont typeface="Arial" panose="020B0604020202020204" pitchFamily="34" charset="0"/>
              <a:buChar char="•"/>
              <a:defRPr/>
            </a:pPr>
            <a:r>
              <a:rPr lang="en-GB" sz="2400" b="0" dirty="0"/>
              <a:t>Assuring quality of training sites, supporting supervisors in their role</a:t>
            </a:r>
          </a:p>
          <a:p>
            <a:pPr>
              <a:lnSpc>
                <a:spcPct val="90000"/>
              </a:lnSpc>
            </a:pPr>
            <a:endParaRPr lang="en-GB" sz="1500" dirty="0"/>
          </a:p>
        </p:txBody>
      </p:sp>
      <p:pic>
        <p:nvPicPr>
          <p:cNvPr id="5" name="Picture 4" descr="Two pharmacists at work">
            <a:hlinkClick r:id="rId3"/>
            <a:extLst>
              <a:ext uri="{FF2B5EF4-FFF2-40B4-BE49-F238E27FC236}">
                <a16:creationId xmlns:a16="http://schemas.microsoft.com/office/drawing/2014/main" id="{ED830C7A-4677-6E26-0C50-D98F090DF042}"/>
              </a:ext>
            </a:extLst>
          </p:cNvPr>
          <p:cNvPicPr>
            <a:picLocks noChangeAspect="1"/>
          </p:cNvPicPr>
          <p:nvPr/>
        </p:nvPicPr>
        <p:blipFill rotWithShape="1">
          <a:blip r:embed="rId4"/>
          <a:srcRect r="3" b="8512"/>
          <a:stretch/>
        </p:blipFill>
        <p:spPr>
          <a:xfrm>
            <a:off x="7196049" y="1416107"/>
            <a:ext cx="3721744" cy="4027375"/>
          </a:xfrm>
          <a:prstGeom prst="rect">
            <a:avLst/>
          </a:prstGeom>
          <a:noFill/>
        </p:spPr>
      </p:pic>
    </p:spTree>
    <p:extLst>
      <p:ext uri="{BB962C8B-B14F-4D97-AF65-F5344CB8AC3E}">
        <p14:creationId xmlns:p14="http://schemas.microsoft.com/office/powerpoint/2010/main" val="366885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9752F03-D295-47A0-9F98-D52E2D171ABC}"/>
              </a:ext>
            </a:extLst>
          </p:cNvPr>
          <p:cNvSpPr txBox="1">
            <a:spLocks/>
          </p:cNvSpPr>
          <p:nvPr/>
        </p:nvSpPr>
        <p:spPr>
          <a:xfrm>
            <a:off x="397672" y="406947"/>
            <a:ext cx="11797328" cy="628088"/>
          </a:xfrm>
          <a:prstGeom prst="rect">
            <a:avLst/>
          </a:prstGeom>
        </p:spPr>
        <p:txBody>
          <a:bodyPr vert="horz" lIns="91461" tIns="45731" rIns="91461" bIns="45731" rtlCol="0" anchor="b">
            <a:no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algn="l"/>
            <a:r>
              <a:rPr lang="en-GB" sz="3734" b="1" dirty="0">
                <a:solidFill>
                  <a:srgbClr val="262626"/>
                </a:solidFill>
              </a:rPr>
              <a:t>Education Reform: Our current focus</a:t>
            </a:r>
          </a:p>
        </p:txBody>
      </p:sp>
      <p:sp>
        <p:nvSpPr>
          <p:cNvPr id="7" name="TextBox 6">
            <a:extLst>
              <a:ext uri="{FF2B5EF4-FFF2-40B4-BE49-F238E27FC236}">
                <a16:creationId xmlns:a16="http://schemas.microsoft.com/office/drawing/2014/main" id="{F62B93D0-DD72-4E6E-BB6B-C43D2742E04E}"/>
              </a:ext>
            </a:extLst>
          </p:cNvPr>
          <p:cNvSpPr txBox="1"/>
          <p:nvPr/>
        </p:nvSpPr>
        <p:spPr>
          <a:xfrm>
            <a:off x="397672" y="1463373"/>
            <a:ext cx="10952524" cy="3945461"/>
          </a:xfrm>
          <a:prstGeom prst="rect">
            <a:avLst/>
          </a:prstGeom>
          <a:noFill/>
        </p:spPr>
        <p:txBody>
          <a:bodyPr wrap="square" lIns="91461" tIns="45731" rIns="91461" bIns="45731" anchor="t">
            <a:spAutoFit/>
          </a:bodyPr>
          <a:lst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a:lstStyle>
          <a:p>
            <a:pPr marL="256586" indent="-256586">
              <a:lnSpc>
                <a:spcPct val="115000"/>
              </a:lnSpc>
              <a:spcAft>
                <a:spcPts val="1500"/>
              </a:spcAft>
              <a:buClr>
                <a:srgbClr val="0070C0"/>
              </a:buClr>
              <a:buAutoNum type="arabicPeriod"/>
            </a:pPr>
            <a:r>
              <a:rPr lang="en-GB" sz="1867" dirty="0">
                <a:solidFill>
                  <a:srgbClr val="262626"/>
                </a:solidFill>
                <a:latin typeface="Arial"/>
                <a:ea typeface="Times New Roman" panose="02020603050405020304" pitchFamily="18" charset="0"/>
                <a:cs typeface="Arial"/>
              </a:rPr>
              <a:t>Support roll-out of </a:t>
            </a:r>
            <a:r>
              <a:rPr lang="en-GB" sz="1867" b="1" dirty="0">
                <a:solidFill>
                  <a:srgbClr val="262626"/>
                </a:solidFill>
                <a:latin typeface="Arial"/>
                <a:ea typeface="Times New Roman" panose="02020603050405020304" pitchFamily="18" charset="0"/>
                <a:cs typeface="Arial"/>
              </a:rPr>
              <a:t>undergraduate clinical placements (Years 1-4)</a:t>
            </a:r>
            <a:r>
              <a:rPr lang="en-GB" sz="1867" dirty="0">
                <a:solidFill>
                  <a:srgbClr val="262626"/>
                </a:solidFill>
                <a:latin typeface="Arial"/>
                <a:ea typeface="Times New Roman" panose="02020603050405020304" pitchFamily="18" charset="0"/>
                <a:cs typeface="Arial"/>
              </a:rPr>
              <a:t>: Access to DHSC Clinical Tariff since 1</a:t>
            </a:r>
            <a:r>
              <a:rPr lang="en-GB" sz="1867" baseline="30000" dirty="0">
                <a:solidFill>
                  <a:srgbClr val="262626"/>
                </a:solidFill>
                <a:latin typeface="Arial"/>
                <a:ea typeface="Times New Roman" panose="02020603050405020304" pitchFamily="18" charset="0"/>
                <a:cs typeface="Arial"/>
              </a:rPr>
              <a:t>st</a:t>
            </a:r>
            <a:r>
              <a:rPr lang="en-GB" sz="1867" dirty="0">
                <a:solidFill>
                  <a:srgbClr val="262626"/>
                </a:solidFill>
                <a:latin typeface="Arial"/>
                <a:ea typeface="Times New Roman" panose="02020603050405020304" pitchFamily="18" charset="0"/>
                <a:cs typeface="Arial"/>
              </a:rPr>
              <a:t> September 2022 to support clinical placements. Joint working with employers and Pharmacy Schools Council.</a:t>
            </a:r>
            <a:endParaRPr lang="en-GB" sz="1867" dirty="0">
              <a:solidFill>
                <a:srgbClr val="262626"/>
              </a:solidFill>
              <a:cs typeface="Arial"/>
            </a:endParaRPr>
          </a:p>
          <a:p>
            <a:pPr marL="256586" indent="-256586">
              <a:lnSpc>
                <a:spcPct val="115000"/>
              </a:lnSpc>
              <a:spcAft>
                <a:spcPts val="1500"/>
              </a:spcAft>
              <a:buClr>
                <a:srgbClr val="0070C0"/>
              </a:buClr>
              <a:buFont typeface="+mj-lt"/>
              <a:buAutoNum type="arabicPeriod"/>
            </a:pPr>
            <a:r>
              <a:rPr lang="en-GB" sz="1867" dirty="0">
                <a:solidFill>
                  <a:srgbClr val="262626"/>
                </a:solidFill>
                <a:latin typeface="Arial"/>
                <a:ea typeface="Times New Roman" panose="02020603050405020304" pitchFamily="18" charset="0"/>
                <a:cs typeface="Arial"/>
              </a:rPr>
              <a:t>Evolution of the</a:t>
            </a:r>
            <a:r>
              <a:rPr lang="en-GB" sz="1867" b="1" dirty="0">
                <a:solidFill>
                  <a:srgbClr val="262626"/>
                </a:solidFill>
                <a:latin typeface="Arial"/>
                <a:ea typeface="Times New Roman" panose="02020603050405020304" pitchFamily="18" charset="0"/>
                <a:cs typeface="Arial"/>
              </a:rPr>
              <a:t> Trainee Foundation Pharmacist Programme (Year 5)</a:t>
            </a:r>
            <a:r>
              <a:rPr lang="en-GB" sz="1867" dirty="0">
                <a:solidFill>
                  <a:srgbClr val="262626"/>
                </a:solidFill>
                <a:latin typeface="Arial"/>
                <a:ea typeface="Times New Roman" panose="02020603050405020304" pitchFamily="18" charset="0"/>
                <a:cs typeface="Arial"/>
              </a:rPr>
              <a:t>:</a:t>
            </a:r>
            <a:r>
              <a:rPr lang="en-GB" sz="1867" b="1" dirty="0">
                <a:solidFill>
                  <a:srgbClr val="262626"/>
                </a:solidFill>
                <a:latin typeface="Arial"/>
                <a:ea typeface="Times New Roman" panose="02020603050405020304" pitchFamily="18" charset="0"/>
                <a:cs typeface="Arial"/>
              </a:rPr>
              <a:t> </a:t>
            </a:r>
            <a:r>
              <a:rPr lang="en-GB" sz="1867" dirty="0">
                <a:solidFill>
                  <a:srgbClr val="262626"/>
                </a:solidFill>
                <a:latin typeface="Arial"/>
                <a:ea typeface="Times New Roman" panose="02020603050405020304" pitchFamily="18" charset="0"/>
                <a:cs typeface="Arial"/>
              </a:rPr>
              <a:t>Development and introduction of consistent quality management, recruitment and cross-sectoral training posts throughout the transitional years and beyond. </a:t>
            </a:r>
          </a:p>
          <a:p>
            <a:pPr marL="256586" indent="-256586">
              <a:lnSpc>
                <a:spcPct val="115000"/>
              </a:lnSpc>
              <a:spcAft>
                <a:spcPts val="1500"/>
              </a:spcAft>
              <a:buClr>
                <a:srgbClr val="0070C0"/>
              </a:buClr>
              <a:buFont typeface="+mj-lt"/>
              <a:buAutoNum type="arabicPeriod"/>
            </a:pPr>
            <a:r>
              <a:rPr lang="en-GB" sz="1867" dirty="0">
                <a:solidFill>
                  <a:srgbClr val="262626"/>
                </a:solidFill>
                <a:latin typeface="Arial"/>
                <a:ea typeface="Times New Roman" panose="02020603050405020304" pitchFamily="18" charset="0"/>
                <a:cs typeface="Arial"/>
              </a:rPr>
              <a:t>Testing approaches to support the introduction of integrated </a:t>
            </a:r>
            <a:r>
              <a:rPr lang="en-GB" sz="1867" b="1" dirty="0">
                <a:solidFill>
                  <a:srgbClr val="262626"/>
                </a:solidFill>
                <a:latin typeface="Arial"/>
                <a:ea typeface="Times New Roman" panose="02020603050405020304" pitchFamily="18" charset="0"/>
                <a:cs typeface="Arial"/>
              </a:rPr>
              <a:t>independent prescriber</a:t>
            </a:r>
            <a:r>
              <a:rPr lang="en-GB" sz="1867" dirty="0">
                <a:solidFill>
                  <a:srgbClr val="262626"/>
                </a:solidFill>
                <a:latin typeface="Arial"/>
                <a:ea typeface="Times New Roman" panose="02020603050405020304" pitchFamily="18" charset="0"/>
                <a:cs typeface="Arial"/>
              </a:rPr>
              <a:t> (IP) training and </a:t>
            </a:r>
            <a:r>
              <a:rPr lang="en-GB" sz="1867" b="1" dirty="0">
                <a:solidFill>
                  <a:srgbClr val="262626"/>
                </a:solidFill>
                <a:latin typeface="Arial"/>
                <a:ea typeface="Times New Roman" panose="02020603050405020304" pitchFamily="18" charset="0"/>
                <a:cs typeface="Arial"/>
              </a:rPr>
              <a:t>rotational</a:t>
            </a:r>
            <a:r>
              <a:rPr lang="en-GB" sz="1867" dirty="0">
                <a:solidFill>
                  <a:srgbClr val="262626"/>
                </a:solidFill>
                <a:latin typeface="Arial"/>
                <a:ea typeface="Times New Roman" panose="02020603050405020304" pitchFamily="18" charset="0"/>
                <a:cs typeface="Arial"/>
              </a:rPr>
              <a:t> </a:t>
            </a:r>
            <a:r>
              <a:rPr lang="en-GB" sz="1867" b="1" dirty="0">
                <a:solidFill>
                  <a:srgbClr val="262626"/>
                </a:solidFill>
                <a:latin typeface="Arial"/>
                <a:ea typeface="Times New Roman" panose="02020603050405020304" pitchFamily="18" charset="0"/>
                <a:cs typeface="Arial"/>
              </a:rPr>
              <a:t>cross-sector posts</a:t>
            </a:r>
            <a:r>
              <a:rPr lang="en-GB" sz="1867" dirty="0">
                <a:solidFill>
                  <a:srgbClr val="262626"/>
                </a:solidFill>
                <a:latin typeface="Arial"/>
                <a:ea typeface="Times New Roman" panose="02020603050405020304" pitchFamily="18" charset="0"/>
                <a:cs typeface="Arial"/>
              </a:rPr>
              <a:t>. </a:t>
            </a:r>
          </a:p>
          <a:p>
            <a:pPr marL="256586" indent="-256586">
              <a:lnSpc>
                <a:spcPct val="115000"/>
              </a:lnSpc>
              <a:spcAft>
                <a:spcPts val="1500"/>
              </a:spcAft>
              <a:buClr>
                <a:srgbClr val="0070C0"/>
              </a:buClr>
              <a:buFont typeface="+mj-lt"/>
              <a:buAutoNum type="arabicPeriod"/>
            </a:pPr>
            <a:r>
              <a:rPr lang="en-GB" sz="1867" dirty="0">
                <a:solidFill>
                  <a:srgbClr val="262626"/>
                </a:solidFill>
                <a:latin typeface="Arial"/>
                <a:ea typeface="Times New Roman" panose="02020603050405020304" pitchFamily="18" charset="0"/>
                <a:cs typeface="Arial"/>
              </a:rPr>
              <a:t> </a:t>
            </a:r>
            <a:r>
              <a:rPr lang="en-GB" sz="1867" b="1" dirty="0">
                <a:solidFill>
                  <a:srgbClr val="262626"/>
                </a:solidFill>
                <a:latin typeface="Arial"/>
                <a:ea typeface="Times New Roman" panose="02020603050405020304" pitchFamily="18" charset="0"/>
                <a:cs typeface="Arial"/>
              </a:rPr>
              <a:t>Bridging</a:t>
            </a:r>
            <a:r>
              <a:rPr lang="en-GB" sz="1867" dirty="0">
                <a:solidFill>
                  <a:srgbClr val="262626"/>
                </a:solidFill>
                <a:latin typeface="Arial"/>
                <a:ea typeface="Times New Roman" panose="02020603050405020304" pitchFamily="18" charset="0"/>
                <a:cs typeface="Arial"/>
              </a:rPr>
              <a:t> </a:t>
            </a:r>
            <a:r>
              <a:rPr lang="en-GB" sz="1867" b="1" dirty="0">
                <a:solidFill>
                  <a:srgbClr val="262626"/>
                </a:solidFill>
                <a:latin typeface="Arial"/>
                <a:ea typeface="Times New Roman" panose="02020603050405020304" pitchFamily="18" charset="0"/>
                <a:cs typeface="Arial"/>
              </a:rPr>
              <a:t>training (Year 6)</a:t>
            </a:r>
            <a:r>
              <a:rPr lang="en-GB" sz="1867" dirty="0">
                <a:solidFill>
                  <a:srgbClr val="262626"/>
                </a:solidFill>
                <a:latin typeface="Arial"/>
                <a:ea typeface="Times New Roman" panose="02020603050405020304" pitchFamily="18" charset="0"/>
                <a:cs typeface="Arial"/>
              </a:rPr>
              <a:t>: The foundation programme model includes support for pharmacists registering between 2020-25 – recognising the need for a consistently skilled pharmacist workforce</a:t>
            </a:r>
            <a:r>
              <a:rPr lang="en-GB" sz="1867" dirty="0">
                <a:solidFill>
                  <a:srgbClr val="0D0D0D"/>
                </a:solidFill>
                <a:latin typeface="Arial"/>
                <a:ea typeface="Times New Roman" panose="02020603050405020304" pitchFamily="18" charset="0"/>
                <a:cs typeface="Arial"/>
              </a:rPr>
              <a:t>.</a:t>
            </a:r>
          </a:p>
        </p:txBody>
      </p:sp>
    </p:spTree>
    <p:extLst>
      <p:ext uri="{BB962C8B-B14F-4D97-AF65-F5344CB8AC3E}">
        <p14:creationId xmlns:p14="http://schemas.microsoft.com/office/powerpoint/2010/main" val="350713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2D646-0C0A-03D0-2C95-F6AAA42CC71E}"/>
              </a:ext>
            </a:extLst>
          </p:cNvPr>
          <p:cNvSpPr>
            <a:spLocks noGrp="1"/>
          </p:cNvSpPr>
          <p:nvPr>
            <p:ph idx="1"/>
          </p:nvPr>
        </p:nvSpPr>
        <p:spPr>
          <a:xfrm>
            <a:off x="322082" y="2282232"/>
            <a:ext cx="11090567" cy="3711742"/>
          </a:xfrm>
        </p:spPr>
        <p:txBody>
          <a:bodyPr/>
          <a:lstStyle/>
          <a:p>
            <a:pPr>
              <a:lnSpc>
                <a:spcPts val="1800"/>
              </a:lnSpc>
            </a:pPr>
            <a:r>
              <a:rPr lang="en-GB" sz="1800" kern="100" dirty="0">
                <a:solidFill>
                  <a:schemeClr val="accent6"/>
                </a:solidFill>
                <a:ea typeface="Times New Roman" panose="02020603050405020304" pitchFamily="18" charset="0"/>
                <a:cs typeface="Times New Roman" panose="02020603050405020304" pitchFamily="18" charset="0"/>
              </a:rPr>
              <a:t>New </a:t>
            </a:r>
            <a:r>
              <a:rPr lang="en-GB" sz="1800" dirty="0">
                <a:solidFill>
                  <a:schemeClr val="accent6"/>
                </a:solidFill>
                <a:ea typeface="Times New Roman" panose="02020603050405020304" pitchFamily="18" charset="0"/>
                <a:cs typeface="Times New Roman" panose="02020603050405020304" pitchFamily="18" charset="0"/>
              </a:rPr>
              <a:t>access to ARRS funding for PCNs, through the Direct Patient Care category, with the support of the PCN and ICB – for Pharmacy Technician Apprentices and Educational Supervisor Roles</a:t>
            </a:r>
            <a:endParaRPr lang="en-GB" sz="1800" b="1" kern="1400" dirty="0">
              <a:solidFill>
                <a:srgbClr val="005EB8"/>
              </a:solidFill>
              <a:cs typeface="Arial" panose="020B0604020202020204" pitchFamily="34" charset="0"/>
            </a:endParaRPr>
          </a:p>
          <a:p>
            <a:pPr marL="342969" indent="-342969">
              <a:spcBef>
                <a:spcPts val="2000"/>
              </a:spcBef>
              <a:buFont typeface="Symbol" panose="05050102010706020507" pitchFamily="18" charset="2"/>
              <a:buChar char=""/>
            </a:pPr>
            <a:r>
              <a:rPr lang="en-GB" sz="1800" b="1" kern="1400" dirty="0">
                <a:solidFill>
                  <a:srgbClr val="005EB8"/>
                </a:solidFill>
                <a:cs typeface="Arial" panose="020B0604020202020204" pitchFamily="34" charset="0"/>
              </a:rPr>
              <a:t>Pharmacy Technician Apprentices</a:t>
            </a:r>
          </a:p>
          <a:p>
            <a:pPr marL="342969" indent="-342969">
              <a:spcBef>
                <a:spcPts val="2000"/>
              </a:spcBef>
              <a:buFont typeface="Symbol" panose="05050102010706020507" pitchFamily="18" charset="2"/>
              <a:buChar char=""/>
            </a:pPr>
            <a:r>
              <a:rPr lang="en-GB" sz="1800" b="1" kern="1400" dirty="0">
                <a:solidFill>
                  <a:srgbClr val="005EB8"/>
                </a:solidFill>
                <a:cs typeface="Arial" panose="020B0604020202020204" pitchFamily="34" charset="0"/>
              </a:rPr>
              <a:t>Pharmacy Technician Educational Supervisor</a:t>
            </a:r>
          </a:p>
          <a:p>
            <a:pPr marL="342969" indent="-342969">
              <a:spcBef>
                <a:spcPts val="2000"/>
              </a:spcBef>
              <a:buFont typeface="Symbol" panose="05050102010706020507" pitchFamily="18" charset="2"/>
              <a:buChar char=""/>
            </a:pPr>
            <a:r>
              <a:rPr lang="en-GB" sz="1800" b="1" kern="1400" dirty="0">
                <a:solidFill>
                  <a:srgbClr val="005EB8"/>
                </a:solidFill>
                <a:cs typeface="Arial" panose="020B0604020202020204" pitchFamily="34" charset="0"/>
              </a:rPr>
              <a:t>Clinical Pharmacist Designated Supervisor and Designated Prescribing Practitioner </a:t>
            </a:r>
          </a:p>
          <a:p>
            <a:pPr marL="342969" indent="-342969">
              <a:spcBef>
                <a:spcPts val="2000"/>
              </a:spcBef>
              <a:buFont typeface="Symbol" panose="05050102010706020507" pitchFamily="18" charset="2"/>
              <a:buChar char=""/>
            </a:pPr>
            <a:endParaRPr lang="en-GB" sz="1800" b="1" kern="1400" dirty="0">
              <a:solidFill>
                <a:srgbClr val="005EB8"/>
              </a:solidFill>
              <a:cs typeface="Arial" panose="020B0604020202020204" pitchFamily="34" charset="0"/>
            </a:endParaRPr>
          </a:p>
          <a:p>
            <a:pPr>
              <a:spcBef>
                <a:spcPts val="2000"/>
              </a:spcBef>
            </a:pPr>
            <a:endParaRPr lang="en-GB" sz="1800" b="1" kern="1400" dirty="0">
              <a:solidFill>
                <a:srgbClr val="005EB8"/>
              </a:solidFill>
              <a:cs typeface="Arial" panose="020B0604020202020204" pitchFamily="34" charset="0"/>
            </a:endParaRPr>
          </a:p>
          <a:p>
            <a:pPr>
              <a:lnSpc>
                <a:spcPts val="1800"/>
              </a:lnSpc>
              <a:spcAft>
                <a:spcPts val="1400"/>
              </a:spcAft>
            </a:pPr>
            <a:r>
              <a:rPr lang="en-GB" sz="1800" dirty="0">
                <a:solidFill>
                  <a:srgbClr val="000000"/>
                </a:solidFill>
                <a:ea typeface="Times New Roman" panose="02020603050405020304" pitchFamily="18" charset="0"/>
                <a:cs typeface="Times New Roman" panose="02020603050405020304" pitchFamily="18" charset="0"/>
              </a:rPr>
              <a:t>These roles will be accessible via the </a:t>
            </a:r>
            <a:r>
              <a:rPr lang="en-GB" sz="1800" b="1" dirty="0">
                <a:solidFill>
                  <a:srgbClr val="000000"/>
                </a:solidFill>
                <a:ea typeface="Times New Roman" panose="02020603050405020304" pitchFamily="18" charset="0"/>
                <a:cs typeface="Times New Roman" panose="02020603050405020304" pitchFamily="18" charset="0"/>
              </a:rPr>
              <a:t>‘Direct Patient Contact (DPC)’</a:t>
            </a:r>
            <a:r>
              <a:rPr lang="en-GB" sz="1800" dirty="0">
                <a:solidFill>
                  <a:srgbClr val="000000"/>
                </a:solidFill>
                <a:ea typeface="Times New Roman" panose="02020603050405020304" pitchFamily="18" charset="0"/>
                <a:cs typeface="Times New Roman" panose="02020603050405020304" pitchFamily="18" charset="0"/>
              </a:rPr>
              <a:t> option.  </a:t>
            </a:r>
          </a:p>
          <a:p>
            <a:pPr>
              <a:lnSpc>
                <a:spcPts val="1800"/>
              </a:lnSpc>
              <a:spcAft>
                <a:spcPts val="1400"/>
              </a:spcAft>
            </a:pPr>
            <a:endParaRPr lang="en-GB" sz="1800" dirty="0">
              <a:solidFill>
                <a:srgbClr val="000000"/>
              </a:solidFill>
              <a:ea typeface="Times New Roman" panose="02020603050405020304" pitchFamily="18" charset="0"/>
              <a:cs typeface="Times New Roman" panose="02020603050405020304" pitchFamily="18" charset="0"/>
            </a:endParaRPr>
          </a:p>
          <a:p>
            <a:pPr>
              <a:lnSpc>
                <a:spcPts val="1800"/>
              </a:lnSpc>
              <a:spcAft>
                <a:spcPts val="1400"/>
              </a:spcAft>
            </a:pPr>
            <a:r>
              <a:rPr lang="en-GB" sz="1800" dirty="0">
                <a:solidFill>
                  <a:srgbClr val="000000"/>
                </a:solidFill>
                <a:ea typeface="Times New Roman" panose="02020603050405020304" pitchFamily="18" charset="0"/>
                <a:cs typeface="Times New Roman" panose="02020603050405020304" pitchFamily="18" charset="0"/>
              </a:rPr>
              <a:t>NHSE is currently producing further guidance on this option which is available to roles that are not medical or nursing and can be up to an 8D in banding</a:t>
            </a:r>
          </a:p>
          <a:p>
            <a:endParaRPr lang="en-GB" dirty="0"/>
          </a:p>
        </p:txBody>
      </p:sp>
      <p:sp>
        <p:nvSpPr>
          <p:cNvPr id="3" name="Text Placeholder 2">
            <a:extLst>
              <a:ext uri="{FF2B5EF4-FFF2-40B4-BE49-F238E27FC236}">
                <a16:creationId xmlns:a16="http://schemas.microsoft.com/office/drawing/2014/main" id="{4E61653D-1358-5B0A-B738-67FC4BC7CD19}"/>
              </a:ext>
            </a:extLst>
          </p:cNvPr>
          <p:cNvSpPr>
            <a:spLocks noGrp="1"/>
          </p:cNvSpPr>
          <p:nvPr>
            <p:ph type="body" sz="quarter" idx="13"/>
          </p:nvPr>
        </p:nvSpPr>
        <p:spPr>
          <a:xfrm>
            <a:off x="322083" y="1439718"/>
            <a:ext cx="14402378" cy="710854"/>
          </a:xfrm>
        </p:spPr>
        <p:txBody>
          <a:bodyPr/>
          <a:lstStyle/>
          <a:p>
            <a:r>
              <a:rPr lang="en-GB" dirty="0"/>
              <a:t>Additional Roles Reimbursement Scheme (ARRS)</a:t>
            </a:r>
          </a:p>
        </p:txBody>
      </p:sp>
      <p:sp>
        <p:nvSpPr>
          <p:cNvPr id="4" name="Title 3">
            <a:extLst>
              <a:ext uri="{FF2B5EF4-FFF2-40B4-BE49-F238E27FC236}">
                <a16:creationId xmlns:a16="http://schemas.microsoft.com/office/drawing/2014/main" id="{3A8CFDC9-4FC7-C6E2-F389-4392D35879EF}"/>
              </a:ext>
            </a:extLst>
          </p:cNvPr>
          <p:cNvSpPr>
            <a:spLocks noGrp="1"/>
          </p:cNvSpPr>
          <p:nvPr>
            <p:ph type="title"/>
          </p:nvPr>
        </p:nvSpPr>
        <p:spPr>
          <a:xfrm>
            <a:off x="322082" y="442671"/>
            <a:ext cx="11406794" cy="865386"/>
          </a:xfrm>
        </p:spPr>
        <p:txBody>
          <a:bodyPr/>
          <a:lstStyle/>
          <a:p>
            <a:r>
              <a:rPr lang="en-GB" dirty="0"/>
              <a:t>Professional Practice Update</a:t>
            </a:r>
          </a:p>
        </p:txBody>
      </p:sp>
    </p:spTree>
    <p:extLst>
      <p:ext uri="{BB962C8B-B14F-4D97-AF65-F5344CB8AC3E}">
        <p14:creationId xmlns:p14="http://schemas.microsoft.com/office/powerpoint/2010/main" val="5502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ambridge Office&#10;"/>
  <p:tag name="BACKPAGEOFFICE" val="Global Innovation and Technology CentreBack LaneMelbournHertfordshireSG8 6DP+44 1763 261222"/>
  <p:tag name="DISCPREP" val="This document has been prepared by PA Consulting Group. The contents of this document do not constitute any form of commitment or recommendation on the part of PA and speaks as at the date of publication."/>
  <p:tag name="DISCARR" val="&lt;b&gt;All rights reserved&#10;&lt;b&gt;© PA Knowledge Limited 2022"/>
  <p:tag name="DISCREPRO" val="No part of this documentation may be reproduced, stored in a retrieval system or transmitted in any form or by any means, electronic, mechanical or otherwise, without the prior written permission of PA Consulting Group."/>
  <p:tag name="SP_AGENDA" val="TOC Dividers SectionNumber SlideNumber"/>
</p:tagLst>
</file>

<file path=ppt/theme/theme1.xml><?xml version="1.0" encoding="utf-8"?>
<a:theme xmlns:a="http://schemas.openxmlformats.org/drawingml/2006/main" name="Blank Template">
  <a:themeElements>
    <a:clrScheme name="NEW VI Colours - PA">
      <a:dk1>
        <a:srgbClr val="000000"/>
      </a:dk1>
      <a:lt1>
        <a:srgbClr val="FFFFFF"/>
      </a:lt1>
      <a:dk2>
        <a:srgbClr val="CDECF2"/>
      </a:dk2>
      <a:lt2>
        <a:srgbClr val="0580A7"/>
      </a:lt2>
      <a:accent1>
        <a:srgbClr val="00172D"/>
      </a:accent1>
      <a:accent2>
        <a:srgbClr val="024D78"/>
      </a:accent2>
      <a:accent3>
        <a:srgbClr val="36465A"/>
      </a:accent3>
      <a:accent4>
        <a:srgbClr val="64778A"/>
      </a:accent4>
      <a:accent5>
        <a:srgbClr val="A2B3C9"/>
      </a:accent5>
      <a:accent6>
        <a:srgbClr val="E8ECF2"/>
      </a:accent6>
      <a:hlink>
        <a:srgbClr val="024D78"/>
      </a:hlink>
      <a:folHlink>
        <a:srgbClr val="A2B3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Aqua 01">
      <a:srgbClr val="CDECF2"/>
    </a:custClr>
    <a:custClr name="Grey 01">
      <a:srgbClr val="E8ECF2"/>
    </a:custClr>
    <a:custClr name="Lime 01">
      <a:srgbClr val="D5ECC8"/>
    </a:custClr>
    <a:custClr name="Apricot 01">
      <a:srgbClr val="FAECBD"/>
    </a:custClr>
    <a:custClr name="Rose 01">
      <a:srgbClr val="F3D3DC"/>
    </a:custClr>
    <a:custClr name="Blank">
      <a:srgbClr val="FFFFFF"/>
    </a:custClr>
    <a:custClr name="Blank">
      <a:srgbClr val="FFFFFF"/>
    </a:custClr>
    <a:custClr name="Blank">
      <a:srgbClr val="FFFFFF"/>
    </a:custClr>
    <a:custClr name="Error Red">
      <a:srgbClr val="CC1D63"/>
    </a:custClr>
    <a:custClr name="PA Ingenuity Red">
      <a:srgbClr val="F62B44"/>
    </a:custClr>
    <a:custClr name="Aqua 02">
      <a:srgbClr val="B7E5EE"/>
    </a:custClr>
    <a:custClr name="Grey 02">
      <a:srgbClr val="A2B3C9"/>
    </a:custClr>
    <a:custClr name="Lime 02">
      <a:srgbClr val="C0EFA5"/>
    </a:custClr>
    <a:custClr name="Apricot 02">
      <a:srgbClr val="FFE18E"/>
    </a:custClr>
    <a:custClr name="Rose 02">
      <a:srgbClr val="FFBECF"/>
    </a:custClr>
    <a:custClr name="Blank">
      <a:srgbClr val="FFFFFF"/>
    </a:custClr>
    <a:custClr name="Blank">
      <a:srgbClr val="FFFFFF"/>
    </a:custClr>
    <a:custClr name="Blank">
      <a:srgbClr val="FFFFFF"/>
    </a:custClr>
    <a:custClr name="Warning Amber">
      <a:srgbClr val="FF6C3B"/>
    </a:custClr>
    <a:custClr name="Logo Grey">
      <a:srgbClr val="7C8B9A"/>
    </a:custClr>
    <a:custClr name="Aqua 03">
      <a:srgbClr val="4AB9D3"/>
    </a:custClr>
    <a:custClr name="Grey 03">
      <a:srgbClr val="64778A"/>
    </a:custClr>
    <a:custClr name="Lime 03">
      <a:srgbClr val="6CBD3A"/>
    </a:custClr>
    <a:custClr name="Apricot 03">
      <a:srgbClr val="FFC000"/>
    </a:custClr>
    <a:custClr name="Rose 03">
      <a:srgbClr val="F3809E"/>
    </a:custClr>
    <a:custClr name="Blank">
      <a:srgbClr val="FFFFFF"/>
    </a:custClr>
    <a:custClr name="Blank">
      <a:srgbClr val="FFFFFF"/>
    </a:custClr>
    <a:custClr name="Blank">
      <a:srgbClr val="FFFFFF"/>
    </a:custClr>
    <a:custClr name="Success Green">
      <a:srgbClr val="008471"/>
    </a:custClr>
    <a:custClr name="Dark Blue">
      <a:srgbClr val="00172D"/>
    </a:custClr>
    <a:custClr name="Aqua 04">
      <a:srgbClr val="0580A7"/>
    </a:custClr>
    <a:custClr name="Grey 04">
      <a:srgbClr val="36465A"/>
    </a:custClr>
    <a:custClr name="Lime 04">
      <a:srgbClr val="2C8027"/>
    </a:custClr>
    <a:custClr name="Blank">
      <a:srgbClr val="FFFFFF"/>
    </a:custClr>
    <a:custClr name="Rose 04">
      <a:srgbClr val="EE2F66"/>
    </a:custClr>
    <a:custClr name="Blank">
      <a:srgbClr val="FFFFFF"/>
    </a:custClr>
    <a:custClr name="Blank">
      <a:srgbClr val="FFFFFF"/>
    </a:custClr>
    <a:custClr name="Blank">
      <a:srgbClr val="FFFFFF"/>
    </a:custClr>
    <a:custClr name="Blank">
      <a:srgbClr val="FFFFFF"/>
    </a:custClr>
    <a:custClr name="Blank">
      <a:srgbClr val="FFFFFF"/>
    </a:custClr>
    <a:custClr name="Aqua 05">
      <a:srgbClr val="024D7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ae39060-2231-423e-b8e4-c839774b5994" xsi:nil="true"/>
    <lcf76f155ced4ddcb4097134ff3c332f xmlns="8f4fe6f9-136b-4826-bb7e-2ccad7d0e65c">
      <Terms xmlns="http://schemas.microsoft.com/office/infopath/2007/PartnerControls"/>
    </lcf76f155ced4ddcb4097134ff3c332f>
    <SharedWithUsers xmlns="6ae39060-2231-423e-b8e4-c839774b5994">
      <UserInfo>
        <DisplayName>Hussain, Jamila (NHS ENGLAND - T1510)</DisplayName>
        <AccountId>132</AccountId>
        <AccountType/>
      </UserInfo>
      <UserInfo>
        <DisplayName>GOHIL, Sejal (NHS ENGLAND - T1510)</DisplayName>
        <AccountId>238</AccountId>
        <AccountType/>
      </UserInfo>
    </SharedWithUsers>
    <Number xmlns="8f4fe6f9-136b-4826-bb7e-2ccad7d0e65c" xsi:nil="true"/>
  </documentManagement>
</p:properties>
</file>

<file path=customXml/item3.xml><?xml version="1.0" encoding="utf-8"?>
<TemplafyTemplateConfiguration><![CDATA[{"elementsMetadata":[],"transformationConfigurations":[],"templateName":"PA Blank - Widescreen","templateDescription":"","enableDocumentContentUpdater":false,"version":"2.0"}]]></TemplafyTemplateConfiguration>
</file>

<file path=customXml/item4.xml><?xml version="1.0" encoding="utf-8"?>
<TemplafyFormConfiguration><![CDATA[{"formFields":[],"formDataEntries":[]}]]></Templafy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F8AC8A31E680EC4BB93558C0197B4842" ma:contentTypeVersion="21" ma:contentTypeDescription="Create a new document." ma:contentTypeScope="" ma:versionID="9491a830f4993559501fce0533c09344">
  <xsd:schema xmlns:xsd="http://www.w3.org/2001/XMLSchema" xmlns:xs="http://www.w3.org/2001/XMLSchema" xmlns:p="http://schemas.microsoft.com/office/2006/metadata/properties" xmlns:ns1="http://schemas.microsoft.com/sharepoint/v3" xmlns:ns2="6ae39060-2231-423e-b8e4-c839774b5994" xmlns:ns3="8f4fe6f9-136b-4826-bb7e-2ccad7d0e65c" targetNamespace="http://schemas.microsoft.com/office/2006/metadata/properties" ma:root="true" ma:fieldsID="ae8c566ff96a7d2b719e8cbfa1f7c5b6" ns1:_="" ns2:_="" ns3:_="">
    <xsd:import namespace="http://schemas.microsoft.com/sharepoint/v3"/>
    <xsd:import namespace="6ae39060-2231-423e-b8e4-c839774b5994"/>
    <xsd:import namespace="8f4fe6f9-136b-4826-bb7e-2ccad7d0e65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e39060-2231-423e-b8e4-c839774b5994"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4d1d373-9095-4cde-a3b5-7f5d63c643ff}" ma:internalName="TaxCatchAll" ma:showField="CatchAllData" ma:web="6ae39060-2231-423e-b8e4-c839774b59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4fe6f9-136b-4826-bb7e-2ccad7d0e6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Number" ma:index="24" nillable="true" ma:displayName="Number" ma:format="Dropdown" ma:internalName="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E35DA-711C-41EA-8ABC-229036776111}">
  <ds:schemaRefs>
    <ds:schemaRef ds:uri="http://schemas.microsoft.com/sharepoint/v3/contenttype/forms"/>
  </ds:schemaRefs>
</ds:datastoreItem>
</file>

<file path=customXml/itemProps2.xml><?xml version="1.0" encoding="utf-8"?>
<ds:datastoreItem xmlns:ds="http://schemas.openxmlformats.org/officeDocument/2006/customXml" ds:itemID="{9E0E5050-CC1F-45BD-AC3D-5376F90A73FD}">
  <ds:schemaRefs>
    <ds:schemaRef ds:uri="http://purl.org/dc/terms/"/>
    <ds:schemaRef ds:uri="8f4fe6f9-136b-4826-bb7e-2ccad7d0e65c"/>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6ae39060-2231-423e-b8e4-c839774b599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3142DB93-C070-47C3-8B8A-67002D0F6542}">
  <ds:schemaRefs/>
</ds:datastoreItem>
</file>

<file path=customXml/itemProps4.xml><?xml version="1.0" encoding="utf-8"?>
<ds:datastoreItem xmlns:ds="http://schemas.openxmlformats.org/officeDocument/2006/customXml" ds:itemID="{1CDE7125-6C65-4EE6-87F6-3B2D37FC6690}">
  <ds:schemaRefs/>
</ds:datastoreItem>
</file>

<file path=customXml/itemProps5.xml><?xml version="1.0" encoding="utf-8"?>
<ds:datastoreItem xmlns:ds="http://schemas.openxmlformats.org/officeDocument/2006/customXml" ds:itemID="{A306C759-8F89-4D00-9F04-82470A011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e39060-2231-423e-b8e4-c839774b5994"/>
    <ds:schemaRef ds:uri="8f4fe6f9-136b-4826-bb7e-2ccad7d0e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576</TotalTime>
  <Words>842</Words>
  <Application>Microsoft Office PowerPoint</Application>
  <PresentationFormat>Custom</PresentationFormat>
  <Paragraphs>118</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Symbol</vt:lpstr>
      <vt:lpstr>Times New Roman</vt:lpstr>
      <vt:lpstr>Wingdings</vt:lpstr>
      <vt:lpstr>Blank Template</vt:lpstr>
      <vt:lpstr>NHSD-Refresh-Theme-NOV1120B</vt:lpstr>
      <vt:lpstr>Initial Education and Training Reforms (Pharmacist)</vt:lpstr>
      <vt:lpstr>Standards for the Initial Education and Training of Pharmacists</vt:lpstr>
      <vt:lpstr>Key themes</vt:lpstr>
      <vt:lpstr>Key themes</vt:lpstr>
      <vt:lpstr>Independent prescribing as part of Education Reforms (Pharmacists)</vt:lpstr>
      <vt:lpstr>Introduction of clinical tariff within the MPharm</vt:lpstr>
      <vt:lpstr>Single Commissioning Model: to enable change</vt:lpstr>
      <vt:lpstr>PowerPoint Presentation</vt:lpstr>
      <vt:lpstr>Professional Practice Update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Midlands Regional Design To Be Structures</dc:title>
  <dc:creator>Adam Huxley</dc:creator>
  <cp:lastModifiedBy>Phillips Suzanne (RJC) Lead for Workforce Planning South Warks UFT</cp:lastModifiedBy>
  <cp:revision>6</cp:revision>
  <dcterms:modified xsi:type="dcterms:W3CDTF">2024-06-19T07:43:48Z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Metadata0">
    <vt:lpwstr>{"billedEvents":[],"externalJobs":[],"officeBundle":{"ctag":"{301BFA10-C4B8-48F6-B8E8-97ECB1FCB4FA},4,4","fatalError":true,"errorInfo":"Converter_CannotOpenDocumentPassword","version":"1.1680930952","generationTime":"2023-08-15T12:10:02.4456626Z","generat</vt:lpwstr>
  </property>
  <property fmtid="{D5CDD505-2E9C-101B-9397-08002B2CF9AE}" pid="3" name="MediaServiceFastMetadata0">
    <vt:lpwstr>{"billedEvents":[],"externalJobs":[],"officeBundle":{"ctag":"{301BFA10-C4B8-48F6-B8E8-97ECB1FCB4FA},4,4","fatalError":true,"errorInfo":"Converter_CannotOpenDocumentPassword","version":"1.1680930952","generationTime":"2023-08-15T12:10:02.4456626Z","generat</vt:lpwstr>
  </property>
  <property fmtid="{D5CDD505-2E9C-101B-9397-08002B2CF9AE}" pid="4" name="ContentTypeId">
    <vt:lpwstr>0x010100F8AC8A31E680EC4BB93558C0197B4842</vt:lpwstr>
  </property>
  <property fmtid="{D5CDD505-2E9C-101B-9397-08002B2CF9AE}" pid="5" name="MediaServiceImageTags">
    <vt:lpwstr/>
  </property>
  <property fmtid="{D5CDD505-2E9C-101B-9397-08002B2CF9AE}" pid="6" name="_ExtendedDescription">
    <vt:lpwstr/>
  </property>
</Properties>
</file>